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1"/>
  </p:handoutMasterIdLst>
  <p:sldIdLst>
    <p:sldId id="256" r:id="rId3"/>
    <p:sldId id="365" r:id="rId4"/>
    <p:sldId id="366" r:id="rId5"/>
    <p:sldId id="367" r:id="rId6"/>
    <p:sldId id="350" r:id="rId7"/>
    <p:sldId id="351" r:id="rId8"/>
    <p:sldId id="368" r:id="rId10"/>
    <p:sldId id="352" r:id="rId11"/>
    <p:sldId id="362" r:id="rId12"/>
    <p:sldId id="354" r:id="rId13"/>
    <p:sldId id="355" r:id="rId14"/>
    <p:sldId id="363" r:id="rId15"/>
    <p:sldId id="357" r:id="rId16"/>
    <p:sldId id="360" r:id="rId17"/>
    <p:sldId id="364" r:id="rId18"/>
    <p:sldId id="361" r:id="rId19"/>
    <p:sldId id="359" r:id="rId20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74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9"/>
    <a:srgbClr val="CCECFF"/>
    <a:srgbClr val="FFFF00"/>
    <a:srgbClr val="969696"/>
    <a:srgbClr val="F8F8F8"/>
    <a:srgbClr val="A6E4F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3"/>
    <p:restoredTop sz="94682"/>
  </p:normalViewPr>
  <p:slideViewPr>
    <p:cSldViewPr showGuides="1">
      <p:cViewPr>
        <p:scale>
          <a:sx n="75" d="100"/>
          <a:sy n="75" d="100"/>
        </p:scale>
        <p:origin x="-936" y="-564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日期占位符 46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6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灯片编号占位符 46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页眉占位符 48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813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幻灯片图像占位符 48131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文本占位符 4813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8134" name="页脚占位符 4813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4813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3874" name="幻灯片图像占位符 463873"/>
          <p:cNvSpPr>
            <a:spLocks noTextEdit="1"/>
          </p:cNvSpPr>
          <p:nvPr>
            <p:ph type="sldImg"/>
          </p:nvPr>
        </p:nvSpPr>
        <p:spPr/>
      </p:sp>
      <p:sp>
        <p:nvSpPr>
          <p:cNvPr id="463875" name="文本占位符 4638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8450" name="幻灯片图像占位符 488449"/>
          <p:cNvSpPr>
            <a:spLocks noTextEdit="1"/>
          </p:cNvSpPr>
          <p:nvPr>
            <p:ph type="sldImg"/>
          </p:nvPr>
        </p:nvSpPr>
        <p:spPr/>
      </p:sp>
      <p:sp>
        <p:nvSpPr>
          <p:cNvPr id="488451" name="文本占位符 4884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5922" name="幻灯片图像占位符 465921"/>
          <p:cNvSpPr>
            <a:spLocks noTextEdit="1"/>
          </p:cNvSpPr>
          <p:nvPr>
            <p:ph type="sldImg"/>
          </p:nvPr>
        </p:nvSpPr>
        <p:spPr/>
      </p:sp>
      <p:sp>
        <p:nvSpPr>
          <p:cNvPr id="465923" name="文本占位符 4659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8994" name="幻灯片图像占位符 468993"/>
          <p:cNvSpPr>
            <a:spLocks noTextEdit="1"/>
          </p:cNvSpPr>
          <p:nvPr>
            <p:ph type="sldImg"/>
          </p:nvPr>
        </p:nvSpPr>
        <p:spPr/>
      </p:sp>
      <p:sp>
        <p:nvSpPr>
          <p:cNvPr id="468995" name="文本占位符 4689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042" name="幻灯片图像占位符 471041"/>
          <p:cNvSpPr>
            <a:spLocks noTextEdit="1"/>
          </p:cNvSpPr>
          <p:nvPr>
            <p:ph type="sldImg"/>
          </p:nvPr>
        </p:nvSpPr>
        <p:spPr/>
      </p:sp>
      <p:sp>
        <p:nvSpPr>
          <p:cNvPr id="471043" name="文本占位符 4710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4114" name="幻灯片图像占位符 474113"/>
          <p:cNvSpPr>
            <a:spLocks noTextEdit="1"/>
          </p:cNvSpPr>
          <p:nvPr>
            <p:ph type="sldImg"/>
          </p:nvPr>
        </p:nvSpPr>
        <p:spPr/>
      </p:sp>
      <p:sp>
        <p:nvSpPr>
          <p:cNvPr id="474115" name="文本占位符 47411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8210" name="幻灯片图像占位符 478209"/>
          <p:cNvSpPr>
            <a:spLocks noTextEdit="1"/>
          </p:cNvSpPr>
          <p:nvPr>
            <p:ph type="sldImg"/>
          </p:nvPr>
        </p:nvSpPr>
        <p:spPr/>
      </p:sp>
      <p:sp>
        <p:nvSpPr>
          <p:cNvPr id="478211" name="文本占位符 47821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0258" name="幻灯片图像占位符 480257"/>
          <p:cNvSpPr>
            <a:spLocks noTextEdit="1"/>
          </p:cNvSpPr>
          <p:nvPr>
            <p:ph type="sldImg"/>
          </p:nvPr>
        </p:nvSpPr>
        <p:spPr/>
      </p:sp>
      <p:sp>
        <p:nvSpPr>
          <p:cNvPr id="480259" name="文本占位符 48025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zh-CN" altLang="en-US" dirty="0"/>
              <a:t>必须有效果图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94315" name="矩形 394314"/>
          <p:cNvSpPr/>
          <p:nvPr userDrawn="1"/>
        </p:nvSpPr>
        <p:spPr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2878138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1984375" y="4438650"/>
            <a:ext cx="892175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 anchorCtr="0"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65125"/>
            <a:ext cx="2014538" cy="61595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26828" cy="6159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6264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537" y="1276350"/>
            <a:ext cx="3886264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93230" name="文本占位符 393229"/>
          <p:cNvSpPr>
            <a:spLocks noGrp="1"/>
          </p:cNvSpPr>
          <p:nvPr>
            <p:ph type="body" idx="1"/>
          </p:nvPr>
        </p:nvSpPr>
        <p:spPr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93255" name="文本框 393254"/>
          <p:cNvSpPr txBox="1"/>
          <p:nvPr userDrawn="1"/>
        </p:nvSpPr>
        <p:spPr>
          <a:xfrm>
            <a:off x="2195513" y="260350"/>
            <a:ext cx="6948487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 anchorCtr="0"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3"/>
        </a:buBlip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4"/>
        </a:buBlip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Blip>
          <a:blip r:embed="rId15"/>
        </a:buBlip>
        <a:defRPr sz="2000" b="1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Ø"/>
        <a:defRPr sz="18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03108" name="矩形 303107"/>
          <p:cNvSpPr/>
          <p:nvPr/>
        </p:nvSpPr>
        <p:spPr>
          <a:xfrm>
            <a:off x="395288" y="4652963"/>
            <a:ext cx="7561262" cy="86518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人机猜拳</a:t>
            </a:r>
            <a:endParaRPr lang="en-US" altLang="zh-CN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303109" name="标题 303108"/>
          <p:cNvSpPr>
            <a:spLocks noGrp="1"/>
          </p:cNvSpPr>
          <p:nvPr>
            <p:ph type="ctrTitle"/>
          </p:nvPr>
        </p:nvSpPr>
        <p:spPr>
          <a:xfrm>
            <a:off x="323850" y="3644900"/>
            <a:ext cx="2447925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dirty="0">
                <a:solidFill>
                  <a:srgbClr val="FF9933"/>
                </a:solidFill>
                <a:latin typeface="黑体" panose="02010609060101010101" pitchFamily="2" charset="-122"/>
              </a:rPr>
              <a:t>实验三</a:t>
            </a:r>
            <a:endParaRPr lang="zh-CN" altLang="en-US" sz="4400" b="1" dirty="0">
              <a:solidFill>
                <a:srgbClr val="FF9933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7970" name="文本占位符 467969"/>
          <p:cNvSpPr>
            <a:spLocks noGrp="1"/>
          </p:cNvSpPr>
          <p:nvPr>
            <p:ph type="body" idx="1"/>
          </p:nvPr>
        </p:nvSpPr>
        <p:spPr>
          <a:xfrm>
            <a:off x="755650" y="1700213"/>
            <a:ext cx="7704138" cy="790575"/>
          </a:xfrm>
        </p:spPr>
        <p:txBody>
          <a:bodyPr/>
          <a:p>
            <a:r>
              <a:rPr lang="zh-CN" altLang="en-US" dirty="0"/>
              <a:t>阶段</a:t>
            </a:r>
            <a:r>
              <a:rPr lang="en-US" altLang="zh-CN"/>
              <a:t>3</a:t>
            </a:r>
            <a:r>
              <a:rPr lang="zh-CN" altLang="en-US" dirty="0"/>
              <a:t>：练习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创建游戏类，选择对战对手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467971" name="圆角矩形 467970"/>
          <p:cNvSpPr/>
          <p:nvPr/>
        </p:nvSpPr>
        <p:spPr>
          <a:xfrm>
            <a:off x="6443663" y="4868863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20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67972" name="图片 467971" descr="练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7973" name="标题 4679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综合练习：人机猜拳 </a:t>
            </a:r>
            <a:endParaRPr lang="zh-CN" altLang="en-US" b="1" dirty="0"/>
          </a:p>
        </p:txBody>
      </p:sp>
      <p:sp>
        <p:nvSpPr>
          <p:cNvPr id="467974" name="矩形 467973"/>
          <p:cNvSpPr/>
          <p:nvPr/>
        </p:nvSpPr>
        <p:spPr>
          <a:xfrm>
            <a:off x="611188" y="2420938"/>
            <a:ext cx="7848600" cy="12239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创建游戏类</a:t>
            </a:r>
            <a:r>
              <a:rPr lang="en-US" altLang="zh-CN">
                <a:ea typeface="黑体" panose="02010609060101010101" pitchFamily="2" charset="-122"/>
              </a:rPr>
              <a:t>Game</a:t>
            </a:r>
            <a:endParaRPr lang="en-US" altLang="zh-CN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编写游戏类的初始化方法</a:t>
            </a:r>
            <a:r>
              <a:rPr lang="en-US" altLang="zh-CN">
                <a:ea typeface="黑体" panose="02010609060101010101" pitchFamily="2" charset="-122"/>
              </a:rPr>
              <a:t>initial()</a:t>
            </a:r>
            <a:endParaRPr lang="en-US" altLang="zh-CN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编写游戏类的开始游戏方法</a:t>
            </a:r>
            <a:r>
              <a:rPr lang="en-US" altLang="zh-CN" err="1">
                <a:ea typeface="黑体" panose="02010609060101010101" pitchFamily="2" charset="-122"/>
              </a:rPr>
              <a:t>startGame</a:t>
            </a:r>
            <a:r>
              <a:rPr lang="en-US" altLang="zh-CN">
                <a:ea typeface="黑体" panose="02010609060101010101" pitchFamily="2" charset="-122"/>
              </a:rPr>
              <a:t>()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467976" name="图片 467975" descr="step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13" y="4149725"/>
            <a:ext cx="4464050" cy="2292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7977" name="矩形 467976"/>
          <p:cNvSpPr/>
          <p:nvPr/>
        </p:nvSpPr>
        <p:spPr>
          <a:xfrm>
            <a:off x="1547813" y="5661025"/>
            <a:ext cx="2736850" cy="5048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0018" name="文本占位符 470017"/>
          <p:cNvSpPr>
            <a:spLocks noGrp="1"/>
          </p:cNvSpPr>
          <p:nvPr>
            <p:ph type="body" idx="1"/>
          </p:nvPr>
        </p:nvSpPr>
        <p:spPr>
          <a:xfrm>
            <a:off x="755650" y="1700213"/>
            <a:ext cx="7200900" cy="790575"/>
          </a:xfrm>
        </p:spPr>
        <p:txBody>
          <a:bodyPr/>
          <a:p>
            <a:r>
              <a:rPr lang="zh-CN" altLang="en-US" dirty="0"/>
              <a:t>阶段</a:t>
            </a:r>
            <a:r>
              <a:rPr lang="en-US" altLang="zh-CN"/>
              <a:t>4</a:t>
            </a:r>
            <a:r>
              <a:rPr lang="zh-CN" altLang="en-US" dirty="0"/>
              <a:t>：练习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实现一局对战 </a:t>
            </a:r>
            <a:endParaRPr lang="zh-CN" altLang="en-US" dirty="0"/>
          </a:p>
        </p:txBody>
      </p:sp>
      <p:sp>
        <p:nvSpPr>
          <p:cNvPr id="470019" name="圆角矩形 470018"/>
          <p:cNvSpPr/>
          <p:nvPr/>
        </p:nvSpPr>
        <p:spPr>
          <a:xfrm>
            <a:off x="6516688" y="4868863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25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70020" name="图片 470019" descr="练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0021" name="标题 47002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综合练习：人机猜拳 </a:t>
            </a:r>
            <a:endParaRPr lang="zh-CN" altLang="en-US" b="1" dirty="0"/>
          </a:p>
        </p:txBody>
      </p:sp>
      <p:sp>
        <p:nvSpPr>
          <p:cNvPr id="470022" name="矩形 470021"/>
          <p:cNvSpPr/>
          <p:nvPr/>
        </p:nvSpPr>
        <p:spPr>
          <a:xfrm>
            <a:off x="611188" y="2420938"/>
            <a:ext cx="7921625" cy="280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分别调用用户类和计算机类的出拳方法</a:t>
            </a:r>
            <a:r>
              <a:rPr lang="en-US" altLang="zh-CN" err="1">
                <a:ea typeface="黑体" panose="02010609060101010101" pitchFamily="2" charset="-122"/>
              </a:rPr>
              <a:t>showFist</a:t>
            </a:r>
            <a:r>
              <a:rPr lang="en-US" altLang="zh-CN">
                <a:ea typeface="黑体" panose="02010609060101010101" pitchFamily="2" charset="-122"/>
              </a:rPr>
              <a:t>()</a:t>
            </a:r>
            <a:r>
              <a:rPr lang="zh-CN" altLang="en-US" dirty="0">
                <a:ea typeface="黑体" panose="02010609060101010101" pitchFamily="2" charset="-122"/>
              </a:rPr>
              <a:t>，接受返回值并比较，给出胜负结果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470024" name="图片 470023" descr="step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713" y="3789363"/>
            <a:ext cx="4186237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0025" name="矩形 470024"/>
          <p:cNvSpPr/>
          <p:nvPr/>
        </p:nvSpPr>
        <p:spPr>
          <a:xfrm>
            <a:off x="1763713" y="5734050"/>
            <a:ext cx="2376487" cy="64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2306" name="标题 48230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共性问题集中讲解</a:t>
            </a:r>
            <a:endParaRPr lang="zh-CN" altLang="en-US" b="1" dirty="0"/>
          </a:p>
        </p:txBody>
      </p:sp>
      <p:sp>
        <p:nvSpPr>
          <p:cNvPr id="482307" name="文本框 482306"/>
          <p:cNvSpPr txBox="1"/>
          <p:nvPr/>
        </p:nvSpPr>
        <p:spPr>
          <a:xfrm>
            <a:off x="2052638" y="4076700"/>
            <a:ext cx="424815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常见调试问题及解决办法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代码规范问题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82308" name="圆角矩形 482307"/>
          <p:cNvSpPr/>
          <p:nvPr/>
        </p:nvSpPr>
        <p:spPr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0"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共性问题集中讲解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3090" name="文本占位符 473089"/>
          <p:cNvSpPr>
            <a:spLocks noGrp="1"/>
          </p:cNvSpPr>
          <p:nvPr>
            <p:ph type="body" idx="1"/>
          </p:nvPr>
        </p:nvSpPr>
        <p:spPr>
          <a:xfrm>
            <a:off x="755650" y="1700213"/>
            <a:ext cx="7777163" cy="790575"/>
          </a:xfrm>
        </p:spPr>
        <p:txBody>
          <a:bodyPr/>
          <a:p>
            <a:r>
              <a:rPr lang="zh-CN" altLang="en-US" dirty="0"/>
              <a:t>阶段</a:t>
            </a:r>
            <a:r>
              <a:rPr lang="en-US" altLang="zh-CN"/>
              <a:t>5</a:t>
            </a:r>
            <a:r>
              <a:rPr lang="zh-CN" altLang="en-US" dirty="0"/>
              <a:t>：练习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实现循环对战，并累计得分 </a:t>
            </a:r>
            <a:endParaRPr lang="zh-CN" altLang="en-US" dirty="0"/>
          </a:p>
        </p:txBody>
      </p:sp>
      <p:sp>
        <p:nvSpPr>
          <p:cNvPr id="473091" name="圆角矩形 473090"/>
          <p:cNvSpPr/>
          <p:nvPr/>
        </p:nvSpPr>
        <p:spPr>
          <a:xfrm>
            <a:off x="6516688" y="5013325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20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73092" name="图片 473091" descr="练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3093" name="标题 4730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综合练习：人机猜拳 </a:t>
            </a:r>
            <a:endParaRPr lang="zh-CN" altLang="en-US" b="1" dirty="0"/>
          </a:p>
        </p:txBody>
      </p:sp>
      <p:sp>
        <p:nvSpPr>
          <p:cNvPr id="473094" name="矩形 473093"/>
          <p:cNvSpPr/>
          <p:nvPr/>
        </p:nvSpPr>
        <p:spPr>
          <a:xfrm>
            <a:off x="611188" y="2420938"/>
            <a:ext cx="8137525" cy="280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实现循环对战，并且累加赢家的得分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473096" name="图片 473095" descr="step5"/>
          <p:cNvPicPr>
            <a:picLocks noChangeAspect="1"/>
          </p:cNvPicPr>
          <p:nvPr/>
        </p:nvPicPr>
        <p:blipFill>
          <a:blip r:embed="rId5"/>
          <a:srcRect t="26315"/>
          <a:stretch>
            <a:fillRect/>
          </a:stretch>
        </p:blipFill>
        <p:spPr>
          <a:xfrm>
            <a:off x="1116013" y="3573463"/>
            <a:ext cx="5259387" cy="302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3097" name="矩形 473096"/>
          <p:cNvSpPr/>
          <p:nvPr/>
        </p:nvSpPr>
        <p:spPr>
          <a:xfrm>
            <a:off x="1116013" y="5229225"/>
            <a:ext cx="2376487" cy="12239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7186" name="文本占位符 477185"/>
          <p:cNvSpPr>
            <a:spLocks noGrp="1"/>
          </p:cNvSpPr>
          <p:nvPr>
            <p:ph type="body" idx="1"/>
          </p:nvPr>
        </p:nvSpPr>
        <p:spPr>
          <a:xfrm>
            <a:off x="755650" y="1700213"/>
            <a:ext cx="7200900" cy="790575"/>
          </a:xfrm>
        </p:spPr>
        <p:txBody>
          <a:bodyPr/>
          <a:p>
            <a:r>
              <a:rPr lang="zh-CN" altLang="en-US" dirty="0"/>
              <a:t>阶段</a:t>
            </a:r>
            <a:r>
              <a:rPr lang="en-US" altLang="zh-CN"/>
              <a:t>6</a:t>
            </a:r>
            <a:r>
              <a:rPr lang="zh-CN" altLang="en-US" dirty="0"/>
              <a:t>：练习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显示对战结果 </a:t>
            </a:r>
            <a:endParaRPr lang="zh-CN" altLang="en-US" dirty="0"/>
          </a:p>
        </p:txBody>
      </p:sp>
      <p:sp>
        <p:nvSpPr>
          <p:cNvPr id="477187" name="圆角矩形 477186"/>
          <p:cNvSpPr/>
          <p:nvPr/>
        </p:nvSpPr>
        <p:spPr>
          <a:xfrm>
            <a:off x="6588125" y="5084763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25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77188" name="图片 477187" descr="练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7189" name="标题 47718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综合练习：人机猜拳 </a:t>
            </a:r>
            <a:endParaRPr lang="zh-CN" altLang="en-US" b="1" dirty="0"/>
          </a:p>
        </p:txBody>
      </p:sp>
      <p:sp>
        <p:nvSpPr>
          <p:cNvPr id="477190" name="矩形 477189"/>
          <p:cNvSpPr/>
          <p:nvPr/>
        </p:nvSpPr>
        <p:spPr>
          <a:xfrm>
            <a:off x="611188" y="2276475"/>
            <a:ext cx="7129462" cy="280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游戏结束后，显示对战结果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477192" name="图片 477191" descr="step6"/>
          <p:cNvPicPr>
            <a:picLocks noChangeAspect="1"/>
          </p:cNvPicPr>
          <p:nvPr/>
        </p:nvPicPr>
        <p:blipFill>
          <a:blip r:embed="rId5"/>
          <a:srcRect t="26180"/>
          <a:stretch>
            <a:fillRect/>
          </a:stretch>
        </p:blipFill>
        <p:spPr>
          <a:xfrm>
            <a:off x="1187450" y="3213100"/>
            <a:ext cx="5230813" cy="345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7193" name="矩形 477192"/>
          <p:cNvSpPr/>
          <p:nvPr/>
        </p:nvSpPr>
        <p:spPr>
          <a:xfrm>
            <a:off x="1187450" y="6021388"/>
            <a:ext cx="1800225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3330" name="标题 483329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共性问题集中讲解</a:t>
            </a:r>
            <a:endParaRPr lang="zh-CN" altLang="en-US" b="1" dirty="0"/>
          </a:p>
        </p:txBody>
      </p:sp>
      <p:sp>
        <p:nvSpPr>
          <p:cNvPr id="483331" name="文本框 483330"/>
          <p:cNvSpPr txBox="1"/>
          <p:nvPr/>
        </p:nvSpPr>
        <p:spPr>
          <a:xfrm>
            <a:off x="2052638" y="4076700"/>
            <a:ext cx="424815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常见调试问题及解决办法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代码规范问题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83332" name="圆角矩形 483331"/>
          <p:cNvSpPr/>
          <p:nvPr/>
        </p:nvSpPr>
        <p:spPr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0"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共性问题集中讲解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9234" name="文本占位符 479233"/>
          <p:cNvSpPr>
            <a:spLocks noGrp="1"/>
          </p:cNvSpPr>
          <p:nvPr>
            <p:ph type="body" idx="1"/>
          </p:nvPr>
        </p:nvSpPr>
        <p:spPr>
          <a:xfrm>
            <a:off x="755650" y="1700213"/>
            <a:ext cx="7561263" cy="790575"/>
          </a:xfrm>
        </p:spPr>
        <p:txBody>
          <a:bodyPr/>
          <a:p>
            <a:r>
              <a:rPr lang="zh-CN" altLang="en-US" dirty="0"/>
              <a:t>阶段</a:t>
            </a:r>
            <a:r>
              <a:rPr lang="en-US" altLang="zh-CN"/>
              <a:t>7</a:t>
            </a:r>
            <a:r>
              <a:rPr lang="zh-CN" altLang="en-US" dirty="0"/>
              <a:t>：练习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完善游戏类的</a:t>
            </a:r>
            <a:r>
              <a:rPr lang="en-US" altLang="zh-CN" err="1"/>
              <a:t>startGame</a:t>
            </a:r>
            <a:r>
              <a:rPr lang="en-US" altLang="zh-CN"/>
              <a:t>() </a:t>
            </a:r>
            <a:endParaRPr lang="zh-CN" altLang="en-US" dirty="0"/>
          </a:p>
        </p:txBody>
      </p:sp>
      <p:sp>
        <p:nvSpPr>
          <p:cNvPr id="479235" name="圆角矩形 479234"/>
          <p:cNvSpPr/>
          <p:nvPr/>
        </p:nvSpPr>
        <p:spPr>
          <a:xfrm>
            <a:off x="1835150" y="5661025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20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79236" name="图片 479235" descr="练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9237" name="标题 4792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综合练习：人机猜拳 </a:t>
            </a:r>
            <a:endParaRPr lang="zh-CN" altLang="en-US" b="1" dirty="0"/>
          </a:p>
        </p:txBody>
      </p:sp>
      <p:sp>
        <p:nvSpPr>
          <p:cNvPr id="479238" name="矩形 479237"/>
          <p:cNvSpPr/>
          <p:nvPr/>
        </p:nvSpPr>
        <p:spPr>
          <a:xfrm>
            <a:off x="611188" y="2420938"/>
            <a:ext cx="4681537" cy="280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输入并保存用户姓名，游戏结束后显示双方的各自得分</a:t>
            </a:r>
            <a:endParaRPr lang="zh-CN" altLang="en-US" dirty="0">
              <a:ea typeface="黑体" panose="02010609060101010101" pitchFamily="2" charset="-122"/>
            </a:endParaRPr>
          </a:p>
          <a:p>
            <a:pPr lvl="2"/>
            <a:endParaRPr lang="en-US" altLang="zh-CN" sz="2800">
              <a:ea typeface="黑体" panose="02010609060101010101" pitchFamily="2" charset="-122"/>
            </a:endParaRPr>
          </a:p>
        </p:txBody>
      </p:sp>
      <p:pic>
        <p:nvPicPr>
          <p:cNvPr id="479241" name="图片 4792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25" y="2349500"/>
            <a:ext cx="3355975" cy="427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9242" name="矩形 479241"/>
          <p:cNvSpPr/>
          <p:nvPr/>
        </p:nvSpPr>
        <p:spPr>
          <a:xfrm>
            <a:off x="5508625" y="5589588"/>
            <a:ext cx="1150938" cy="43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6162" name="标题 47616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总结</a:t>
            </a:r>
            <a:endParaRPr lang="zh-CN" altLang="en-US" b="1" dirty="0"/>
          </a:p>
        </p:txBody>
      </p:sp>
      <p:sp>
        <p:nvSpPr>
          <p:cNvPr id="476163" name="矩形 476162"/>
          <p:cNvSpPr/>
          <p:nvPr/>
        </p:nvSpPr>
        <p:spPr>
          <a:xfrm>
            <a:off x="1116013" y="1773238"/>
            <a:ext cx="7570787" cy="4751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1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3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0"/>
            <a:r>
              <a:rPr lang="en-US" altLang="zh-CN"/>
              <a:t>Java</a:t>
            </a:r>
            <a:r>
              <a:rPr lang="zh-CN" altLang="en-US" dirty="0"/>
              <a:t>提供了哪四种循环结构？</a:t>
            </a:r>
            <a:endParaRPr lang="zh-CN" altLang="en-US" dirty="0"/>
          </a:p>
          <a:p>
            <a:pPr lvl="0"/>
            <a:r>
              <a:rPr lang="en-US" altLang="zh-CN"/>
              <a:t>break</a:t>
            </a:r>
            <a:r>
              <a:rPr lang="zh-CN" altLang="en-US" dirty="0"/>
              <a:t>和</a:t>
            </a:r>
            <a:r>
              <a:rPr lang="en-US" altLang="zh-CN"/>
              <a:t>continue</a:t>
            </a:r>
            <a:r>
              <a:rPr lang="zh-CN" altLang="en-US" dirty="0"/>
              <a:t>在二重循环的中跳转规则是什么？</a:t>
            </a:r>
            <a:endParaRPr lang="zh-CN" altLang="en-US" dirty="0"/>
          </a:p>
          <a:p>
            <a:pPr lvl="0"/>
            <a:r>
              <a:rPr lang="zh-CN" altLang="en-US" dirty="0"/>
              <a:t>类与对象的关系是什么？</a:t>
            </a:r>
            <a:endParaRPr lang="zh-CN" altLang="en-US" dirty="0"/>
          </a:p>
          <a:p>
            <a:pPr lvl="0"/>
            <a:r>
              <a:rPr lang="zh-CN" altLang="en-US" dirty="0"/>
              <a:t>成员变量和局部变量的区别有哪些？</a:t>
            </a:r>
            <a:endParaRPr lang="zh-CN" altLang="en-US" dirty="0"/>
          </a:p>
          <a:p>
            <a:pPr lvl="0"/>
            <a:endParaRPr lang="en-US" altLang="zh-CN">
              <a:solidFill>
                <a:srgbClr val="FF3300"/>
              </a:solidFill>
            </a:endParaRPr>
          </a:p>
        </p:txBody>
      </p:sp>
      <p:pic>
        <p:nvPicPr>
          <p:cNvPr id="476164" name="图片 476163" descr="提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0525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4354" name="标题 484353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知识梳理：二重循环结构</a:t>
            </a:r>
            <a:endParaRPr lang="en-US" altLang="zh-CN" b="1"/>
          </a:p>
        </p:txBody>
      </p:sp>
      <p:sp>
        <p:nvSpPr>
          <p:cNvPr id="484355" name="文本占位符 48435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二重循环结构</a:t>
            </a:r>
            <a:endParaRPr lang="zh-CN" altLang="en-US" dirty="0"/>
          </a:p>
          <a:p>
            <a:pPr lvl="1"/>
            <a:r>
              <a:rPr lang="zh-CN" altLang="en-US" dirty="0"/>
              <a:t>循环结构：</a:t>
            </a:r>
            <a:r>
              <a:rPr lang="en-US" altLang="zh-CN"/>
              <a:t>while</a:t>
            </a:r>
            <a:r>
              <a:rPr lang="zh-CN" altLang="en-US" dirty="0"/>
              <a:t>、</a:t>
            </a:r>
            <a:r>
              <a:rPr lang="en-US" altLang="zh-CN"/>
              <a:t>do-while</a:t>
            </a:r>
            <a:r>
              <a:rPr lang="zh-CN" altLang="en-US" dirty="0"/>
              <a:t>、</a:t>
            </a:r>
            <a:r>
              <a:rPr lang="en-US" altLang="zh-CN"/>
              <a:t>for</a:t>
            </a:r>
            <a:r>
              <a:rPr lang="zh-CN" altLang="en-US" dirty="0"/>
              <a:t>、</a:t>
            </a:r>
            <a:r>
              <a:rPr lang="en-US" altLang="zh-CN" err="1">
                <a:solidFill>
                  <a:srgbClr val="0000FF"/>
                </a:solidFill>
              </a:rPr>
              <a:t>foreach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可以任意层次嵌套</a:t>
            </a:r>
            <a:endParaRPr lang="zh-CN" altLang="en-US" dirty="0"/>
          </a:p>
          <a:p>
            <a:pPr lvl="1"/>
            <a:r>
              <a:rPr lang="zh-CN" altLang="en-US" dirty="0"/>
              <a:t>各种循环结构可以相互嵌套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二重循环结构中使用跳转语句</a:t>
            </a:r>
            <a:endParaRPr lang="zh-CN" altLang="en-US" dirty="0"/>
          </a:p>
          <a:p>
            <a:pPr lvl="1"/>
            <a:r>
              <a:rPr lang="en-US" altLang="zh-CN"/>
              <a:t>continue</a:t>
            </a:r>
            <a:r>
              <a:rPr lang="zh-CN" altLang="en-US" dirty="0"/>
              <a:t>：继续</a:t>
            </a:r>
            <a:r>
              <a:rPr lang="zh-CN" altLang="en-US" dirty="0">
                <a:solidFill>
                  <a:srgbClr val="FF3300"/>
                </a:solidFill>
              </a:rPr>
              <a:t>本层</a:t>
            </a:r>
            <a:r>
              <a:rPr lang="zh-CN" altLang="en-US" dirty="0"/>
              <a:t>下一轮循环</a:t>
            </a:r>
            <a:endParaRPr lang="zh-CN" altLang="en-US" dirty="0"/>
          </a:p>
          <a:p>
            <a:pPr lvl="1"/>
            <a:r>
              <a:rPr lang="en-US" altLang="zh-CN"/>
              <a:t>break</a:t>
            </a:r>
            <a:r>
              <a:rPr lang="zh-CN" altLang="en-US" dirty="0"/>
              <a:t>：跳出</a:t>
            </a:r>
            <a:r>
              <a:rPr lang="zh-CN" altLang="en-US" dirty="0">
                <a:solidFill>
                  <a:srgbClr val="FF3300"/>
                </a:solidFill>
              </a:rPr>
              <a:t>本层</a:t>
            </a:r>
            <a:r>
              <a:rPr lang="zh-CN" altLang="en-US" dirty="0"/>
              <a:t>循环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5378" name="标题 485377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知识梳理：类和对象入门</a:t>
            </a:r>
            <a:r>
              <a:rPr lang="en-US" altLang="zh-CN" b="1"/>
              <a:t>2-1</a:t>
            </a:r>
            <a:endParaRPr lang="en-US" altLang="zh-CN" b="1"/>
          </a:p>
        </p:txBody>
      </p:sp>
      <p:sp>
        <p:nvSpPr>
          <p:cNvPr id="485379" name="文本占位符 48537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dirty="0"/>
              <a:t>类和对象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类和对象及其关系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类的封装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定义类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创建和使用对象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/>
              <a:t>OO</a:t>
            </a:r>
            <a:r>
              <a:rPr lang="zh-CN" altLang="en-US" dirty="0"/>
              <a:t>的优点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无参方法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定义方法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调用方法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成员变量和局部变量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面向对象编程思维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6402" name="标题 486401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知识梳理：类和对象入门</a:t>
            </a:r>
            <a:r>
              <a:rPr lang="en-US" altLang="zh-CN" b="1"/>
              <a:t>2-2</a:t>
            </a:r>
            <a:endParaRPr lang="en-US" altLang="zh-CN" b="1"/>
          </a:p>
        </p:txBody>
      </p:sp>
      <p:sp>
        <p:nvSpPr>
          <p:cNvPr id="486403" name="文本占位符 4864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带参方法</a:t>
            </a:r>
            <a:endParaRPr lang="zh-CN" altLang="en-US" dirty="0"/>
          </a:p>
          <a:p>
            <a:pPr lvl="1"/>
            <a:r>
              <a:rPr lang="zh-CN" altLang="en-US" dirty="0"/>
              <a:t>定义方法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zh-CN" altLang="en-US" dirty="0"/>
              <a:t>指定形参</a:t>
            </a:r>
            <a:endParaRPr lang="zh-CN" altLang="en-US" dirty="0"/>
          </a:p>
          <a:p>
            <a:pPr lvl="1"/>
            <a:r>
              <a:rPr lang="zh-CN" altLang="en-US" dirty="0"/>
              <a:t>调用方法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zh-CN" altLang="en-US" dirty="0"/>
              <a:t>指定实参</a:t>
            </a:r>
            <a:endParaRPr lang="zh-CN" altLang="en-US" dirty="0"/>
          </a:p>
          <a:p>
            <a:pPr lvl="1"/>
            <a:r>
              <a:rPr lang="zh-CN" altLang="en-US" dirty="0"/>
              <a:t>基本数据类型和引用数据类型的参数区别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字符串类</a:t>
            </a:r>
            <a:endParaRPr lang="zh-CN" altLang="en-US" dirty="0"/>
          </a:p>
          <a:p>
            <a:pPr lvl="1"/>
            <a:r>
              <a:rPr lang="en-US" altLang="zh-CN"/>
              <a:t>String</a:t>
            </a:r>
            <a:r>
              <a:rPr lang="zh-CN" altLang="en-US" dirty="0"/>
              <a:t>类</a:t>
            </a:r>
            <a:endParaRPr lang="zh-CN" altLang="en-US" dirty="0"/>
          </a:p>
          <a:p>
            <a:pPr lvl="1"/>
            <a:r>
              <a:rPr lang="en-US" altLang="zh-CN" err="1"/>
              <a:t>StringBuffer</a:t>
            </a:r>
            <a:r>
              <a:rPr lang="zh-CN" altLang="en-US" dirty="0"/>
              <a:t>类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1826" name="标题 4618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综合练习：人机猜拳 </a:t>
            </a:r>
            <a:endParaRPr lang="zh-CN" altLang="en-US" b="1" dirty="0"/>
          </a:p>
        </p:txBody>
      </p:sp>
      <p:sp>
        <p:nvSpPr>
          <p:cNvPr id="461827" name="文本占位符 4618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 dirty="0"/>
          </a:p>
          <a:p>
            <a:pPr lvl="1"/>
            <a:r>
              <a:rPr lang="zh-CN" altLang="en-US" dirty="0"/>
              <a:t>完成人机猜拳互动游戏的开发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主要功能 </a:t>
            </a:r>
            <a:endParaRPr lang="zh-CN" altLang="en-US" dirty="0"/>
          </a:p>
          <a:p>
            <a:pPr lvl="1"/>
            <a:r>
              <a:rPr lang="zh-CN" altLang="en-US" dirty="0"/>
              <a:t>选取对战角色</a:t>
            </a:r>
            <a:endParaRPr lang="zh-CN" altLang="en-US" dirty="0"/>
          </a:p>
          <a:p>
            <a:pPr lvl="1"/>
            <a:r>
              <a:rPr lang="zh-CN" altLang="en-US" dirty="0"/>
              <a:t>猜拳</a:t>
            </a:r>
            <a:endParaRPr lang="zh-CN" altLang="en-US" dirty="0"/>
          </a:p>
          <a:p>
            <a:pPr lvl="1"/>
            <a:r>
              <a:rPr lang="zh-CN" altLang="en-US" dirty="0"/>
              <a:t>记录分数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2850" name="文本占位符 462849"/>
          <p:cNvSpPr>
            <a:spLocks noGrp="1"/>
          </p:cNvSpPr>
          <p:nvPr>
            <p:ph type="body" idx="1"/>
          </p:nvPr>
        </p:nvSpPr>
        <p:spPr>
          <a:xfrm>
            <a:off x="755650" y="1700213"/>
            <a:ext cx="7777163" cy="790575"/>
          </a:xfrm>
        </p:spPr>
        <p:txBody>
          <a:bodyPr/>
          <a:p>
            <a:r>
              <a:rPr lang="zh-CN" altLang="en-US" dirty="0"/>
              <a:t>阶段</a:t>
            </a:r>
            <a:r>
              <a:rPr lang="en-US" altLang="zh-CN"/>
              <a:t>1</a:t>
            </a:r>
            <a:r>
              <a:rPr lang="zh-CN" altLang="en-US" dirty="0"/>
              <a:t>：练习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分析业务，创建用户类 </a:t>
            </a:r>
            <a:endParaRPr lang="zh-CN" altLang="en-US" dirty="0"/>
          </a:p>
        </p:txBody>
      </p:sp>
      <p:sp>
        <p:nvSpPr>
          <p:cNvPr id="462851" name="圆角矩形 462850"/>
          <p:cNvSpPr/>
          <p:nvPr/>
        </p:nvSpPr>
        <p:spPr>
          <a:xfrm>
            <a:off x="1547813" y="6092825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15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62852" name="图片 462851" descr="练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2853" name="标题 4628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综合练习：人机猜拳 </a:t>
            </a:r>
            <a:endParaRPr lang="zh-CN" altLang="en-US" b="1" dirty="0"/>
          </a:p>
        </p:txBody>
      </p:sp>
      <p:sp>
        <p:nvSpPr>
          <p:cNvPr id="462854" name="矩形 462853"/>
          <p:cNvSpPr/>
          <p:nvPr/>
        </p:nvSpPr>
        <p:spPr>
          <a:xfrm>
            <a:off x="611188" y="2420938"/>
            <a:ext cx="4681537" cy="280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分析业务</a:t>
            </a:r>
            <a:endParaRPr lang="zh-CN" altLang="en-US" dirty="0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抽象出类、类的特征和行为</a:t>
            </a:r>
            <a:endParaRPr lang="zh-CN" altLang="en-US" dirty="0">
              <a:ea typeface="黑体" panose="02010609060101010101" pitchFamily="2" charset="-122"/>
            </a:endParaRPr>
          </a:p>
          <a:p>
            <a:pPr lvl="2"/>
            <a:endParaRPr lang="en-US" altLang="zh-CN">
              <a:ea typeface="黑体" panose="02010609060101010101" pitchFamily="2" charset="-122"/>
            </a:endParaRPr>
          </a:p>
        </p:txBody>
      </p:sp>
      <p:pic>
        <p:nvPicPr>
          <p:cNvPr id="462856" name="图片 462855" descr="step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13" y="4365625"/>
            <a:ext cx="3184525" cy="145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2857" name="图片 4628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700" y="2349500"/>
            <a:ext cx="3355975" cy="427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2858" name="矩形 462857"/>
          <p:cNvSpPr/>
          <p:nvPr/>
        </p:nvSpPr>
        <p:spPr>
          <a:xfrm>
            <a:off x="1547813" y="4724400"/>
            <a:ext cx="2447925" cy="5048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7426" name="文本占位符 487425"/>
          <p:cNvSpPr>
            <a:spLocks noGrp="1"/>
          </p:cNvSpPr>
          <p:nvPr>
            <p:ph type="body" idx="1"/>
          </p:nvPr>
        </p:nvSpPr>
        <p:spPr>
          <a:xfrm>
            <a:off x="755650" y="1700213"/>
            <a:ext cx="7777163" cy="790575"/>
          </a:xfrm>
        </p:spPr>
        <p:txBody>
          <a:bodyPr/>
          <a:p>
            <a:r>
              <a:rPr lang="zh-CN" altLang="en-US" dirty="0"/>
              <a:t>阶段</a:t>
            </a:r>
            <a:r>
              <a:rPr lang="en-US" altLang="zh-CN"/>
              <a:t>1</a:t>
            </a:r>
            <a:r>
              <a:rPr lang="zh-CN" altLang="en-US" dirty="0"/>
              <a:t>：练习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分析业务，创建用户类 </a:t>
            </a:r>
            <a:endParaRPr lang="zh-CN" altLang="en-US" dirty="0"/>
          </a:p>
        </p:txBody>
      </p:sp>
      <p:sp>
        <p:nvSpPr>
          <p:cNvPr id="487427" name="圆角矩形 487426"/>
          <p:cNvSpPr/>
          <p:nvPr/>
        </p:nvSpPr>
        <p:spPr>
          <a:xfrm>
            <a:off x="1547813" y="6092825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15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87428" name="图片 487427" descr="练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7429" name="标题 48742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综合练习：人机猜拳 </a:t>
            </a:r>
            <a:endParaRPr lang="zh-CN" altLang="en-US" b="1" dirty="0"/>
          </a:p>
        </p:txBody>
      </p:sp>
      <p:sp>
        <p:nvSpPr>
          <p:cNvPr id="487430" name="矩形 487429"/>
          <p:cNvSpPr/>
          <p:nvPr/>
        </p:nvSpPr>
        <p:spPr>
          <a:xfrm>
            <a:off x="611188" y="2420938"/>
            <a:ext cx="4681537" cy="280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创建用户类</a:t>
            </a:r>
            <a:endParaRPr lang="zh-CN" altLang="en-US" dirty="0">
              <a:ea typeface="黑体" panose="02010609060101010101" pitchFamily="2" charset="-122"/>
            </a:endParaRPr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编写程序入口类</a:t>
            </a:r>
            <a:endParaRPr lang="zh-CN" altLang="en-US" dirty="0">
              <a:ea typeface="黑体" panose="02010609060101010101" pitchFamily="2" charset="-122"/>
            </a:endParaRPr>
          </a:p>
          <a:p>
            <a:pPr lvl="2"/>
            <a:endParaRPr lang="en-US" altLang="zh-CN">
              <a:ea typeface="黑体" panose="02010609060101010101" pitchFamily="2" charset="-122"/>
            </a:endParaRPr>
          </a:p>
        </p:txBody>
      </p:sp>
      <p:pic>
        <p:nvPicPr>
          <p:cNvPr id="487431" name="图片 487430" descr="step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13" y="4365625"/>
            <a:ext cx="3184525" cy="145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7432" name="图片 4874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700" y="2349500"/>
            <a:ext cx="3355975" cy="427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7433" name="矩形 487432"/>
          <p:cNvSpPr/>
          <p:nvPr/>
        </p:nvSpPr>
        <p:spPr>
          <a:xfrm>
            <a:off x="1547813" y="4724400"/>
            <a:ext cx="2447925" cy="5048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4898" name="文本占位符 464897"/>
          <p:cNvSpPr>
            <a:spLocks noGrp="1"/>
          </p:cNvSpPr>
          <p:nvPr>
            <p:ph type="body" idx="1"/>
          </p:nvPr>
        </p:nvSpPr>
        <p:spPr>
          <a:xfrm>
            <a:off x="755650" y="1700213"/>
            <a:ext cx="7200900" cy="790575"/>
          </a:xfrm>
        </p:spPr>
        <p:txBody>
          <a:bodyPr/>
          <a:p>
            <a:r>
              <a:rPr lang="zh-CN" altLang="en-US" dirty="0"/>
              <a:t>阶段</a:t>
            </a:r>
            <a:r>
              <a:rPr lang="en-US" altLang="zh-CN"/>
              <a:t>2</a:t>
            </a:r>
            <a:r>
              <a:rPr lang="zh-CN" altLang="en-US" dirty="0"/>
              <a:t>：练习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创建计算机类 </a:t>
            </a:r>
            <a:endParaRPr lang="zh-CN" altLang="en-US" dirty="0"/>
          </a:p>
        </p:txBody>
      </p:sp>
      <p:sp>
        <p:nvSpPr>
          <p:cNvPr id="464899" name="圆角矩形 464898"/>
          <p:cNvSpPr/>
          <p:nvPr/>
        </p:nvSpPr>
        <p:spPr>
          <a:xfrm>
            <a:off x="5867400" y="4508500"/>
            <a:ext cx="238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p>
            <a:pPr algn="l"/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15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分钟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64900" name="图片 464899" descr="练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4901" name="标题 46490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  <a:ln>
            <a:noFill/>
          </a:ln>
        </p:spPr>
        <p:txBody>
          <a:bodyPr/>
          <a:p>
            <a:r>
              <a:rPr lang="zh-CN" altLang="en-US" b="1" dirty="0"/>
              <a:t>综合练习：人机猜拳 </a:t>
            </a:r>
            <a:endParaRPr lang="zh-CN" altLang="en-US" b="1" dirty="0"/>
          </a:p>
        </p:txBody>
      </p:sp>
      <p:sp>
        <p:nvSpPr>
          <p:cNvPr id="464903" name="矩形 464902"/>
          <p:cNvSpPr/>
          <p:nvPr/>
        </p:nvSpPr>
        <p:spPr>
          <a:xfrm>
            <a:off x="611188" y="2420938"/>
            <a:ext cx="7345362" cy="12239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  <a:defRPr sz="2800" b="1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3"/>
              </a:buBlip>
              <a:defRPr sz="24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Blip>
                <a:blip r:embed="rId4"/>
              </a:buBlip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</a:lstStyle>
          <a:p>
            <a:pPr lvl="1"/>
            <a:r>
              <a:rPr lang="zh-CN" altLang="en-US" dirty="0"/>
              <a:t>需求说明</a:t>
            </a:r>
            <a:endParaRPr lang="zh-CN" altLang="en-US" dirty="0"/>
          </a:p>
          <a:p>
            <a:pPr lvl="2"/>
            <a:r>
              <a:rPr lang="zh-CN" altLang="en-US" dirty="0">
                <a:ea typeface="黑体" panose="02010609060101010101" pitchFamily="2" charset="-122"/>
              </a:rPr>
              <a:t>创建计算机类</a:t>
            </a:r>
            <a:r>
              <a:rPr lang="en-US" altLang="zh-CN">
                <a:ea typeface="黑体" panose="02010609060101010101" pitchFamily="2" charset="-122"/>
              </a:rPr>
              <a:t>Computer</a:t>
            </a:r>
            <a:r>
              <a:rPr lang="zh-CN" altLang="en-US" dirty="0">
                <a:ea typeface="黑体" panose="02010609060101010101" pitchFamily="2" charset="-122"/>
              </a:rPr>
              <a:t>。实现计算机出拳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464904" name="图片 4649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13" y="3933825"/>
            <a:ext cx="3887787" cy="153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4905" name="矩形 464904"/>
          <p:cNvSpPr/>
          <p:nvPr/>
        </p:nvSpPr>
        <p:spPr>
          <a:xfrm>
            <a:off x="1331913" y="4652963"/>
            <a:ext cx="1223962" cy="3603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82" name="标题 48128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r>
              <a:rPr lang="zh-CN" altLang="en-US" b="1" dirty="0"/>
              <a:t>共性问题集中讲解</a:t>
            </a:r>
            <a:endParaRPr lang="zh-CN" altLang="en-US" b="1" dirty="0"/>
          </a:p>
        </p:txBody>
      </p:sp>
      <p:sp>
        <p:nvSpPr>
          <p:cNvPr id="481283" name="文本框 481282"/>
          <p:cNvSpPr txBox="1"/>
          <p:nvPr/>
        </p:nvSpPr>
        <p:spPr>
          <a:xfrm>
            <a:off x="2052638" y="4076700"/>
            <a:ext cx="424815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常见调试问题及解决办法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代码规范问题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81284" name="圆角矩形 481283"/>
          <p:cNvSpPr/>
          <p:nvPr/>
        </p:nvSpPr>
        <p:spPr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0"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共性问题集中讲解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f1ea160-8651-4fb0-ab9e-9a222c8590b9"/>
  <p:tag name="COMMONDATA" val="eyJoZGlkIjoiOTMxNjBjYTIzNDY4YThkYTdlZDI2YmJjNDViMjkyY2IifQ=="/>
</p:tagLst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1017</Words>
  <Application>WPS 演示</Application>
  <PresentationFormat>在屏幕上显示</PresentationFormat>
  <Paragraphs>162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楷体_GB2312</vt:lpstr>
      <vt:lpstr>新宋体</vt:lpstr>
      <vt:lpstr>Tahoma</vt:lpstr>
      <vt:lpstr>Times New Roman</vt:lpstr>
      <vt:lpstr>黑体</vt:lpstr>
      <vt:lpstr>微软雅黑</vt:lpstr>
      <vt:lpstr>Arial Unicode MS</vt:lpstr>
      <vt:lpstr>模板</vt:lpstr>
      <vt:lpstr>实验一</vt:lpstr>
      <vt:lpstr>知识梳理：二重循环结构</vt:lpstr>
      <vt:lpstr>知识梳理：类和对象入门2-1</vt:lpstr>
      <vt:lpstr>知识梳理：类和对象入门2-2</vt:lpstr>
      <vt:lpstr>综合练习：人机猜拳 </vt:lpstr>
      <vt:lpstr>综合练习：人机猜拳 </vt:lpstr>
      <vt:lpstr>综合练习：人机猜拳 </vt:lpstr>
      <vt:lpstr>综合练习：人机猜拳 </vt:lpstr>
      <vt:lpstr>共性问题集中讲解</vt:lpstr>
      <vt:lpstr>综合练习：人机猜拳 </vt:lpstr>
      <vt:lpstr>综合练习：人机猜拳 </vt:lpstr>
      <vt:lpstr>共性问题集中讲解</vt:lpstr>
      <vt:lpstr>综合练习：人机猜拳 </vt:lpstr>
      <vt:lpstr>综合练习：人机猜拳 </vt:lpstr>
      <vt:lpstr>共性问题集中讲解</vt:lpstr>
      <vt:lpstr>综合练习：人机猜拳 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木可林夕</cp:lastModifiedBy>
  <cp:revision>139</cp:revision>
  <dcterms:created xsi:type="dcterms:W3CDTF">2006-03-08T06:55:00Z</dcterms:created>
  <dcterms:modified xsi:type="dcterms:W3CDTF">2023-03-21T07:32:21Z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423139CF05FA471183BD13C71A71839B</vt:lpwstr>
  </property>
  <property fmtid="{D5CDD505-2E9C-101B-9397-08002B2CF9AE}" pid="3" name="KSOProductBuildVer">
    <vt:lpwstr>2052-11.1.0.13703</vt:lpwstr>
  </property>
</Properties>
</file>