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359" r:id="rId4"/>
    <p:sldId id="381" r:id="rId5"/>
    <p:sldId id="382" r:id="rId6"/>
    <p:sldId id="383" r:id="rId7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74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69"/>
    <a:srgbClr val="CCECFF"/>
    <a:srgbClr val="FFFF00"/>
    <a:srgbClr val="969696"/>
    <a:srgbClr val="F8F8F8"/>
    <a:srgbClr val="A6E4F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3"/>
    <p:restoredTop sz="94682"/>
  </p:normalViewPr>
  <p:slideViewPr>
    <p:cSldViewPr showGuides="1">
      <p:cViewPr>
        <p:scale>
          <a:sx n="75" d="100"/>
          <a:sy n="75" d="100"/>
        </p:scale>
        <p:origin x="-936" y="-564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页眉占位符 460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日期占位符 4608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页脚占位符 4608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灯片编号占位符 4608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0" name="页眉占位符 481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日期占位符 4813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幻灯片图像占位符 48131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33" name="文本占位符 4813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8134" name="页脚占位符 4813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5" name="灯片编号占位符 4813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94315" name="矩形 394314"/>
          <p:cNvSpPr/>
          <p:nvPr userDrawn="1"/>
        </p:nvSpPr>
        <p:spPr>
          <a:xfrm flipH="1" flipV="1">
            <a:off x="23812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16" name="矩形 394315"/>
          <p:cNvSpPr/>
          <p:nvPr userDrawn="1"/>
        </p:nvSpPr>
        <p:spPr>
          <a:xfrm flipH="1" flipV="1">
            <a:off x="247808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4" name="矩形 394323"/>
          <p:cNvSpPr/>
          <p:nvPr userDrawn="1"/>
        </p:nvSpPr>
        <p:spPr>
          <a:xfrm flipH="1" flipV="1">
            <a:off x="267652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6" name="矩形 394325"/>
          <p:cNvSpPr/>
          <p:nvPr userDrawn="1"/>
        </p:nvSpPr>
        <p:spPr>
          <a:xfrm flipH="1" flipV="1">
            <a:off x="257651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2" name="矩形 394331"/>
          <p:cNvSpPr/>
          <p:nvPr userDrawn="1"/>
        </p:nvSpPr>
        <p:spPr>
          <a:xfrm flipH="1" flipV="1">
            <a:off x="2876550" y="4438650"/>
            <a:ext cx="892175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3" name="矩形 394332"/>
          <p:cNvSpPr/>
          <p:nvPr userDrawn="1"/>
        </p:nvSpPr>
        <p:spPr>
          <a:xfrm flipH="1">
            <a:off x="2771775" y="4508500"/>
            <a:ext cx="892175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4" name="矩形 394333"/>
          <p:cNvSpPr/>
          <p:nvPr userDrawn="1"/>
        </p:nvSpPr>
        <p:spPr>
          <a:xfrm flipH="1">
            <a:off x="2671763" y="4510088"/>
            <a:ext cx="892175" cy="17462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5" name="矩形 394334"/>
          <p:cNvSpPr/>
          <p:nvPr userDrawn="1"/>
        </p:nvSpPr>
        <p:spPr>
          <a:xfrm flipH="1" flipV="1">
            <a:off x="158750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6" name="矩形 394335"/>
          <p:cNvSpPr/>
          <p:nvPr userDrawn="1"/>
        </p:nvSpPr>
        <p:spPr>
          <a:xfrm flipH="1" flipV="1">
            <a:off x="1684338" y="4438650"/>
            <a:ext cx="892175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7" name="矩形 394336"/>
          <p:cNvSpPr/>
          <p:nvPr userDrawn="1"/>
        </p:nvSpPr>
        <p:spPr>
          <a:xfrm flipH="1" flipV="1">
            <a:off x="1882775" y="4438650"/>
            <a:ext cx="892175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8" name="矩形 394337"/>
          <p:cNvSpPr/>
          <p:nvPr userDrawn="1"/>
        </p:nvSpPr>
        <p:spPr>
          <a:xfrm flipH="1" flipV="1">
            <a:off x="178276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9" name="矩形 394338"/>
          <p:cNvSpPr/>
          <p:nvPr userDrawn="1"/>
        </p:nvSpPr>
        <p:spPr>
          <a:xfrm flipH="1" flipV="1">
            <a:off x="198596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0" name="矩形 394339"/>
          <p:cNvSpPr/>
          <p:nvPr userDrawn="1"/>
        </p:nvSpPr>
        <p:spPr>
          <a:xfrm flipH="1" flipV="1">
            <a:off x="2082800" y="4438650"/>
            <a:ext cx="892175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1" name="矩形 394340"/>
          <p:cNvSpPr/>
          <p:nvPr userDrawn="1"/>
        </p:nvSpPr>
        <p:spPr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2" name="矩形 394341"/>
          <p:cNvSpPr/>
          <p:nvPr userDrawn="1"/>
        </p:nvSpPr>
        <p:spPr>
          <a:xfrm flipH="1" flipV="1">
            <a:off x="218122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3" name="矩形 394342"/>
          <p:cNvSpPr/>
          <p:nvPr userDrawn="1"/>
        </p:nvSpPr>
        <p:spPr>
          <a:xfrm flipH="1" flipV="1">
            <a:off x="7937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4" name="矩形 394343"/>
          <p:cNvSpPr/>
          <p:nvPr userDrawn="1"/>
        </p:nvSpPr>
        <p:spPr>
          <a:xfrm flipH="1" flipV="1">
            <a:off x="89058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5" name="矩形 394344"/>
          <p:cNvSpPr/>
          <p:nvPr userDrawn="1"/>
        </p:nvSpPr>
        <p:spPr>
          <a:xfrm flipH="1" flipV="1">
            <a:off x="108902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6" name="矩形 394345"/>
          <p:cNvSpPr/>
          <p:nvPr userDrawn="1"/>
        </p:nvSpPr>
        <p:spPr>
          <a:xfrm flipH="1" flipV="1">
            <a:off x="989013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9" name="矩形 394348"/>
          <p:cNvSpPr/>
          <p:nvPr userDrawn="1"/>
        </p:nvSpPr>
        <p:spPr>
          <a:xfrm flipH="1" flipV="1">
            <a:off x="148748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2" name="矩形 394351"/>
          <p:cNvSpPr/>
          <p:nvPr userDrawn="1"/>
        </p:nvSpPr>
        <p:spPr>
          <a:xfrm flipH="1" flipV="1">
            <a:off x="96838" y="4438650"/>
            <a:ext cx="892175" cy="53975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5" name="矩形 394354"/>
          <p:cNvSpPr/>
          <p:nvPr userDrawn="1"/>
        </p:nvSpPr>
        <p:spPr>
          <a:xfrm flipH="1" flipV="1">
            <a:off x="398463" y="4438650"/>
            <a:ext cx="892175" cy="5397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9" name="矩形 394358"/>
          <p:cNvSpPr/>
          <p:nvPr userDrawn="1"/>
        </p:nvSpPr>
        <p:spPr>
          <a:xfrm flipH="1" flipV="1">
            <a:off x="377190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0" name="矩形 394359"/>
          <p:cNvSpPr/>
          <p:nvPr userDrawn="1"/>
        </p:nvSpPr>
        <p:spPr>
          <a:xfrm flipH="1" flipV="1">
            <a:off x="386873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2" name="矩形 394361"/>
          <p:cNvSpPr/>
          <p:nvPr userDrawn="1"/>
        </p:nvSpPr>
        <p:spPr>
          <a:xfrm flipH="1" flipV="1">
            <a:off x="29781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3" name="矩形 394362"/>
          <p:cNvSpPr/>
          <p:nvPr userDrawn="1"/>
        </p:nvSpPr>
        <p:spPr>
          <a:xfrm flipH="1" flipV="1">
            <a:off x="3074988" y="4438650"/>
            <a:ext cx="892175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4" name="矩形 394363"/>
          <p:cNvSpPr/>
          <p:nvPr userDrawn="1"/>
        </p:nvSpPr>
        <p:spPr>
          <a:xfrm flipH="1" flipV="1">
            <a:off x="3273425" y="4438650"/>
            <a:ext cx="892175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5" name="矩形 394364"/>
          <p:cNvSpPr/>
          <p:nvPr userDrawn="1"/>
        </p:nvSpPr>
        <p:spPr>
          <a:xfrm flipH="1" flipV="1">
            <a:off x="317341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6" name="矩形 394365"/>
          <p:cNvSpPr/>
          <p:nvPr userDrawn="1"/>
        </p:nvSpPr>
        <p:spPr>
          <a:xfrm flipH="1" flipV="1">
            <a:off x="337661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7" name="矩形 394366"/>
          <p:cNvSpPr/>
          <p:nvPr userDrawn="1"/>
        </p:nvSpPr>
        <p:spPr>
          <a:xfrm flipH="1" flipV="1">
            <a:off x="3473450" y="4438650"/>
            <a:ext cx="892175" cy="5397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0" name="矩形 394369"/>
          <p:cNvSpPr/>
          <p:nvPr userDrawn="1"/>
        </p:nvSpPr>
        <p:spPr>
          <a:xfrm flipH="1" flipV="1">
            <a:off x="218440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1" name="矩形 394370"/>
          <p:cNvSpPr/>
          <p:nvPr userDrawn="1"/>
        </p:nvSpPr>
        <p:spPr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2" name="矩形 394371"/>
          <p:cNvSpPr/>
          <p:nvPr userDrawn="1"/>
        </p:nvSpPr>
        <p:spPr>
          <a:xfrm flipH="1" flipV="1">
            <a:off x="247967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3" name="矩形 394372"/>
          <p:cNvSpPr/>
          <p:nvPr userDrawn="1"/>
        </p:nvSpPr>
        <p:spPr>
          <a:xfrm flipH="1" flipV="1">
            <a:off x="237966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4" name="矩形 394373"/>
          <p:cNvSpPr/>
          <p:nvPr userDrawn="1"/>
        </p:nvSpPr>
        <p:spPr>
          <a:xfrm flipH="1" flipV="1">
            <a:off x="2582863" y="4438650"/>
            <a:ext cx="892175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5" name="矩形 394374"/>
          <p:cNvSpPr/>
          <p:nvPr userDrawn="1"/>
        </p:nvSpPr>
        <p:spPr>
          <a:xfrm flipH="1" flipV="1">
            <a:off x="2679700" y="4438650"/>
            <a:ext cx="892175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6" name="矩形 394375"/>
          <p:cNvSpPr/>
          <p:nvPr userDrawn="1"/>
        </p:nvSpPr>
        <p:spPr>
          <a:xfrm flipH="1" flipV="1">
            <a:off x="2878138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8" name="矩形 394377"/>
          <p:cNvSpPr/>
          <p:nvPr userDrawn="1"/>
        </p:nvSpPr>
        <p:spPr>
          <a:xfrm flipH="1" flipV="1">
            <a:off x="13906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9" name="矩形 394378"/>
          <p:cNvSpPr/>
          <p:nvPr userDrawn="1"/>
        </p:nvSpPr>
        <p:spPr>
          <a:xfrm flipH="1" flipV="1">
            <a:off x="1487488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2" name="矩形 394381"/>
          <p:cNvSpPr/>
          <p:nvPr userDrawn="1"/>
        </p:nvSpPr>
        <p:spPr>
          <a:xfrm flipH="1" flipV="1">
            <a:off x="1789113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3" name="矩形 394382"/>
          <p:cNvSpPr/>
          <p:nvPr userDrawn="1"/>
        </p:nvSpPr>
        <p:spPr>
          <a:xfrm flipH="1" flipV="1">
            <a:off x="18859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5" name="矩形 394384"/>
          <p:cNvSpPr/>
          <p:nvPr userDrawn="1"/>
        </p:nvSpPr>
        <p:spPr>
          <a:xfrm flipH="1" flipV="1">
            <a:off x="1984375" y="4438650"/>
            <a:ext cx="892175" cy="53975"/>
          </a:xfrm>
          <a:prstGeom prst="rect">
            <a:avLst/>
          </a:prstGeom>
          <a:solidFill>
            <a:srgbClr val="66CCFF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365125"/>
            <a:ext cx="2014538" cy="61595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26828" cy="6159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6264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537" y="1276350"/>
            <a:ext cx="3886264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93230" name="文本占位符 393229"/>
          <p:cNvSpPr>
            <a:spLocks noGrp="1"/>
          </p:cNvSpPr>
          <p:nvPr>
            <p:ph type="body" idx="1"/>
          </p:nvPr>
        </p:nvSpPr>
        <p:spPr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393255" name="文本框 393254"/>
          <p:cNvSpPr txBox="1"/>
          <p:nvPr userDrawn="1"/>
        </p:nvSpPr>
        <p:spPr>
          <a:xfrm>
            <a:off x="2195513" y="260350"/>
            <a:ext cx="6948487" cy="611188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chemeClr val="tx1">
                <a:alpha val="50000"/>
              </a:schemeClr>
            </a:outerShdw>
          </a:effectLst>
        </p:spPr>
        <p:txBody>
          <a:bodyPr anchor="b" anchorCtr="0"/>
          <a:p>
            <a:pPr lvl="0" algn="ctr">
              <a:spcBef>
                <a:spcPct val="50000"/>
              </a:spcBef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lvl="0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Blip>
          <a:blip r:embed="rId13"/>
        </a:buBlip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Blip>
          <a:blip r:embed="rId14"/>
        </a:buBlip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Blip>
          <a:blip r:embed="rId15"/>
        </a:buBlip>
        <a:defRPr sz="2000" b="1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 typeface="Wingdings" panose="05000000000000000000" pitchFamily="2" charset="2"/>
        <a:buChar char="Ø"/>
        <a:defRPr sz="18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3108" name="矩形 303107"/>
          <p:cNvSpPr/>
          <p:nvPr/>
        </p:nvSpPr>
        <p:spPr>
          <a:xfrm>
            <a:off x="395288" y="4652963"/>
            <a:ext cx="7561262" cy="865187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1pPr>
            <a:lvl2pPr marL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2pPr>
            <a:lvl3pPr marL="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3pPr>
            <a:lvl4pPr marL="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4pPr>
            <a:lvl5pPr marL="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5pPr>
          </a:lstStyle>
          <a:p>
            <a:pPr lvl="0" algn="l"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选课系统</a:t>
            </a:r>
            <a:endParaRPr lang="en-US" altLang="zh-CN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303109" name="标题 303108"/>
          <p:cNvSpPr>
            <a:spLocks noGrp="1"/>
          </p:cNvSpPr>
          <p:nvPr>
            <p:ph type="ctrTitle"/>
          </p:nvPr>
        </p:nvSpPr>
        <p:spPr>
          <a:xfrm>
            <a:off x="323850" y="3644900"/>
            <a:ext cx="2447925" cy="792163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/>
          <a:lstStyle>
            <a:lvl1pPr lvl="0" algn="ctr">
              <a:buClrTx/>
              <a:buSzTx/>
              <a:buFontTx/>
              <a:defRPr sz="4000">
                <a:solidFill>
                  <a:srgbClr val="FF9900"/>
                </a:solidFill>
                <a:ea typeface="Tahoma" panose="020B0604030504040204" pitchFamily="34" charset="0"/>
              </a:defRPr>
            </a:lvl1pPr>
          </a:lstStyle>
          <a:p>
            <a:pPr lvl="0" algn="l"/>
            <a:r>
              <a:rPr lang="zh-CN" altLang="en-US" sz="4400" b="1" dirty="0">
                <a:solidFill>
                  <a:srgbClr val="FF9933"/>
                </a:solidFill>
                <a:latin typeface="黑体" panose="02010609060101010101" pitchFamily="2" charset="-122"/>
              </a:rPr>
              <a:t>实验五</a:t>
            </a:r>
            <a:endParaRPr lang="zh-CN" altLang="en-US" sz="4400" b="1" dirty="0">
              <a:solidFill>
                <a:srgbClr val="FF9933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6162" name="标题 47616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题目要求</a:t>
            </a:r>
            <a:endParaRPr lang="zh-CN" altLang="en-US" b="1" dirty="0"/>
          </a:p>
        </p:txBody>
      </p:sp>
      <p:sp>
        <p:nvSpPr>
          <p:cNvPr id="476163" name="矩形 476162"/>
          <p:cNvSpPr/>
          <p:nvPr/>
        </p:nvSpPr>
        <p:spPr>
          <a:xfrm>
            <a:off x="1116013" y="1773238"/>
            <a:ext cx="7570787" cy="47513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1"/>
              </a:buBlip>
              <a:defRPr sz="28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Blip>
                <a:blip r:embed="rId3"/>
              </a:buBlip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</a:lstStyle>
          <a:p>
            <a:pPr lvl="0"/>
            <a:r>
              <a:t>选课管理系统以计算机代替人力，将学校的管理者、教师、学生紧密相连，做到了信息的高效互通。有了这款选课系统，学校的教务管理人员能够做到使教学资源可以快速合理地分配使用，以尽量减少资源浪费;教师和选课管理人员可以极大地提高了工作效率，使得他们有更多的时间和精力专注于本职工作;学生在进行网上选课时保证做到及时性和准确性，避免了选课时候因重复和拥塞等不确定因素造成选课的失败和延迟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268730"/>
            <a:ext cx="7931150" cy="5248275"/>
          </a:xfrm>
        </p:spPr>
        <p:txBody>
          <a:bodyPr/>
          <a:p>
            <a:r>
              <a:rPr lang="zh-CN" altLang="en-US"/>
              <a:t>1.管理员：管理员登录,学生管理（增加、删除、修改、查询、查看）,教师管理</a:t>
            </a:r>
            <a:r>
              <a:rPr lang="zh-CN" altLang="en-US">
                <a:sym typeface="+mn-ea"/>
              </a:rPr>
              <a:t>（增加、删除、修改、查询</a:t>
            </a:r>
            <a:r>
              <a:rPr lang="zh-CN" altLang="en-US">
                <a:sym typeface="+mn-ea"/>
              </a:rPr>
              <a:t>、查看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,班级管理</a:t>
            </a:r>
            <a:r>
              <a:rPr lang="zh-CN" altLang="en-US">
                <a:sym typeface="+mn-ea"/>
              </a:rPr>
              <a:t>（增加、删除、修改、查询</a:t>
            </a:r>
            <a:r>
              <a:rPr lang="zh-CN" altLang="en-US">
                <a:sym typeface="+mn-ea"/>
              </a:rPr>
              <a:t>、查看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,课程管理</a:t>
            </a:r>
            <a:r>
              <a:rPr lang="zh-CN" altLang="en-US">
                <a:sym typeface="+mn-ea"/>
              </a:rPr>
              <a:t>（增加、删除、修改、查询</a:t>
            </a:r>
            <a:r>
              <a:rPr lang="zh-CN" altLang="en-US">
                <a:sym typeface="+mn-ea"/>
              </a:rPr>
              <a:t>、查看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等功能。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2.教师： 教师登录,选课管理（查看、添加、删除选课学生）,查看学生信息,查看班级信息,查看个人档案,修改密码等功能。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3.学生：学生登录,选课管理,查看个人档案,修改密码等功能。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选课系统涉及多少个类？</a:t>
            </a:r>
            <a:endParaRPr lang="zh-CN" altLang="en-US"/>
          </a:p>
          <a:p>
            <a:r>
              <a:rPr lang="zh-CN" altLang="en-US">
                <a:sym typeface="+mn-ea"/>
              </a:rPr>
              <a:t>课程属于单独的类吗？班级呢？</a:t>
            </a:r>
            <a:endParaRPr lang="zh-CN" altLang="en-US"/>
          </a:p>
          <a:p>
            <a:r>
              <a:rPr lang="zh-CN" altLang="en-US"/>
              <a:t>每个类有多少属性？</a:t>
            </a:r>
            <a:endParaRPr lang="zh-CN" altLang="en-US"/>
          </a:p>
          <a:p>
            <a:r>
              <a:rPr lang="zh-CN" altLang="en-US"/>
              <a:t>每个类有多少个方法？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完成选课系统以后，实施单位提出新需求，要求能够进行成绩管理：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2.教师： 教师登录,选课管理（查看、添加、删除选课学生）,查看学生信息,查看班级信息,查看个人档案,修改密码等功能。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成绩管理功能。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3.学生：学生登录,选课管理,查看个人档案,修改密码等功能。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成绩查看功能。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f1ea160-8651-4fb0-ab9e-9a222c8590b9"/>
  <p:tag name="COMMONDATA" val="eyJoZGlkIjoiOTMxNjBjYTIzNDY4YThkYTdlZDI2YmJjNDViMjkyY2IifQ=="/>
</p:tagLst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1F2"/>
      </a:accent5>
      <a:accent6>
        <a:srgbClr val="9F9F9F"/>
      </a:accent6>
      <a:hlink>
        <a:srgbClr val="7DA0D3"/>
      </a:hlink>
      <a:folHlink>
        <a:srgbClr val="B2E385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1F2"/>
        </a:accent5>
        <a:accent6>
          <a:srgbClr val="9F9F9F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5C5ED"/>
        </a:accent5>
        <a:accent6>
          <a:srgbClr val="E58970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9945E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0</TotalTime>
  <Words>572</Words>
  <Application>WPS 演示</Application>
  <PresentationFormat>在屏幕上显示</PresentationFormat>
  <Paragraphs>35</Paragraphs>
  <Slides>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楷体_GB2312</vt:lpstr>
      <vt:lpstr>新宋体</vt:lpstr>
      <vt:lpstr>Tahoma</vt:lpstr>
      <vt:lpstr>Times New Roman</vt:lpstr>
      <vt:lpstr>黑体</vt:lpstr>
      <vt:lpstr>微软雅黑</vt:lpstr>
      <vt:lpstr>Arial Unicode MS</vt:lpstr>
      <vt:lpstr>模板</vt:lpstr>
      <vt:lpstr>实验五</vt:lpstr>
      <vt:lpstr>题目要求</vt:lpstr>
      <vt:lpstr>题目要求</vt:lpstr>
      <vt:lpstr>分析</vt:lpstr>
      <vt:lpstr>进阶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木可林夕</cp:lastModifiedBy>
  <cp:revision>152</cp:revision>
  <dcterms:created xsi:type="dcterms:W3CDTF">2006-03-08T06:55:00Z</dcterms:created>
  <dcterms:modified xsi:type="dcterms:W3CDTF">2023-04-04T11:37:14Z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423139CF05FA471183BD13C71A71839B</vt:lpwstr>
  </property>
  <property fmtid="{D5CDD505-2E9C-101B-9397-08002B2CF9AE}" pid="3" name="KSOProductBuildVer">
    <vt:lpwstr>2052-11.1.0.13703</vt:lpwstr>
  </property>
</Properties>
</file>