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34"/>
  </p:handoutMasterIdLst>
  <p:sldIdLst>
    <p:sldId id="256" r:id="rId3"/>
    <p:sldId id="325" r:id="rId4"/>
    <p:sldId id="326" r:id="rId5"/>
    <p:sldId id="383" r:id="rId6"/>
    <p:sldId id="384" r:id="rId7"/>
    <p:sldId id="389" r:id="rId8"/>
    <p:sldId id="385" r:id="rId9"/>
    <p:sldId id="386" r:id="rId10"/>
    <p:sldId id="388" r:id="rId11"/>
    <p:sldId id="334" r:id="rId12"/>
    <p:sldId id="335" r:id="rId13"/>
    <p:sldId id="390" r:id="rId15"/>
    <p:sldId id="361" r:id="rId16"/>
    <p:sldId id="391" r:id="rId17"/>
    <p:sldId id="363" r:id="rId18"/>
    <p:sldId id="392" r:id="rId19"/>
    <p:sldId id="374" r:id="rId20"/>
    <p:sldId id="365" r:id="rId21"/>
    <p:sldId id="393" r:id="rId22"/>
    <p:sldId id="367" r:id="rId23"/>
    <p:sldId id="394" r:id="rId24"/>
    <p:sldId id="375" r:id="rId25"/>
    <p:sldId id="368" r:id="rId26"/>
    <p:sldId id="395" r:id="rId27"/>
    <p:sldId id="370" r:id="rId28"/>
    <p:sldId id="396" r:id="rId29"/>
    <p:sldId id="376" r:id="rId30"/>
    <p:sldId id="372" r:id="rId31"/>
    <p:sldId id="371" r:id="rId32"/>
    <p:sldId id="397" r:id="rId33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81841"/>
  </p:normalViewPr>
  <p:slideViewPr>
    <p:cSldViewPr showGuides="1">
      <p:cViewPr>
        <p:scale>
          <a:sx n="75" d="100"/>
          <a:sy n="75" d="100"/>
        </p:scale>
        <p:origin x="-936" y="-25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5442" name="幻灯片图像占位符 445441"/>
          <p:cNvSpPr>
            <a:spLocks noTextEdit="1"/>
          </p:cNvSpPr>
          <p:nvPr>
            <p:ph type="sldImg"/>
          </p:nvPr>
        </p:nvSpPr>
        <p:spPr/>
      </p:sp>
      <p:sp>
        <p:nvSpPr>
          <p:cNvPr id="445443" name="文本占位符 4454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5138" name="幻灯片图像占位符 475137"/>
          <p:cNvSpPr>
            <a:spLocks noTextEdit="1"/>
          </p:cNvSpPr>
          <p:nvPr>
            <p:ph type="sldImg"/>
          </p:nvPr>
        </p:nvSpPr>
        <p:spPr/>
      </p:sp>
      <p:sp>
        <p:nvSpPr>
          <p:cNvPr id="475139" name="文本占位符 4751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0258" name="幻灯片图像占位符 480257"/>
          <p:cNvSpPr>
            <a:spLocks noTextEdit="1"/>
          </p:cNvSpPr>
          <p:nvPr>
            <p:ph type="sldImg"/>
          </p:nvPr>
        </p:nvSpPr>
        <p:spPr/>
      </p:sp>
      <p:sp>
        <p:nvSpPr>
          <p:cNvPr id="480259" name="文本占位符 4802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3330" name="幻灯片图像占位符 483329"/>
          <p:cNvSpPr>
            <a:spLocks noTextEdit="1"/>
          </p:cNvSpPr>
          <p:nvPr>
            <p:ph type="sldImg"/>
          </p:nvPr>
        </p:nvSpPr>
        <p:spPr/>
      </p:sp>
      <p:sp>
        <p:nvSpPr>
          <p:cNvPr id="483331" name="文本占位符 4833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6402" name="幻灯片图像占位符 486401"/>
          <p:cNvSpPr>
            <a:spLocks noTextEdit="1"/>
          </p:cNvSpPr>
          <p:nvPr>
            <p:ph type="sldImg"/>
          </p:nvPr>
        </p:nvSpPr>
        <p:spPr/>
      </p:sp>
      <p:sp>
        <p:nvSpPr>
          <p:cNvPr id="486403" name="文本占位符 4864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8450" name="幻灯片图像占位符 488449"/>
          <p:cNvSpPr>
            <a:spLocks noTextEdit="1"/>
          </p:cNvSpPr>
          <p:nvPr>
            <p:ph type="sldImg"/>
          </p:nvPr>
        </p:nvSpPr>
        <p:spPr/>
      </p:sp>
      <p:sp>
        <p:nvSpPr>
          <p:cNvPr id="488451" name="文本占位符 4884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22" name="幻灯片图像占位符 491521"/>
          <p:cNvSpPr>
            <a:spLocks noTextEdit="1"/>
          </p:cNvSpPr>
          <p:nvPr>
            <p:ph type="sldImg"/>
          </p:nvPr>
        </p:nvSpPr>
        <p:spPr/>
      </p:sp>
      <p:sp>
        <p:nvSpPr>
          <p:cNvPr id="491523" name="文本占位符 491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4594" name="幻灯片图像占位符 494593"/>
          <p:cNvSpPr>
            <a:spLocks noTextEdit="1"/>
          </p:cNvSpPr>
          <p:nvPr>
            <p:ph type="sldImg"/>
          </p:nvPr>
        </p:nvSpPr>
        <p:spPr/>
      </p:sp>
      <p:sp>
        <p:nvSpPr>
          <p:cNvPr id="494595" name="文本占位符 4945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9714" name="幻灯片图像占位符 499713"/>
          <p:cNvSpPr>
            <a:spLocks noTextEdit="1"/>
          </p:cNvSpPr>
          <p:nvPr>
            <p:ph type="sldImg"/>
          </p:nvPr>
        </p:nvSpPr>
        <p:spPr/>
      </p:sp>
      <p:sp>
        <p:nvSpPr>
          <p:cNvPr id="499715" name="文本占位符 4997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b="1"/>
              <a:t>/*</a:t>
            </a:r>
            <a:r>
              <a:rPr lang="zh-CN" altLang="en-US" b="1" dirty="0"/>
              <a:t>冒泡排序算法：</a:t>
            </a:r>
            <a:r>
              <a:rPr lang="en-US" altLang="zh-CN" b="1"/>
              <a:t> */</a:t>
            </a:r>
            <a:endParaRPr lang="en-US" altLang="zh-CN" b="1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94315" name="矩形 394314"/>
          <p:cNvSpPr/>
          <p:nvPr userDrawn="1"/>
        </p:nvSpPr>
        <p:spPr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8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26828" cy="6159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537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195513" y="260350"/>
            <a:ext cx="6948487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 anchorCtr="0"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4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5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6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3108" name="矩形 303107"/>
          <p:cNvSpPr/>
          <p:nvPr/>
        </p:nvSpPr>
        <p:spPr>
          <a:xfrm>
            <a:off x="395288" y="4652963"/>
            <a:ext cx="8569325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迷你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DVD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管理器</a:t>
            </a:r>
            <a:endParaRPr lang="en-US" altLang="zh-CN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/>
          </p:nvPr>
        </p:nvSpPr>
        <p:spPr>
          <a:xfrm>
            <a:off x="323850" y="3644900"/>
            <a:ext cx="2519363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实验四</a:t>
            </a:r>
            <a:endParaRPr lang="zh-CN" altLang="en-US" sz="4400" b="1" dirty="0">
              <a:solidFill>
                <a:srgbClr val="FF9933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标题 43724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开发计划</a:t>
            </a:r>
            <a:endParaRPr lang="en-US" altLang="zh-CN" b="1"/>
          </a:p>
        </p:txBody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1</a:t>
            </a:r>
            <a:r>
              <a:rPr lang="zh-CN" altLang="en-US" sz="2400" dirty="0"/>
              <a:t>：数据初始化</a:t>
            </a:r>
            <a:r>
              <a:rPr lang="en-US" altLang="zh-CN" sz="2400"/>
              <a:t>[20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2</a:t>
            </a:r>
            <a:r>
              <a:rPr lang="zh-CN" altLang="en-US" sz="2400" dirty="0"/>
              <a:t>：实现菜单切换</a:t>
            </a:r>
            <a:r>
              <a:rPr lang="en-US" altLang="zh-CN" sz="2400"/>
              <a:t>[25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3</a:t>
            </a:r>
            <a:r>
              <a:rPr lang="zh-CN" altLang="en-US" sz="2400" dirty="0"/>
              <a:t>：实现查看</a:t>
            </a:r>
            <a:r>
              <a:rPr lang="en-US" altLang="zh-CN" sz="2400"/>
              <a:t>DVD</a:t>
            </a:r>
            <a:r>
              <a:rPr lang="zh-CN" altLang="en-US" sz="2400" dirty="0"/>
              <a:t>信息</a:t>
            </a:r>
            <a:r>
              <a:rPr lang="en-US" altLang="zh-CN" sz="2400"/>
              <a:t>[20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4</a:t>
            </a:r>
            <a:r>
              <a:rPr lang="zh-CN" altLang="en-US" sz="2400" dirty="0"/>
              <a:t>：实现新增</a:t>
            </a:r>
            <a:r>
              <a:rPr lang="en-US" altLang="zh-CN" sz="2400"/>
              <a:t>DVD</a:t>
            </a:r>
            <a:r>
              <a:rPr lang="zh-CN" altLang="en-US" sz="2400" dirty="0"/>
              <a:t>信息</a:t>
            </a:r>
            <a:r>
              <a:rPr lang="en-US" altLang="zh-CN" sz="2400"/>
              <a:t>[20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5</a:t>
            </a:r>
            <a:r>
              <a:rPr lang="zh-CN" altLang="en-US" sz="2400" dirty="0"/>
              <a:t>：实现删除</a:t>
            </a:r>
            <a:r>
              <a:rPr lang="en-US" altLang="zh-CN" sz="2400"/>
              <a:t>DVD</a:t>
            </a:r>
            <a:r>
              <a:rPr lang="zh-CN" altLang="en-US" sz="2400" dirty="0"/>
              <a:t>信息</a:t>
            </a:r>
            <a:r>
              <a:rPr lang="en-US" altLang="zh-CN" sz="2400"/>
              <a:t>[25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6</a:t>
            </a:r>
            <a:r>
              <a:rPr lang="zh-CN" altLang="en-US" sz="2400" dirty="0"/>
              <a:t>：实现借出</a:t>
            </a:r>
            <a:r>
              <a:rPr lang="en-US" altLang="zh-CN" sz="2400"/>
              <a:t>DVD</a:t>
            </a:r>
            <a:r>
              <a:rPr lang="zh-CN" altLang="en-US" sz="2400" dirty="0"/>
              <a:t>业务处理</a:t>
            </a:r>
            <a:r>
              <a:rPr lang="en-US" altLang="zh-CN" sz="2400"/>
              <a:t>[25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7</a:t>
            </a:r>
            <a:r>
              <a:rPr lang="zh-CN" altLang="en-US" sz="2400" dirty="0"/>
              <a:t>：实现归还</a:t>
            </a:r>
            <a:r>
              <a:rPr lang="en-US" altLang="zh-CN" sz="2400"/>
              <a:t>DVD</a:t>
            </a:r>
            <a:r>
              <a:rPr lang="zh-CN" altLang="en-US" sz="2400" dirty="0"/>
              <a:t>业务处理</a:t>
            </a:r>
            <a:r>
              <a:rPr lang="en-US" altLang="zh-CN" sz="2400"/>
              <a:t>[25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用例</a:t>
            </a:r>
            <a:r>
              <a:rPr lang="en-US" altLang="zh-CN" sz="2400"/>
              <a:t>8</a:t>
            </a:r>
            <a:r>
              <a:rPr lang="zh-CN" altLang="en-US" sz="2400" dirty="0"/>
              <a:t>：实现借出排行榜</a:t>
            </a:r>
            <a:r>
              <a:rPr lang="en-US" altLang="zh-CN" sz="2400"/>
              <a:t>[20</a:t>
            </a:r>
            <a:r>
              <a:rPr lang="zh-CN" altLang="en-US" sz="2400" dirty="0"/>
              <a:t>分钟</a:t>
            </a:r>
            <a:r>
              <a:rPr lang="en-US" altLang="zh-CN" sz="2400"/>
              <a:t>]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1</a:t>
            </a:r>
            <a:r>
              <a:rPr lang="zh-CN" altLang="en-US" b="1" dirty="0"/>
              <a:t>：数据初始化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38275" name="文本占位符 438274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7993063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sz="2000" dirty="0"/>
              <a:t>  </a:t>
            </a:r>
            <a:r>
              <a:rPr lang="zh-CN" altLang="en-US" dirty="0"/>
              <a:t>初始化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创建项目</a:t>
            </a:r>
            <a:r>
              <a:rPr lang="en-US" altLang="zh-CN" err="1"/>
              <a:t>MiniDvd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创建类</a:t>
            </a:r>
            <a:r>
              <a:rPr lang="en-US" altLang="zh-CN" err="1"/>
              <a:t>DVDSet</a:t>
            </a:r>
            <a:r>
              <a:rPr lang="zh-CN" altLang="en-US" dirty="0"/>
              <a:t>，添加相应属性 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创建类</a:t>
            </a:r>
            <a:r>
              <a:rPr lang="en-US" altLang="zh-CN" err="1"/>
              <a:t>DVDMgr</a:t>
            </a:r>
            <a:r>
              <a:rPr lang="zh-CN" altLang="en-US" dirty="0"/>
              <a:t>，添加方法</a:t>
            </a:r>
            <a:r>
              <a:rPr lang="en-US" altLang="zh-CN"/>
              <a:t>initial()</a:t>
            </a:r>
            <a:r>
              <a:rPr lang="zh-CN" altLang="en-US" dirty="0"/>
              <a:t>，初始化三张</a:t>
            </a:r>
            <a:r>
              <a:rPr lang="en-US" altLang="zh-CN"/>
              <a:t>DVD</a:t>
            </a:r>
            <a:r>
              <a:rPr lang="zh-CN" altLang="en-US" dirty="0"/>
              <a:t>碟片信息 </a:t>
            </a:r>
            <a:endParaRPr lang="zh-CN" altLang="en-US" sz="2000" dirty="0"/>
          </a:p>
        </p:txBody>
      </p:sp>
      <p:graphicFrame>
        <p:nvGraphicFramePr>
          <p:cNvPr id="438432" name="内容占位符 438431"/>
          <p:cNvGraphicFramePr/>
          <p:nvPr>
            <p:ph sz="quarter" idx="2"/>
          </p:nvPr>
        </p:nvGraphicFramePr>
        <p:xfrm>
          <a:off x="1835150" y="2492375"/>
          <a:ext cx="6553200" cy="1616075"/>
        </p:xfrm>
        <a:graphic>
          <a:graphicData uri="http://schemas.openxmlformats.org/drawingml/2006/table">
            <a:tbl>
              <a:tblPr/>
              <a:tblGrid>
                <a:gridCol w="2012950"/>
                <a:gridCol w="1917700"/>
                <a:gridCol w="262255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黑体" panose="02010609060101010101" pitchFamily="2" charset="-122"/>
                        </a:rPr>
                        <a:t>name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黑体" panose="0201060906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黑体" panose="02010609060101010101" pitchFamily="2" charset="-122"/>
                        </a:rPr>
                        <a:t>State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黑体" panose="0201060906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黑体" panose="02010609060101010101" pitchFamily="2" charset="-122"/>
                        </a:rPr>
                        <a:t>date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黑体" panose="0201060906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罗马假日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lang="en-US" altLang="zh-CN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2010-7-1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风声鹤唳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lang="en-US" altLang="zh-CN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2000" dirty="0">
                          <a:latin typeface="楷体_GB2312" pitchFamily="49" charset="-122"/>
                          <a:ea typeface="楷体_GB2312" pitchFamily="49" charset="-122"/>
                        </a:rPr>
                        <a:t>浪漫满屋</a:t>
                      </a: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2000"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lang="en-US" altLang="zh-CN" sz="200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Blip>
                          <a:blip r:embed="rId1"/>
                        </a:buBlip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Ø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433" name="圆角矩形 438432"/>
          <p:cNvSpPr/>
          <p:nvPr/>
        </p:nvSpPr>
        <p:spPr>
          <a:xfrm>
            <a:off x="4427538" y="1700213"/>
            <a:ext cx="41767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4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098" name="标题 51609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1</a:t>
            </a:r>
            <a:r>
              <a:rPr lang="zh-CN" altLang="en-US" b="1" dirty="0"/>
              <a:t>：数据初始化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16099" name="文本占位符 516098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创建类</a:t>
            </a:r>
            <a:r>
              <a:rPr lang="en-US" altLang="zh-CN" err="1"/>
              <a:t>DVDSet</a:t>
            </a:r>
            <a:endParaRPr lang="zh-CN" altLang="en-US" dirty="0"/>
          </a:p>
          <a:p>
            <a:pPr lvl="1"/>
            <a:r>
              <a:rPr lang="zh-CN" altLang="en-US" dirty="0"/>
              <a:t>创建类</a:t>
            </a:r>
            <a:r>
              <a:rPr lang="en-US" altLang="zh-CN" err="1"/>
              <a:t>DVDMgr</a:t>
            </a:r>
            <a:r>
              <a:rPr lang="zh-CN" altLang="en-US" dirty="0"/>
              <a:t>，初始化</a:t>
            </a:r>
            <a:r>
              <a:rPr lang="en-US" altLang="zh-CN"/>
              <a:t>DVD</a:t>
            </a:r>
            <a:r>
              <a:rPr lang="zh-CN" altLang="en-US" dirty="0"/>
              <a:t>碟片信息 </a:t>
            </a:r>
            <a:endParaRPr lang="zh-CN" altLang="en-US" dirty="0"/>
          </a:p>
        </p:txBody>
      </p:sp>
      <p:grpSp>
        <p:nvGrpSpPr>
          <p:cNvPr id="516100" name="组合 516099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16101" name="文本框 516100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6102" name="圆角矩形 516101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4114" name="标题 4741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2</a:t>
            </a:r>
            <a:r>
              <a:rPr lang="zh-CN" altLang="en-US" b="1" dirty="0"/>
              <a:t>：实现菜单切换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74115" name="文本占位符 474114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968875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编写程序入口，实现菜单显示和切换</a:t>
            </a:r>
            <a:endParaRPr lang="zh-CN" altLang="en-US" sz="20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创建方法</a:t>
            </a:r>
            <a:r>
              <a:rPr lang="en-US" altLang="zh-CN" err="1"/>
              <a:t>startMenu</a:t>
            </a:r>
            <a:r>
              <a:rPr lang="en-US" altLang="zh-CN"/>
              <a:t>()</a:t>
            </a:r>
            <a:r>
              <a:rPr lang="zh-CN" altLang="en-US" dirty="0"/>
              <a:t>，实现菜单切换 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zh-CN" dirty="0"/>
              <a:t>创建方法returnMain() ，返回主菜单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编写类</a:t>
            </a:r>
            <a:r>
              <a:rPr lang="en-US" altLang="zh-CN"/>
              <a:t>Start</a:t>
            </a:r>
            <a:r>
              <a:rPr lang="zh-CN" altLang="en-US" dirty="0"/>
              <a:t>，实现程序入口</a:t>
            </a: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使用</a:t>
            </a:r>
            <a:r>
              <a:rPr lang="en-US" altLang="zh-CN"/>
              <a:t>switch</a:t>
            </a:r>
            <a:r>
              <a:rPr lang="zh-CN" altLang="en-US" dirty="0"/>
              <a:t>语句实现菜单切换</a:t>
            </a:r>
            <a:endParaRPr lang="zh-CN" altLang="en-US" dirty="0"/>
          </a:p>
        </p:txBody>
      </p:sp>
      <p:sp>
        <p:nvSpPr>
          <p:cNvPr id="474138" name="圆角矩形 474137"/>
          <p:cNvSpPr/>
          <p:nvPr/>
        </p:nvSpPr>
        <p:spPr>
          <a:xfrm>
            <a:off x="56515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4141" name="图片 474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1484313"/>
            <a:ext cx="3308350" cy="436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4142" name="矩形 474141"/>
          <p:cNvSpPr/>
          <p:nvPr/>
        </p:nvSpPr>
        <p:spPr>
          <a:xfrm>
            <a:off x="5651500" y="3213100"/>
            <a:ext cx="2808288" cy="23764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7122" name="标题 51712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2</a:t>
            </a:r>
            <a:r>
              <a:rPr lang="zh-CN" altLang="en-US" b="1" dirty="0"/>
              <a:t>：实现菜单切换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17123" name="文本占位符 517122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实现菜单切换 </a:t>
            </a:r>
            <a:endParaRPr lang="en-US" altLang="zh-CN"/>
          </a:p>
          <a:p>
            <a:pPr lvl="1"/>
            <a:r>
              <a:rPr lang="zh-CN" altLang="en-US" dirty="0"/>
              <a:t>输入非数字时程序报错</a:t>
            </a:r>
            <a:endParaRPr lang="zh-CN" altLang="en-US" dirty="0"/>
          </a:p>
        </p:txBody>
      </p:sp>
      <p:grpSp>
        <p:nvGrpSpPr>
          <p:cNvPr id="517124" name="组合 517123"/>
          <p:cNvGrpSpPr/>
          <p:nvPr/>
        </p:nvGrpSpPr>
        <p:grpSpPr>
          <a:xfrm>
            <a:off x="2195513" y="3068638"/>
            <a:ext cx="4751387" cy="1898650"/>
            <a:chOff x="1338" y="2886"/>
            <a:chExt cx="2993" cy="775"/>
          </a:xfrm>
        </p:grpSpPr>
        <p:sp>
          <p:nvSpPr>
            <p:cNvPr id="517125" name="文本框 517124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7126" name="圆角矩形 517125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9234" name="标题 4792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3</a:t>
            </a:r>
            <a:r>
              <a:rPr lang="zh-CN" altLang="en-US" b="1" dirty="0"/>
              <a:t>：实现查看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79235" name="文本占位符 479234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968875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遍历</a:t>
            </a:r>
            <a:r>
              <a:rPr lang="en-US" altLang="zh-CN" err="1"/>
              <a:t>dvd</a:t>
            </a:r>
            <a:r>
              <a:rPr lang="zh-CN" altLang="en-US" dirty="0"/>
              <a:t>，获取数组元素信息，并进行显示</a:t>
            </a:r>
            <a:endParaRPr lang="zh-CN" altLang="en-US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zh-CN" dirty="0"/>
              <a:t>在类DVDMgr中创建方法</a:t>
            </a:r>
            <a:r>
              <a:rPr lang="zh-CN" altLang="en-US" dirty="0"/>
              <a:t>s</a:t>
            </a:r>
            <a:r>
              <a:rPr lang="en-US" altLang="zh-CN" err="1"/>
              <a:t>earch</a:t>
            </a:r>
            <a:r>
              <a:rPr lang="zh-CN" altLang="zh-CN" dirty="0"/>
              <a:t>()</a:t>
            </a:r>
            <a:r>
              <a:rPr lang="zh-CN" altLang="en-US" dirty="0"/>
              <a:t>，完成功能要求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根据状态值输出“已借出”或“可借”</a:t>
            </a: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循环结束条件：			    </a:t>
            </a:r>
            <a:r>
              <a:rPr lang="en-US" altLang="zh-CN" sz="2000" err="1"/>
              <a:t>dvd.name[i</a:t>
            </a:r>
            <a:r>
              <a:rPr lang="en-US" altLang="zh-CN" sz="2000"/>
              <a:t>]==null </a:t>
            </a:r>
            <a:endParaRPr lang="en-US" altLang="zh-CN" sz="2000"/>
          </a:p>
        </p:txBody>
      </p:sp>
      <p:sp>
        <p:nvSpPr>
          <p:cNvPr id="479236" name="圆角矩形 479235"/>
          <p:cNvSpPr/>
          <p:nvPr/>
        </p:nvSpPr>
        <p:spPr>
          <a:xfrm>
            <a:off x="5651500" y="56610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9239" name="图片 479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1989138"/>
            <a:ext cx="3244850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9240" name="矩形 479239"/>
          <p:cNvSpPr/>
          <p:nvPr/>
        </p:nvSpPr>
        <p:spPr>
          <a:xfrm>
            <a:off x="5724525" y="3789363"/>
            <a:ext cx="2808288" cy="13684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79241" name="矩形 479240"/>
          <p:cNvSpPr/>
          <p:nvPr/>
        </p:nvSpPr>
        <p:spPr>
          <a:xfrm>
            <a:off x="6275388" y="4221163"/>
            <a:ext cx="431800" cy="5762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6" grpId="0" animBg="1"/>
      <p:bldP spid="4792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146" name="标题 51814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3</a:t>
            </a:r>
            <a:r>
              <a:rPr lang="zh-CN" altLang="en-US" b="1" dirty="0"/>
              <a:t>：实现查看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18147" name="文本占位符 518146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正确输出所有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1"/>
            <a:r>
              <a:rPr lang="zh-CN" altLang="en-US" dirty="0"/>
              <a:t>正确输出</a:t>
            </a:r>
            <a:r>
              <a:rPr lang="en-US" altLang="zh-CN"/>
              <a:t>DVD</a:t>
            </a:r>
            <a:r>
              <a:rPr lang="zh-CN" altLang="en-US" dirty="0"/>
              <a:t>状态信息</a:t>
            </a:r>
            <a:endParaRPr lang="zh-CN" altLang="en-US" dirty="0"/>
          </a:p>
          <a:p>
            <a:pPr lvl="1"/>
            <a:r>
              <a:rPr lang="zh-CN" altLang="en-US" dirty="0"/>
              <a:t>输出格式正确</a:t>
            </a:r>
            <a:endParaRPr lang="zh-CN" altLang="en-US" dirty="0"/>
          </a:p>
        </p:txBody>
      </p:sp>
      <p:grpSp>
        <p:nvGrpSpPr>
          <p:cNvPr id="518148" name="组合 518147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18149" name="文本框 518148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8150" name="圆角矩形 518149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6642" name="标题 49664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96643" name="文本框 496642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96644" name="圆角矩形 496643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2306" name="标题 48230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4</a:t>
            </a:r>
            <a:r>
              <a:rPr lang="zh-CN" altLang="en-US" b="1" dirty="0"/>
              <a:t>：实现新增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82307" name="文本占位符 482306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608513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向</a:t>
            </a:r>
            <a:r>
              <a:rPr lang="en-US" altLang="zh-CN" err="1"/>
              <a:t>dvd</a:t>
            </a:r>
            <a:r>
              <a:rPr lang="zh-CN" altLang="en-US" dirty="0"/>
              <a:t>数组增加一条</a:t>
            </a:r>
            <a:r>
              <a:rPr lang="en-US" altLang="zh-CN"/>
              <a:t>DVD</a:t>
            </a:r>
            <a:r>
              <a:rPr lang="zh-CN" altLang="en-US" dirty="0"/>
              <a:t>信息，实现新增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zh-CN" dirty="0"/>
              <a:t>在类DVDMgr中创建方法</a:t>
            </a:r>
            <a:r>
              <a:rPr lang="en-US" altLang="zh-CN"/>
              <a:t>add</a:t>
            </a:r>
            <a:r>
              <a:rPr lang="zh-CN" altLang="zh-CN" dirty="0"/>
              <a:t>()</a:t>
            </a:r>
            <a:r>
              <a:rPr lang="zh-CN" altLang="en-US" dirty="0"/>
              <a:t>，完成功能要求</a:t>
            </a:r>
            <a:endParaRPr lang="zh-CN" altLang="en-US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定位新增位置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插入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DVD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信息，状态值为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定位新增位置：第一个</a:t>
            </a:r>
            <a:r>
              <a:rPr lang="en-US" altLang="zh-CN"/>
              <a:t>name</a:t>
            </a:r>
            <a:r>
              <a:rPr lang="zh-CN" altLang="en-US" dirty="0"/>
              <a:t>为</a:t>
            </a:r>
            <a:r>
              <a:rPr lang="en-US" altLang="zh-CN"/>
              <a:t>null</a:t>
            </a:r>
            <a:r>
              <a:rPr lang="zh-CN" altLang="en-US" dirty="0"/>
              <a:t>的位置 </a:t>
            </a:r>
            <a:r>
              <a:rPr lang="en-US" altLang="zh-CN"/>
              <a:t> </a:t>
            </a:r>
            <a:endParaRPr lang="en-US" altLang="zh-CN" sz="2000"/>
          </a:p>
        </p:txBody>
      </p:sp>
      <p:sp>
        <p:nvSpPr>
          <p:cNvPr id="482308" name="圆角矩形 482307"/>
          <p:cNvSpPr/>
          <p:nvPr/>
        </p:nvSpPr>
        <p:spPr>
          <a:xfrm>
            <a:off x="56515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82310" name="图片 4823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1341438"/>
            <a:ext cx="3219450" cy="466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2311" name="矩形 482310"/>
          <p:cNvSpPr/>
          <p:nvPr/>
        </p:nvSpPr>
        <p:spPr>
          <a:xfrm>
            <a:off x="5651500" y="2095500"/>
            <a:ext cx="2808288" cy="1008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2312" name="矩形 482311"/>
          <p:cNvSpPr/>
          <p:nvPr/>
        </p:nvSpPr>
        <p:spPr>
          <a:xfrm>
            <a:off x="5651500" y="5373688"/>
            <a:ext cx="2808288" cy="21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9170" name="标题 51916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4</a:t>
            </a:r>
            <a:r>
              <a:rPr lang="zh-CN" altLang="en-US" b="1" dirty="0"/>
              <a:t>：实现新增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2-2</a:t>
            </a:r>
            <a:endParaRPr lang="en-US" altLang="zh-CN" b="1"/>
          </a:p>
        </p:txBody>
      </p:sp>
      <p:sp>
        <p:nvSpPr>
          <p:cNvPr id="519171" name="文本占位符 519170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正确新增</a:t>
            </a:r>
            <a:r>
              <a:rPr lang="en-US" altLang="zh-CN"/>
              <a:t>DVD</a:t>
            </a:r>
            <a:endParaRPr lang="en-US" altLang="zh-CN"/>
          </a:p>
          <a:p>
            <a:pPr lvl="1"/>
            <a:endParaRPr lang="zh-CN" altLang="en-US" dirty="0"/>
          </a:p>
        </p:txBody>
      </p:sp>
      <p:grpSp>
        <p:nvGrpSpPr>
          <p:cNvPr id="519172" name="组合 519171"/>
          <p:cNvGrpSpPr/>
          <p:nvPr/>
        </p:nvGrpSpPr>
        <p:grpSpPr>
          <a:xfrm>
            <a:off x="2051050" y="2997200"/>
            <a:ext cx="4751388" cy="1898650"/>
            <a:chOff x="1338" y="2886"/>
            <a:chExt cx="2993" cy="775"/>
          </a:xfrm>
        </p:grpSpPr>
        <p:sp>
          <p:nvSpPr>
            <p:cNvPr id="519173" name="文本框 519172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9174" name="圆角矩形 519173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标题 421889"/>
          <p:cNvSpPr/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 anchorCtr="0"/>
          <a:p>
            <a:r>
              <a:rPr lang="zh-CN" altLang="en-US" b="1" dirty="0"/>
              <a:t>训练的技能点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能理解程序基本概念 </a:t>
            </a:r>
            <a:r>
              <a:rPr lang="en-US" altLang="zh-CN"/>
              <a:t>– </a:t>
            </a:r>
            <a:r>
              <a:rPr lang="zh-CN" altLang="en-US" dirty="0"/>
              <a:t>程序、变量、数据类型</a:t>
            </a:r>
            <a:endParaRPr lang="zh-CN" altLang="en-US" dirty="0"/>
          </a:p>
          <a:p>
            <a:r>
              <a:rPr lang="zh-CN" altLang="en-US" dirty="0"/>
              <a:t>会使用顺序、选择、循环、跳转语句编写程序</a:t>
            </a:r>
            <a:endParaRPr lang="zh-CN" altLang="en-US" dirty="0"/>
          </a:p>
          <a:p>
            <a:r>
              <a:rPr lang="zh-CN" altLang="en-US" dirty="0"/>
              <a:t>会使用数组、操作字符串</a:t>
            </a:r>
            <a:endParaRPr lang="zh-CN" altLang="en-US" dirty="0"/>
          </a:p>
          <a:p>
            <a:r>
              <a:rPr lang="zh-CN" altLang="en-US" dirty="0"/>
              <a:t>会使用带参方法</a:t>
            </a:r>
            <a:endParaRPr lang="zh-CN" altLang="en-US" dirty="0"/>
          </a:p>
          <a:p>
            <a:r>
              <a:rPr lang="zh-CN" altLang="en-US" dirty="0"/>
              <a:t>会定义类、创建和使用对象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使用</a:t>
            </a:r>
            <a:r>
              <a:rPr lang="en-US" altLang="zh-CN" err="1">
                <a:solidFill>
                  <a:srgbClr val="0000FF"/>
                </a:solidFill>
              </a:rPr>
              <a:t>SimpleDateFormat</a:t>
            </a:r>
            <a:r>
              <a:rPr lang="zh-CN" altLang="en-US" dirty="0">
                <a:solidFill>
                  <a:srgbClr val="0000FF"/>
                </a:solidFill>
              </a:rPr>
              <a:t>类对字符串进行日期格式化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5378" name="标题 4853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5</a:t>
            </a:r>
            <a:r>
              <a:rPr lang="zh-CN" altLang="en-US" b="1" dirty="0"/>
              <a:t>：实现删除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85379" name="文本占位符 485378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按照输入的名称，删除指定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sz="20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查找要删除元素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通过把后面的元素依次前移一位，实现删除；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最后一个不为空元素置空 </a:t>
            </a: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不允许删除借出状态的</a:t>
            </a:r>
            <a:r>
              <a:rPr lang="en-US" altLang="zh-CN"/>
              <a:t>DVD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不存在指定</a:t>
            </a:r>
            <a:r>
              <a:rPr lang="en-US" altLang="zh-CN"/>
              <a:t>DVD</a:t>
            </a:r>
            <a:r>
              <a:rPr lang="zh-CN" altLang="en-US" dirty="0"/>
              <a:t>，给出提示</a:t>
            </a:r>
            <a:endParaRPr lang="zh-CN" altLang="en-US" dirty="0"/>
          </a:p>
        </p:txBody>
      </p:sp>
      <p:sp>
        <p:nvSpPr>
          <p:cNvPr id="485380" name="圆角矩形 485379"/>
          <p:cNvSpPr/>
          <p:nvPr/>
        </p:nvSpPr>
        <p:spPr>
          <a:xfrm>
            <a:off x="5651500" y="6165850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85384" name="图片 4853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0" y="1341438"/>
            <a:ext cx="3228975" cy="306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5382" name="矩形 485381"/>
          <p:cNvSpPr/>
          <p:nvPr/>
        </p:nvSpPr>
        <p:spPr>
          <a:xfrm>
            <a:off x="5480050" y="3141663"/>
            <a:ext cx="2663825" cy="792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485385" name="图片 485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2709863"/>
            <a:ext cx="3244850" cy="323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5386" name="矩形 485385"/>
          <p:cNvSpPr/>
          <p:nvPr/>
        </p:nvSpPr>
        <p:spPr>
          <a:xfrm>
            <a:off x="5911850" y="4510088"/>
            <a:ext cx="2519363" cy="792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0194" name="标题 52019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5</a:t>
            </a:r>
            <a:r>
              <a:rPr lang="zh-CN" altLang="en-US" b="1" dirty="0"/>
              <a:t>：实现删除</a:t>
            </a:r>
            <a:r>
              <a:rPr lang="en-US" altLang="zh-CN" b="1"/>
              <a:t>DVD</a:t>
            </a:r>
            <a:r>
              <a:rPr lang="zh-CN" altLang="en-US" b="1" dirty="0"/>
              <a:t>信息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20195" name="文本占位符 520194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正确删除未借出</a:t>
            </a:r>
            <a:r>
              <a:rPr lang="en-US" altLang="zh-CN"/>
              <a:t>DVD</a:t>
            </a:r>
            <a:endParaRPr lang="en-US" altLang="zh-CN"/>
          </a:p>
          <a:p>
            <a:pPr lvl="1"/>
            <a:r>
              <a:rPr lang="zh-CN" altLang="en-US" dirty="0"/>
              <a:t>删除借出状态的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  <a:p>
            <a:pPr lvl="1"/>
            <a:r>
              <a:rPr lang="zh-CN" altLang="en-US" dirty="0"/>
              <a:t>指定删除不存在的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</p:txBody>
      </p:sp>
      <p:grpSp>
        <p:nvGrpSpPr>
          <p:cNvPr id="520196" name="组合 520195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0197" name="文本框 520196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0198" name="圆角矩形 520197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7666" name="标题 49766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97667" name="文本框 497666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97668" name="圆角矩形 497667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26" name="标题 4874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6</a:t>
            </a:r>
            <a:r>
              <a:rPr lang="zh-CN" altLang="en-US" b="1" dirty="0"/>
              <a:t>：实现借出</a:t>
            </a:r>
            <a:r>
              <a:rPr lang="en-US" altLang="zh-CN" b="1"/>
              <a:t>DVD</a:t>
            </a:r>
            <a:r>
              <a:rPr lang="zh-CN" altLang="en-US" b="1" dirty="0"/>
              <a:t>业务处理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87427" name="文本占位符 487426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按照输入的名称，借出指定</a:t>
            </a:r>
            <a:r>
              <a:rPr lang="en-US" altLang="zh-CN"/>
              <a:t>DVD</a:t>
            </a:r>
            <a:endParaRPr lang="en-US" altLang="zh-CN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endParaRPr lang="zh-CN" altLang="en-US" sz="2000" dirty="0"/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查找要借出的</a:t>
            </a:r>
            <a:r>
              <a:rPr lang="en-US" altLang="zh-CN"/>
              <a:t>DVD</a:t>
            </a:r>
            <a:endParaRPr lang="en-US" altLang="zh-CN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判断是否存在</a:t>
            </a:r>
            <a:endParaRPr lang="zh-CN" altLang="en-US" dirty="0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判断是否已借出</a:t>
            </a:r>
            <a:endParaRPr lang="en-US" altLang="zh-CN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如果可借，修改</a:t>
            </a:r>
            <a:r>
              <a:rPr lang="en-US" altLang="zh-CN"/>
              <a:t>state</a:t>
            </a:r>
            <a:r>
              <a:rPr lang="zh-CN" altLang="en-US" dirty="0"/>
              <a:t>值</a:t>
            </a:r>
            <a:endParaRPr lang="zh-CN" altLang="en-US" dirty="0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endParaRPr lang="zh-CN" altLang="en-US" sz="1800" dirty="0"/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各种情况的判断条件</a:t>
            </a:r>
            <a:endParaRPr lang="zh-CN" altLang="en-US" dirty="0"/>
          </a:p>
        </p:txBody>
      </p:sp>
      <p:sp>
        <p:nvSpPr>
          <p:cNvPr id="487428" name="圆角矩形 487427"/>
          <p:cNvSpPr/>
          <p:nvPr/>
        </p:nvSpPr>
        <p:spPr>
          <a:xfrm>
            <a:off x="5508625" y="6237288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87434" name="图片 487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1268413"/>
            <a:ext cx="3429000" cy="489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7430" name="矩形 487429"/>
          <p:cNvSpPr/>
          <p:nvPr/>
        </p:nvSpPr>
        <p:spPr>
          <a:xfrm>
            <a:off x="5508625" y="1989138"/>
            <a:ext cx="3311525" cy="9366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7435" name="矩形 487434"/>
          <p:cNvSpPr/>
          <p:nvPr/>
        </p:nvSpPr>
        <p:spPr>
          <a:xfrm>
            <a:off x="5529263" y="5483225"/>
            <a:ext cx="3311525" cy="2174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1218" name="标题 52121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6</a:t>
            </a:r>
            <a:r>
              <a:rPr lang="zh-CN" altLang="en-US" b="1" dirty="0"/>
              <a:t>：实现借出</a:t>
            </a:r>
            <a:r>
              <a:rPr lang="en-US" altLang="zh-CN" b="1"/>
              <a:t>DVD</a:t>
            </a:r>
            <a:r>
              <a:rPr lang="zh-CN" altLang="en-US" b="1" dirty="0"/>
              <a:t>业务处理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21219" name="文本占位符 521218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正确借出匹配的未借出</a:t>
            </a:r>
            <a:r>
              <a:rPr lang="en-US" altLang="zh-CN"/>
              <a:t>DVD</a:t>
            </a:r>
            <a:endParaRPr lang="en-US" altLang="zh-CN"/>
          </a:p>
          <a:p>
            <a:pPr lvl="1"/>
            <a:r>
              <a:rPr lang="zh-CN" altLang="en-US" dirty="0"/>
              <a:t>借出匹配的已借出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  <a:p>
            <a:pPr lvl="1"/>
            <a:r>
              <a:rPr lang="zh-CN" altLang="en-US" dirty="0"/>
              <a:t>借出无匹配的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</p:txBody>
      </p:sp>
      <p:grpSp>
        <p:nvGrpSpPr>
          <p:cNvPr id="521220" name="组合 521219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1221" name="文本框 521220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1222" name="圆角矩形 521221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0498" name="标题 4904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7</a:t>
            </a:r>
            <a:r>
              <a:rPr lang="zh-CN" altLang="en-US" b="1" dirty="0"/>
              <a:t>：实现归还</a:t>
            </a:r>
            <a:r>
              <a:rPr lang="en-US" altLang="zh-CN" b="1"/>
              <a:t>DVD</a:t>
            </a:r>
            <a:r>
              <a:rPr lang="zh-CN" altLang="en-US" b="1" dirty="0"/>
              <a:t>业务处理</a:t>
            </a:r>
            <a:r>
              <a:rPr lang="en-US" altLang="zh-CN" b="1"/>
              <a:t>2-1 </a:t>
            </a:r>
            <a:endParaRPr lang="en-US" altLang="zh-CN" b="1"/>
          </a:p>
        </p:txBody>
      </p:sp>
      <p:sp>
        <p:nvSpPr>
          <p:cNvPr id="490499" name="文本占位符 490498"/>
          <p:cNvSpPr>
            <a:spLocks noGrp="1"/>
          </p:cNvSpPr>
          <p:nvPr>
            <p:ph type="body" sz="half" idx="1"/>
          </p:nvPr>
        </p:nvSpPr>
        <p:spPr>
          <a:xfrm>
            <a:off x="755650" y="1314450"/>
            <a:ext cx="4679950" cy="5283200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编写方法 </a:t>
            </a:r>
            <a:r>
              <a:rPr lang="en-US" altLang="zh-CN" err="1"/>
              <a:t>returnDvd</a:t>
            </a:r>
            <a:r>
              <a:rPr lang="en-US" altLang="zh-CN"/>
              <a:t>()</a:t>
            </a:r>
            <a:r>
              <a:rPr lang="zh-CN" altLang="en-US" dirty="0"/>
              <a:t>，实现归还</a:t>
            </a:r>
            <a:r>
              <a:rPr lang="en-US" altLang="zh-CN"/>
              <a:t>DVD</a:t>
            </a:r>
            <a:r>
              <a:rPr lang="zh-CN" altLang="en-US" dirty="0"/>
              <a:t>，并计算租金</a:t>
            </a:r>
            <a:endParaRPr lang="zh-CN" altLang="en-US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查找要归还的</a:t>
            </a:r>
            <a:r>
              <a:rPr lang="en-US" altLang="zh-CN"/>
              <a:t>DVD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判断是否存在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判断是否未借出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如果已借出，修改</a:t>
            </a:r>
            <a:r>
              <a:rPr lang="en-US" altLang="zh-CN"/>
              <a:t>state</a:t>
            </a:r>
            <a:r>
              <a:rPr lang="zh-CN" altLang="en-US" dirty="0"/>
              <a:t>值，并计算和输出租金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字符串</a:t>
            </a:r>
            <a:r>
              <a:rPr lang="en-US" altLang="zh-CN"/>
              <a:t>-</a:t>
            </a:r>
            <a:r>
              <a:rPr lang="zh-CN" altLang="en-US" dirty="0"/>
              <a:t>日期转换</a:t>
            </a:r>
            <a:endParaRPr lang="zh-CN" altLang="en-US" dirty="0"/>
          </a:p>
        </p:txBody>
      </p:sp>
      <p:sp>
        <p:nvSpPr>
          <p:cNvPr id="490500" name="圆角矩形 490499"/>
          <p:cNvSpPr/>
          <p:nvPr/>
        </p:nvSpPr>
        <p:spPr>
          <a:xfrm>
            <a:off x="54356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90505" name="图片 490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1989138"/>
            <a:ext cx="3228975" cy="376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0502" name="矩形 490501"/>
          <p:cNvSpPr/>
          <p:nvPr/>
        </p:nvSpPr>
        <p:spPr>
          <a:xfrm>
            <a:off x="5384800" y="3789363"/>
            <a:ext cx="2952750" cy="151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42" name="标题 52224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7</a:t>
            </a:r>
            <a:r>
              <a:rPr lang="zh-CN" altLang="en-US" b="1" dirty="0"/>
              <a:t>：实现归还</a:t>
            </a:r>
            <a:r>
              <a:rPr lang="en-US" altLang="zh-CN" b="1"/>
              <a:t>DVD</a:t>
            </a:r>
            <a:r>
              <a:rPr lang="zh-CN" altLang="en-US" b="1" dirty="0"/>
              <a:t>业务处理</a:t>
            </a:r>
            <a:r>
              <a:rPr lang="en-US" altLang="zh-CN" b="1"/>
              <a:t>2-2</a:t>
            </a:r>
            <a:endParaRPr lang="zh-CN" altLang="en-US" b="1" dirty="0"/>
          </a:p>
        </p:txBody>
      </p:sp>
      <p:sp>
        <p:nvSpPr>
          <p:cNvPr id="522243" name="文本占位符 522242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正确归还借出状态的</a:t>
            </a:r>
            <a:r>
              <a:rPr lang="en-US" altLang="zh-CN"/>
              <a:t>DVD</a:t>
            </a:r>
            <a:endParaRPr lang="zh-CN" altLang="en-US" dirty="0"/>
          </a:p>
          <a:p>
            <a:pPr lvl="1"/>
            <a:r>
              <a:rPr lang="zh-CN" altLang="en-US" dirty="0"/>
              <a:t>归还未借出的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  <a:p>
            <a:pPr lvl="1"/>
            <a:r>
              <a:rPr lang="zh-CN" altLang="en-US" dirty="0"/>
              <a:t>归还不存在的</a:t>
            </a:r>
            <a:r>
              <a:rPr lang="en-US" altLang="zh-CN"/>
              <a:t>DVD</a:t>
            </a:r>
            <a:r>
              <a:rPr lang="zh-CN" altLang="en-US" dirty="0"/>
              <a:t>，给出相应提示</a:t>
            </a:r>
            <a:endParaRPr lang="zh-CN" altLang="en-US" dirty="0"/>
          </a:p>
        </p:txBody>
      </p:sp>
      <p:grpSp>
        <p:nvGrpSpPr>
          <p:cNvPr id="522244" name="组合 522243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2245" name="文本框 522244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2246" name="圆角矩形 522245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8690" name="标题 49868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98691" name="文本框 498690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98692" name="圆角矩形 498691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3570" name="标题 49356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8</a:t>
            </a:r>
            <a:r>
              <a:rPr lang="zh-CN" altLang="en-US" b="1" dirty="0"/>
              <a:t>：实现借出排行榜</a:t>
            </a:r>
            <a:r>
              <a:rPr lang="en-US" altLang="zh-CN" b="1"/>
              <a:t>3-1 </a:t>
            </a:r>
            <a:endParaRPr lang="en-US" altLang="zh-CN" b="1"/>
          </a:p>
        </p:txBody>
      </p:sp>
      <p:sp>
        <p:nvSpPr>
          <p:cNvPr id="493571" name="文本占位符 493570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增加菜单项“借出排行榜”，实现借阅次数从大到小的顺序显示借出排行榜</a:t>
            </a:r>
            <a:endParaRPr lang="zh-CN" altLang="en-US" sz="2000" dirty="0"/>
          </a:p>
          <a:p>
            <a:pPr lvl="2">
              <a:lnSpc>
                <a:spcPct val="90000"/>
              </a:lnSpc>
              <a:buClr>
                <a:schemeClr val="tx1"/>
              </a:buClr>
              <a:buSzTx/>
              <a:buFontTx/>
            </a:pP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思路分析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zh-CN" dirty="0"/>
              <a:t>DVDSet中添加属性count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为</a:t>
            </a:r>
            <a:r>
              <a:rPr lang="en-US" altLang="zh-CN"/>
              <a:t>count</a:t>
            </a:r>
            <a:r>
              <a:rPr lang="zh-CN" altLang="en-US" dirty="0"/>
              <a:t>赋初始值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zh-CN" dirty="0"/>
              <a:t>利用冒泡排序实现排行榜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每次借出成功后，</a:t>
            </a:r>
            <a:r>
              <a:rPr lang="en-US" altLang="zh-CN"/>
              <a:t>count++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zh-CN" altLang="en-US" dirty="0"/>
              <a:t>难点提示</a:t>
            </a:r>
            <a:endParaRPr lang="zh-CN" altLang="en-US" dirty="0"/>
          </a:p>
          <a:p>
            <a:pPr lvl="1"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</a:pPr>
            <a:r>
              <a:rPr lang="zh-CN" altLang="en-US" dirty="0"/>
              <a:t>冒泡算法</a:t>
            </a:r>
            <a:endParaRPr lang="zh-CN" altLang="en-US" dirty="0"/>
          </a:p>
        </p:txBody>
      </p:sp>
      <p:sp>
        <p:nvSpPr>
          <p:cNvPr id="493572" name="圆角矩形 493571"/>
          <p:cNvSpPr/>
          <p:nvPr/>
        </p:nvSpPr>
        <p:spPr>
          <a:xfrm>
            <a:off x="5508625" y="5949950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93577" name="图片 4935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1916113"/>
            <a:ext cx="3084512" cy="368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3574" name="矩形 493573"/>
          <p:cNvSpPr/>
          <p:nvPr/>
        </p:nvSpPr>
        <p:spPr>
          <a:xfrm>
            <a:off x="5580063" y="3860800"/>
            <a:ext cx="2952750" cy="14398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3578" name="矩形 493577"/>
          <p:cNvSpPr/>
          <p:nvPr/>
        </p:nvSpPr>
        <p:spPr>
          <a:xfrm>
            <a:off x="5580063" y="2708275"/>
            <a:ext cx="2952750" cy="21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2546" name="标题 492545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633413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8</a:t>
            </a:r>
            <a:r>
              <a:rPr lang="zh-CN" altLang="en-US" b="1" dirty="0"/>
              <a:t>：实现借出排行榜</a:t>
            </a:r>
            <a:r>
              <a:rPr lang="en-US" altLang="zh-CN" b="1"/>
              <a:t>3-2</a:t>
            </a:r>
            <a:endParaRPr lang="en-US" altLang="zh-CN" b="1"/>
          </a:p>
        </p:txBody>
      </p:sp>
      <p:sp>
        <p:nvSpPr>
          <p:cNvPr id="492547" name="文本占位符 492546"/>
          <p:cNvSpPr>
            <a:spLocks noGrp="1"/>
          </p:cNvSpPr>
          <p:nvPr>
            <p:ph type="body" idx="1"/>
          </p:nvPr>
        </p:nvSpPr>
        <p:spPr>
          <a:xfrm>
            <a:off x="395288" y="1196975"/>
            <a:ext cx="7931150" cy="5248275"/>
          </a:xfrm>
        </p:spPr>
        <p:txBody>
          <a:bodyPr/>
          <a:p>
            <a:r>
              <a:rPr lang="zh-CN" altLang="en-US" dirty="0"/>
              <a:t>冒泡排序算法</a:t>
            </a:r>
            <a:endParaRPr lang="zh-CN" altLang="en-US" dirty="0"/>
          </a:p>
          <a:p>
            <a:pPr lvl="1"/>
            <a:r>
              <a:rPr lang="zh-CN" altLang="en-US" dirty="0"/>
              <a:t>依次比较相邻两个数，将小数放前，大数放后。需比较</a:t>
            </a:r>
            <a:r>
              <a:rPr lang="en-US" altLang="zh-CN"/>
              <a:t>n-1</a:t>
            </a:r>
            <a:r>
              <a:rPr lang="zh-CN" altLang="en-US" dirty="0"/>
              <a:t>趟</a:t>
            </a:r>
            <a:endParaRPr lang="zh-CN" altLang="en-US" dirty="0"/>
          </a:p>
          <a:p>
            <a:pPr lvl="1"/>
            <a:r>
              <a:rPr lang="zh-CN" altLang="en-US" dirty="0"/>
              <a:t>第一趟：依次比较第</a:t>
            </a:r>
            <a:r>
              <a:rPr lang="en-US" altLang="zh-CN"/>
              <a:t>1</a:t>
            </a:r>
            <a:r>
              <a:rPr lang="zh-CN" altLang="en-US" dirty="0"/>
              <a:t>个数和第</a:t>
            </a:r>
            <a:r>
              <a:rPr lang="en-US" altLang="zh-CN"/>
              <a:t>2</a:t>
            </a:r>
            <a:r>
              <a:rPr lang="zh-CN" altLang="en-US" dirty="0"/>
              <a:t>个数、第</a:t>
            </a:r>
            <a:r>
              <a:rPr lang="en-US" altLang="zh-CN"/>
              <a:t>2</a:t>
            </a:r>
            <a:r>
              <a:rPr lang="zh-CN" altLang="en-US" dirty="0"/>
              <a:t>个数和</a:t>
            </a:r>
            <a:r>
              <a:rPr lang="en-US" altLang="zh-CN"/>
              <a:t>3</a:t>
            </a:r>
            <a:r>
              <a:rPr lang="zh-CN" altLang="en-US" dirty="0"/>
              <a:t>个数，直至最后两个数。第一趟结束，将最大数放到了最后</a:t>
            </a:r>
            <a:endParaRPr lang="zh-CN" altLang="en-US" dirty="0"/>
          </a:p>
          <a:p>
            <a:pPr lvl="1"/>
            <a:r>
              <a:rPr lang="zh-CN" altLang="en-US" dirty="0"/>
              <a:t>第二趟：依次比较第</a:t>
            </a:r>
            <a:r>
              <a:rPr lang="en-US" altLang="zh-CN"/>
              <a:t>2</a:t>
            </a:r>
            <a:r>
              <a:rPr lang="zh-CN" altLang="en-US" dirty="0"/>
              <a:t>个数和第</a:t>
            </a:r>
            <a:r>
              <a:rPr lang="en-US" altLang="zh-CN"/>
              <a:t>3</a:t>
            </a:r>
            <a:r>
              <a:rPr lang="zh-CN" altLang="en-US" dirty="0"/>
              <a:t>个数、第</a:t>
            </a:r>
            <a:r>
              <a:rPr lang="en-US" altLang="zh-CN"/>
              <a:t>3</a:t>
            </a:r>
            <a:r>
              <a:rPr lang="zh-CN" altLang="en-US" dirty="0"/>
              <a:t>个数和</a:t>
            </a:r>
            <a:r>
              <a:rPr lang="en-US" altLang="zh-CN"/>
              <a:t>4</a:t>
            </a:r>
            <a:r>
              <a:rPr lang="zh-CN" altLang="en-US" dirty="0"/>
              <a:t>个数，直至最后两个数。</a:t>
            </a:r>
            <a:endParaRPr lang="zh-CN" altLang="en-US" dirty="0"/>
          </a:p>
          <a:p>
            <a:pPr lvl="1"/>
            <a:r>
              <a:rPr lang="zh-CN" altLang="en-US" dirty="0"/>
              <a:t>依次进行第三趟</a:t>
            </a:r>
            <a:r>
              <a:rPr lang="en-US" altLang="zh-CN"/>
              <a:t>...</a:t>
            </a:r>
            <a:r>
              <a:rPr lang="zh-CN" altLang="en-US" dirty="0"/>
              <a:t>第</a:t>
            </a:r>
            <a:r>
              <a:rPr lang="en-US" altLang="zh-CN"/>
              <a:t>n-1</a:t>
            </a:r>
            <a:r>
              <a:rPr lang="zh-CN" altLang="en-US" dirty="0"/>
              <a:t>趟，最终排序完成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冒泡排序示例</a:t>
            </a:r>
            <a:endParaRPr lang="zh-CN" altLang="en-US" dirty="0"/>
          </a:p>
        </p:txBody>
      </p:sp>
      <p:sp>
        <p:nvSpPr>
          <p:cNvPr id="492548" name="圆角矩形 492547"/>
          <p:cNvSpPr/>
          <p:nvPr/>
        </p:nvSpPr>
        <p:spPr>
          <a:xfrm>
            <a:off x="684213" y="1916113"/>
            <a:ext cx="7854950" cy="4610100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public static void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main(String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[]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args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) {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	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arr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[ ] = { 10, 20, 50, 40, 23, 45, 60 };		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		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for (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i = 0; i &lt; arr.length-1; i++) {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for (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j = i + 1; j &lt;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arr.length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; j++) {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	if (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arr[i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 &gt;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arr[j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]) {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		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tempc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=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arr[i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		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arr[i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 =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arr[j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		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arr[j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] = </a:t>
            </a:r>
            <a:r>
              <a:rPr lang="en-US" altLang="zh-CN" b="1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tempc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	}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	}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		}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	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输出排序后数组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		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for (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 i = 0; i &lt;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arr.length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; i++) {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		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System.out.println(arr[i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]);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	}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}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92556" name="矩形 492555"/>
          <p:cNvSpPr/>
          <p:nvPr/>
        </p:nvSpPr>
        <p:spPr>
          <a:xfrm>
            <a:off x="1692275" y="2598738"/>
            <a:ext cx="4392613" cy="24479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2553" name="圆角矩形标注 492552"/>
          <p:cNvSpPr/>
          <p:nvPr/>
        </p:nvSpPr>
        <p:spPr>
          <a:xfrm>
            <a:off x="5219700" y="4292600"/>
            <a:ext cx="3454400" cy="398463"/>
          </a:xfrm>
          <a:prstGeom prst="wedgeRoundRectCallout">
            <a:avLst>
              <a:gd name="adj1" fmla="val -42097"/>
              <a:gd name="adj2" fmla="val -153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利用冒泡排序算法进行排序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任务描述</a:t>
            </a:r>
            <a:endParaRPr lang="zh-CN" altLang="en-US" b="1" dirty="0"/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系统概述</a:t>
            </a:r>
            <a:endParaRPr lang="zh-CN" altLang="en-US" dirty="0"/>
          </a:p>
          <a:p>
            <a:pPr lvl="1"/>
            <a:r>
              <a:rPr lang="zh-CN" altLang="en-US" dirty="0"/>
              <a:t>为某音像店开发一个迷你</a:t>
            </a:r>
            <a:r>
              <a:rPr lang="en-US" altLang="zh-CN"/>
              <a:t>DVD</a:t>
            </a:r>
            <a:r>
              <a:rPr lang="zh-CN" altLang="en-US" dirty="0"/>
              <a:t>管理器，实现</a:t>
            </a:r>
            <a:r>
              <a:rPr lang="en-US" altLang="zh-CN"/>
              <a:t>DVD</a:t>
            </a:r>
            <a:r>
              <a:rPr lang="zh-CN" altLang="en-US" dirty="0"/>
              <a:t>碟片的管理，包括如下功能：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新增</a:t>
            </a:r>
            <a:r>
              <a:rPr lang="en-US" altLang="zh-CN">
                <a:ea typeface="黑体" panose="02010609060101010101" pitchFamily="2" charset="-122"/>
              </a:rPr>
              <a:t>DVD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查看</a:t>
            </a:r>
            <a:r>
              <a:rPr lang="en-US" altLang="zh-CN">
                <a:ea typeface="黑体" panose="02010609060101010101" pitchFamily="2" charset="-122"/>
              </a:rPr>
              <a:t>DVD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删除</a:t>
            </a:r>
            <a:r>
              <a:rPr lang="en-US" altLang="zh-CN">
                <a:ea typeface="黑体" panose="02010609060101010101" pitchFamily="2" charset="-122"/>
              </a:rPr>
              <a:t>DVD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借出</a:t>
            </a:r>
            <a:r>
              <a:rPr lang="en-US" altLang="zh-CN">
                <a:ea typeface="黑体" panose="02010609060101010101" pitchFamily="2" charset="-122"/>
              </a:rPr>
              <a:t>DVD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归还</a:t>
            </a:r>
            <a:r>
              <a:rPr lang="en-US" altLang="zh-CN">
                <a:ea typeface="黑体" panose="02010609060101010101" pitchFamily="2" charset="-122"/>
              </a:rPr>
              <a:t>DVD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ea typeface="黑体" panose="0201060906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25993" name="图片 4259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781300"/>
            <a:ext cx="3244850" cy="3419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25995" name="组合 425994"/>
          <p:cNvGrpSpPr/>
          <p:nvPr/>
        </p:nvGrpSpPr>
        <p:grpSpPr>
          <a:xfrm>
            <a:off x="827088" y="5229225"/>
            <a:ext cx="4248150" cy="463550"/>
            <a:chOff x="1837" y="3748"/>
            <a:chExt cx="3266" cy="292"/>
          </a:xfrm>
        </p:grpSpPr>
        <p:sp>
          <p:nvSpPr>
            <p:cNvPr id="425996" name="流程图: 可选过程 425995"/>
            <p:cNvSpPr/>
            <p:nvPr/>
          </p:nvSpPr>
          <p:spPr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  <a:tileRect/>
            </a:gradFill>
            <a:ln w="3175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3" dist="53882" dir="13499999">
                <a:srgbClr val="1C99C6">
                  <a:alpha val="50000"/>
                </a:srgbClr>
              </a:prst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425997" name="图片 425996" descr="说话气泡n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" y="3748"/>
              <a:ext cx="418" cy="292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425998" name="文本框 425997"/>
            <p:cNvSpPr txBox="1"/>
            <p:nvPr/>
          </p:nvSpPr>
          <p:spPr>
            <a:xfrm>
              <a:off x="2360" y="3748"/>
              <a:ext cx="251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演示案例：</a:t>
              </a:r>
              <a:r>
                <a:rPr lang="en-US" altLang="en-US" b="1">
                  <a:latin typeface="Arial" panose="020B0604020202020204" pitchFamily="34" charset="0"/>
                  <a:ea typeface="黑体" panose="02010609060101010101" pitchFamily="2" charset="-122"/>
                </a:rPr>
                <a:t>迷你DVD管理器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3266" name="标题 52326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用例</a:t>
            </a:r>
            <a:r>
              <a:rPr lang="en-US" altLang="zh-CN" b="1"/>
              <a:t>8</a:t>
            </a:r>
            <a:r>
              <a:rPr lang="zh-CN" altLang="en-US" b="1" dirty="0"/>
              <a:t>：实现借出排行榜</a:t>
            </a:r>
            <a:r>
              <a:rPr lang="en-US" altLang="zh-CN" b="1"/>
              <a:t>3-3</a:t>
            </a:r>
            <a:endParaRPr lang="zh-CN" altLang="en-US" b="1" dirty="0"/>
          </a:p>
        </p:txBody>
      </p:sp>
      <p:sp>
        <p:nvSpPr>
          <p:cNvPr id="523267" name="文本占位符 523266"/>
          <p:cNvSpPr>
            <a:spLocks noGrp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p>
            <a:r>
              <a:rPr lang="zh-CN" altLang="en-US" dirty="0"/>
              <a:t>功能测试</a:t>
            </a:r>
            <a:endParaRPr lang="zh-CN" altLang="en-US" dirty="0"/>
          </a:p>
          <a:p>
            <a:pPr lvl="1"/>
            <a:r>
              <a:rPr lang="zh-CN" altLang="en-US" dirty="0"/>
              <a:t>正确输出借出排行榜</a:t>
            </a:r>
            <a:endParaRPr lang="zh-CN" altLang="en-US" dirty="0"/>
          </a:p>
          <a:p>
            <a:pPr lvl="1"/>
            <a:r>
              <a:rPr lang="zh-CN" altLang="en-US" dirty="0"/>
              <a:t>输出格式正确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523268" name="组合 523267"/>
          <p:cNvGrpSpPr/>
          <p:nvPr/>
        </p:nvGrpSpPr>
        <p:grpSpPr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3269" name="文本框 523268"/>
            <p:cNvSpPr txBox="1"/>
            <p:nvPr/>
          </p:nvSpPr>
          <p:spPr>
            <a:xfrm>
              <a:off x="1338" y="3343"/>
              <a:ext cx="299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互相验证完成的程序功能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小组长检查本组完成情况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3270" name="圆角矩形 523269"/>
            <p:cNvSpPr/>
            <p:nvPr/>
          </p:nvSpPr>
          <p:spPr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0"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黑体" panose="02010609060101010101" pitchFamily="2" charset="-122"/>
                </a:rPr>
                <a:t>功能测试</a:t>
              </a:r>
              <a:endParaRPr lang="en-US" altLang="zh-CN" sz="2400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7906" name="标题 507905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65188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问题分析</a:t>
            </a:r>
            <a:r>
              <a:rPr lang="en-US" altLang="zh-CN" b="1"/>
              <a:t>1</a:t>
            </a:r>
            <a:r>
              <a:rPr lang="zh-CN" altLang="en-US" b="1" dirty="0"/>
              <a:t>：整体开发思路</a:t>
            </a:r>
            <a:endParaRPr lang="en-US" altLang="zh-CN" b="1"/>
          </a:p>
        </p:txBody>
      </p:sp>
      <p:sp>
        <p:nvSpPr>
          <p:cNvPr id="507907" name="文本占位符 5079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2" charset="-122"/>
              </a:rPr>
              <a:t>系统开发步骤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明确需求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设计对象保存</a:t>
            </a:r>
            <a:r>
              <a:rPr lang="en-US" altLang="zh-CN">
                <a:latin typeface="黑体" panose="02010609060101010101" pitchFamily="2" charset="-122"/>
              </a:rPr>
              <a:t>DVD</a:t>
            </a:r>
            <a:r>
              <a:rPr lang="zh-CN" altLang="en-US" dirty="0">
                <a:latin typeface="黑体" panose="02010609060101010101" pitchFamily="2" charset="-122"/>
              </a:rPr>
              <a:t>信息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设计技术框架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采用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Java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技术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编码顺序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2">
              <a:buNone/>
            </a:pP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、数据初始化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buNone/>
            </a:pP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、菜单切换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2">
              <a:buNone/>
            </a:pP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、完成各种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DVD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管理操作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测试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endParaRPr lang="en-US" altLang="zh-CN">
              <a:latin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8930" name="标题 50892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问题分析</a:t>
            </a:r>
            <a:r>
              <a:rPr lang="en-US" altLang="zh-CN" b="1"/>
              <a:t>2</a:t>
            </a:r>
            <a:r>
              <a:rPr lang="zh-CN" altLang="en-US" b="1" dirty="0"/>
              <a:t>：界面交互设计</a:t>
            </a:r>
            <a:endParaRPr lang="en-US" altLang="zh-CN" b="1"/>
          </a:p>
        </p:txBody>
      </p:sp>
      <p:sp>
        <p:nvSpPr>
          <p:cNvPr id="508931" name="文本占位符 5089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界面交互设计的原则</a:t>
            </a:r>
            <a:endParaRPr lang="zh-CN" altLang="en-US" dirty="0"/>
          </a:p>
          <a:p>
            <a:pPr lvl="1"/>
            <a:r>
              <a:rPr lang="zh-CN" altLang="en-US" dirty="0"/>
              <a:t>统一性原则</a:t>
            </a:r>
            <a:endParaRPr lang="en-US" altLang="zh-CN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界面风格统一：</a:t>
            </a:r>
            <a:br>
              <a:rPr lang="zh-CN" altLang="en-US" dirty="0">
                <a:ea typeface="黑体" panose="02010609060101010101" pitchFamily="2" charset="-122"/>
              </a:rPr>
            </a:br>
            <a:r>
              <a:rPr lang="zh-CN" altLang="en-US" dirty="0">
                <a:ea typeface="黑体" panose="02010609060101010101" pitchFamily="2" charset="-122"/>
              </a:rPr>
              <a:t>用相同方式展现相同类型的数据，如：日期类型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交互风格统一：</a:t>
            </a:r>
            <a:br>
              <a:rPr lang="zh-CN" altLang="en-US" dirty="0">
                <a:ea typeface="黑体" panose="02010609060101010101" pitchFamily="2" charset="-122"/>
              </a:rPr>
            </a:br>
            <a:r>
              <a:rPr lang="zh-CN" altLang="en-US" dirty="0">
                <a:ea typeface="黑体" panose="02010609060101010101" pitchFamily="2" charset="-122"/>
              </a:rPr>
              <a:t>用相同方式完成相同类型的操作，如：录入日期</a:t>
            </a:r>
            <a:endParaRPr lang="zh-CN" altLang="en-US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/>
              <a:t>美观性原则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界面美观大方</a:t>
            </a:r>
            <a:endParaRPr lang="en-US" altLang="zh-CN">
              <a:ea typeface="黑体" panose="02010609060101010101" pitchFamily="2" charset="-122"/>
            </a:endParaRPr>
          </a:p>
          <a:p>
            <a:pPr lvl="1"/>
            <a:r>
              <a:rPr lang="zh-CN" altLang="en-US" dirty="0"/>
              <a:t>易用性原则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操作方式自然、易理解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074" name="标题 51507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难点分析</a:t>
            </a:r>
            <a:r>
              <a:rPr lang="en-US" altLang="zh-CN" b="1"/>
              <a:t>1</a:t>
            </a:r>
            <a:r>
              <a:rPr lang="zh-CN" altLang="en-US" b="1" dirty="0"/>
              <a:t>：理解业务</a:t>
            </a:r>
            <a:endParaRPr lang="zh-CN" altLang="en-US" b="1" dirty="0"/>
          </a:p>
        </p:txBody>
      </p:sp>
      <p:sp>
        <p:nvSpPr>
          <p:cNvPr id="515075" name="文本占位符 515074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4457700"/>
          </a:xfrm>
        </p:spPr>
        <p:txBody>
          <a:bodyPr/>
          <a:p>
            <a:r>
              <a:rPr lang="zh-CN" altLang="en-US" dirty="0"/>
              <a:t>如何保存</a:t>
            </a:r>
            <a:r>
              <a:rPr lang="en-US" altLang="zh-CN"/>
              <a:t>DVD</a:t>
            </a:r>
            <a:r>
              <a:rPr lang="zh-CN" altLang="en-US" dirty="0"/>
              <a:t>信息 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如何访问</a:t>
            </a:r>
            <a:r>
              <a:rPr lang="en-US" altLang="zh-CN"/>
              <a:t>DVD</a:t>
            </a:r>
            <a:r>
              <a:rPr lang="zh-CN" altLang="en-US" dirty="0"/>
              <a:t>信息？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如何删除</a:t>
            </a:r>
            <a:r>
              <a:rPr lang="en-US" altLang="zh-CN"/>
              <a:t>DVD</a:t>
            </a:r>
            <a:r>
              <a:rPr lang="zh-CN" altLang="en-US" dirty="0"/>
              <a:t>信息 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如何计算租金 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0978" name="标题 51097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难点分析</a:t>
            </a:r>
            <a:r>
              <a:rPr lang="en-US" altLang="zh-CN" b="1"/>
              <a:t>2</a:t>
            </a:r>
            <a:r>
              <a:rPr lang="zh-CN" altLang="en-US" b="1" dirty="0"/>
              <a:t>：如何保存</a:t>
            </a:r>
            <a:r>
              <a:rPr lang="en-US" altLang="zh-CN" b="1"/>
              <a:t>DVD</a:t>
            </a:r>
            <a:r>
              <a:rPr lang="zh-CN" altLang="en-US" b="1" dirty="0"/>
              <a:t>信息 </a:t>
            </a:r>
            <a:endParaRPr lang="en-US" altLang="zh-CN" b="1"/>
          </a:p>
        </p:txBody>
      </p:sp>
      <p:sp>
        <p:nvSpPr>
          <p:cNvPr id="510979" name="文本占位符 5109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使用数组对象保存</a:t>
            </a:r>
            <a:r>
              <a:rPr lang="en-US" altLang="zh-CN"/>
              <a:t>DVD</a:t>
            </a:r>
            <a:r>
              <a:rPr lang="zh-CN" altLang="en-US" dirty="0"/>
              <a:t>信息 </a:t>
            </a:r>
            <a:endParaRPr lang="zh-CN" altLang="en-US" dirty="0"/>
          </a:p>
          <a:p>
            <a:pPr lvl="1"/>
            <a:r>
              <a:rPr lang="zh-CN" altLang="en-US" dirty="0"/>
              <a:t>每张</a:t>
            </a:r>
            <a:r>
              <a:rPr lang="en-US" altLang="zh-CN"/>
              <a:t>DVD</a:t>
            </a:r>
            <a:r>
              <a:rPr lang="zh-CN" altLang="en-US" dirty="0"/>
              <a:t>的信息都包括名称、是否可借的状态以及借出的日期</a:t>
            </a:r>
            <a:endParaRPr lang="zh-CN" altLang="en-US" dirty="0"/>
          </a:p>
          <a:p>
            <a:pPr lvl="1"/>
            <a:r>
              <a:rPr lang="zh-CN" altLang="en-US" dirty="0"/>
              <a:t>包含多张</a:t>
            </a:r>
            <a:r>
              <a:rPr lang="en-US" altLang="zh-CN"/>
              <a:t>DVD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参考代码 </a:t>
            </a:r>
            <a:endParaRPr lang="zh-CN" altLang="en-US" dirty="0"/>
          </a:p>
          <a:p>
            <a:pPr lvl="1"/>
            <a:endParaRPr lang="en-US" altLang="zh-CN"/>
          </a:p>
        </p:txBody>
      </p:sp>
      <p:sp>
        <p:nvSpPr>
          <p:cNvPr id="510980" name="圆角矩形 510979"/>
          <p:cNvSpPr/>
          <p:nvPr/>
        </p:nvSpPr>
        <p:spPr>
          <a:xfrm>
            <a:off x="1552575" y="4225925"/>
            <a:ext cx="7029450" cy="1738313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public class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DVDSet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	String[ ] name = new String[50];//DVD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名称数组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    	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[ ] state = new int[50];      //DVD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借出状态：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0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已借出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/1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可借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    	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String[ ] date=new String[50];  //DVD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借出日期  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} 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0981" name="圆角矩形标注 510980"/>
          <p:cNvSpPr/>
          <p:nvPr/>
        </p:nvSpPr>
        <p:spPr>
          <a:xfrm>
            <a:off x="4211638" y="3213100"/>
            <a:ext cx="3743325" cy="693738"/>
          </a:xfrm>
          <a:prstGeom prst="wedgeRoundRectCallout">
            <a:avLst>
              <a:gd name="adj1" fmla="val -44019"/>
              <a:gd name="adj2" fmla="val 109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也可以采用对象数组来保存信息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DVD [ ]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dset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=new DVD[50];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charRg st="5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02" name="标题 51200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难点分析</a:t>
            </a:r>
            <a:r>
              <a:rPr lang="en-US" altLang="zh-CN" b="1"/>
              <a:t>3</a:t>
            </a:r>
            <a:r>
              <a:rPr lang="zh-CN" altLang="en-US" b="1" dirty="0"/>
              <a:t>：如何访问</a:t>
            </a:r>
            <a:r>
              <a:rPr lang="en-US" altLang="zh-CN" b="1"/>
              <a:t>DVD</a:t>
            </a:r>
            <a:r>
              <a:rPr lang="zh-CN" altLang="en-US" b="1" dirty="0"/>
              <a:t>信息 </a:t>
            </a:r>
            <a:endParaRPr lang="en-US" altLang="zh-CN" b="1"/>
          </a:p>
        </p:txBody>
      </p:sp>
      <p:sp>
        <p:nvSpPr>
          <p:cNvPr id="512003" name="文本占位符 5120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访问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1"/>
            <a:r>
              <a:rPr lang="zh-CN" altLang="en-US" dirty="0"/>
              <a:t>创建</a:t>
            </a:r>
            <a:r>
              <a:rPr lang="en-US" altLang="zh-CN"/>
              <a:t>DVD</a:t>
            </a:r>
            <a:r>
              <a:rPr lang="zh-CN" altLang="en-US" dirty="0"/>
              <a:t>对象数组</a:t>
            </a:r>
            <a:r>
              <a:rPr lang="en-US" altLang="zh-CN" err="1"/>
              <a:t>dvd</a:t>
            </a:r>
            <a:r>
              <a:rPr lang="zh-CN" altLang="en-US" dirty="0"/>
              <a:t>后，访问第</a:t>
            </a:r>
            <a:r>
              <a:rPr lang="en-US" altLang="zh-CN"/>
              <a:t>i+1</a:t>
            </a:r>
            <a:r>
              <a:rPr lang="zh-CN" altLang="en-US" dirty="0"/>
              <a:t>张</a:t>
            </a:r>
            <a:r>
              <a:rPr lang="en-US" altLang="zh-CN"/>
              <a:t>DVD</a:t>
            </a:r>
            <a:r>
              <a:rPr lang="zh-CN" altLang="en-US" dirty="0"/>
              <a:t>信息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名称：</a:t>
            </a:r>
            <a:r>
              <a:rPr lang="en-US" altLang="zh-CN" err="1">
                <a:ea typeface="黑体" panose="02010609060101010101" pitchFamily="2" charset="-122"/>
              </a:rPr>
              <a:t>dvd.name[i</a:t>
            </a:r>
            <a:r>
              <a:rPr lang="en-US" altLang="zh-CN">
                <a:ea typeface="黑体" panose="02010609060101010101" pitchFamily="2" charset="-122"/>
              </a:rPr>
              <a:t>] 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状态：</a:t>
            </a:r>
            <a:r>
              <a:rPr lang="en-US" altLang="zh-CN" err="1">
                <a:ea typeface="黑体" panose="02010609060101010101" pitchFamily="2" charset="-122"/>
              </a:rPr>
              <a:t>dvd.state[i</a:t>
            </a:r>
            <a:r>
              <a:rPr lang="en-US" altLang="zh-CN">
                <a:ea typeface="黑体" panose="02010609060101010101" pitchFamily="2" charset="-122"/>
              </a:rPr>
              <a:t>] 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借出日期：</a:t>
            </a:r>
            <a:r>
              <a:rPr lang="en-US" altLang="zh-CN" err="1">
                <a:ea typeface="黑体" panose="02010609060101010101" pitchFamily="2" charset="-122"/>
              </a:rPr>
              <a:t>dvd.date[i</a:t>
            </a:r>
            <a:r>
              <a:rPr lang="en-US" altLang="zh-CN">
                <a:ea typeface="黑体" panose="02010609060101010101" pitchFamily="2" charset="-122"/>
              </a:rPr>
              <a:t>] </a:t>
            </a:r>
            <a:endParaRPr lang="zh-CN" altLang="en-US" dirty="0">
              <a:ea typeface="黑体" panose="02010609060101010101" pitchFamily="2" charset="-122"/>
            </a:endParaRPr>
          </a:p>
          <a:p>
            <a:pPr lvl="1"/>
            <a:endParaRPr lang="en-US" altLang="zh-CN"/>
          </a:p>
          <a:p>
            <a:r>
              <a:rPr lang="zh-CN" altLang="en-US" dirty="0"/>
              <a:t>参考代码 </a:t>
            </a:r>
            <a:endParaRPr lang="zh-CN" altLang="en-US" dirty="0"/>
          </a:p>
          <a:p>
            <a:pPr lvl="1"/>
            <a:endParaRPr lang="en-US" altLang="zh-CN"/>
          </a:p>
        </p:txBody>
      </p:sp>
      <p:sp>
        <p:nvSpPr>
          <p:cNvPr id="512004" name="圆角矩形 512003"/>
          <p:cNvSpPr/>
          <p:nvPr/>
        </p:nvSpPr>
        <p:spPr>
          <a:xfrm>
            <a:off x="1403350" y="4437063"/>
            <a:ext cx="7038975" cy="2078037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DVDSet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dvd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 = new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DVDSet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();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…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System.out.println(dvd.name[i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] 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System.out.println(dvd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.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state[i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]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System.out.println(dvd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. 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date[i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]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…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8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charRg st="87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50" name="标题 51404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难点分析</a:t>
            </a:r>
            <a:r>
              <a:rPr lang="en-US" altLang="zh-CN" b="1"/>
              <a:t>4</a:t>
            </a:r>
            <a:r>
              <a:rPr lang="zh-CN" altLang="en-US" b="1" dirty="0"/>
              <a:t>：如何计算租金 </a:t>
            </a:r>
            <a:endParaRPr lang="en-US" altLang="zh-CN" b="1"/>
          </a:p>
        </p:txBody>
      </p:sp>
      <p:sp>
        <p:nvSpPr>
          <p:cNvPr id="514051" name="文本占位符 5140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2" charset="-122"/>
              </a:rPr>
              <a:t>计算租金 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租金</a:t>
            </a:r>
            <a:r>
              <a:rPr lang="en-US" altLang="zh-CN">
                <a:latin typeface="黑体" panose="02010609060101010101" pitchFamily="2" charset="-122"/>
              </a:rPr>
              <a:t>=</a:t>
            </a:r>
            <a:r>
              <a:rPr lang="zh-CN" altLang="en-US" dirty="0">
                <a:latin typeface="黑体" panose="02010609060101010101" pitchFamily="2" charset="-122"/>
              </a:rPr>
              <a:t>日期差*（租金</a:t>
            </a:r>
            <a:r>
              <a:rPr lang="en-US" altLang="zh-CN">
                <a:latin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</a:rPr>
              <a:t>每天） 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r>
              <a:rPr lang="zh-CN" altLang="en-US" dirty="0">
                <a:latin typeface="黑体" panose="02010609060101010101" pitchFamily="2" charset="-122"/>
              </a:rPr>
              <a:t>计算日期差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借出日期利用“年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月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日”的字符串形式保存，可利用类</a:t>
            </a:r>
            <a:r>
              <a:rPr lang="en-US" altLang="zh-CN" err="1">
                <a:latin typeface="黑体" panose="02010609060101010101" pitchFamily="2" charset="-122"/>
                <a:ea typeface="黑体" panose="02010609060101010101" pitchFamily="2" charset="-122"/>
              </a:rPr>
              <a:t>SimpleDateFormat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对字符串进行日期格式化，再求日期差 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</a:rPr>
              <a:t>参考代码 </a:t>
            </a:r>
            <a:endParaRPr lang="zh-CN" altLang="en-US" dirty="0">
              <a:latin typeface="黑体" panose="02010609060101010101" pitchFamily="2" charset="-122"/>
            </a:endParaRPr>
          </a:p>
          <a:p>
            <a:pPr lvl="1"/>
            <a:endParaRPr lang="en-US" altLang="zh-CN">
              <a:latin typeface="黑体" panose="02010609060101010101" pitchFamily="2" charset="-122"/>
            </a:endParaRPr>
          </a:p>
        </p:txBody>
      </p:sp>
      <p:sp>
        <p:nvSpPr>
          <p:cNvPr id="514052" name="圆角矩形 514051"/>
          <p:cNvSpPr/>
          <p:nvPr/>
        </p:nvSpPr>
        <p:spPr>
          <a:xfrm>
            <a:off x="1331913" y="4437063"/>
            <a:ext cx="7272337" cy="1738312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err="1">
                <a:latin typeface="Arial" panose="020B0604020202020204" pitchFamily="34" charset="0"/>
                <a:ea typeface="宋体" panose="02010600030101010101" pitchFamily="2" charset="-122"/>
              </a:rPr>
              <a:t>SimpleDateFormat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err="1">
                <a:latin typeface="Arial" panose="020B0604020202020204" pitchFamily="34" charset="0"/>
                <a:ea typeface="宋体" panose="02010600030101010101" pitchFamily="2" charset="-122"/>
              </a:rPr>
              <a:t>sd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=new </a:t>
            </a:r>
            <a:r>
              <a:rPr lang="en-US" altLang="zh-CN" b="1" err="1">
                <a:latin typeface="Arial" panose="020B0604020202020204" pitchFamily="34" charset="0"/>
                <a:ea typeface="宋体" panose="02010600030101010101" pitchFamily="2" charset="-122"/>
              </a:rPr>
              <a:t>SimpleDateFormat("yyyy-MM-dd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Date d1=sd.parse(dstr1);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Date d2=sd.parse(dstr2);</a:t>
            </a:r>
            <a:endParaRPr lang="en-US" altLang="zh-CN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charge=(d2.getTime()-d1.getTime())/(24*60*</a:t>
            </a:r>
            <a:r>
              <a:rPr lang="en-US" altLang="zh-CN" b="1" err="1">
                <a:latin typeface="Arial" panose="020B0604020202020204" pitchFamily="34" charset="0"/>
                <a:ea typeface="黑体" panose="02010609060101010101" pitchFamily="2" charset="-122"/>
              </a:rPr>
              <a:t>60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2" charset="-122"/>
              </a:rPr>
              <a:t>*1000);//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得到日期差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charRg st="9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</p:bldLst>
  </p:timing>
</p:sld>
</file>

<file path=ppt/tags/tag1.xml><?xml version="1.0" encoding="utf-8"?>
<p:tagLst xmlns:p="http://schemas.openxmlformats.org/presentationml/2006/main">
  <p:tag name="KSO_WPP_MARK_KEY" val="de8a7110-acfa-4200-891c-a328daf93ace"/>
  <p:tag name="COMMONDATA" val="eyJoZGlkIjoiOTMxNjBjYTIzNDY4YThkYTdlZDI2YmJjNDViMjkyY2IifQ=="/>
</p:tagLst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3602</Words>
  <Application>WPS 演示</Application>
  <PresentationFormat>在屏幕上显示</PresentationFormat>
  <Paragraphs>419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楷体_GB2312</vt:lpstr>
      <vt:lpstr>新宋体</vt:lpstr>
      <vt:lpstr>Tahoma</vt:lpstr>
      <vt:lpstr>Times New Roman</vt:lpstr>
      <vt:lpstr>黑体</vt:lpstr>
      <vt:lpstr>微软雅黑</vt:lpstr>
      <vt:lpstr>Arial Unicode MS</vt:lpstr>
      <vt:lpstr>模板</vt:lpstr>
      <vt:lpstr>实验四</vt:lpstr>
      <vt:lpstr>训练的技能点</vt:lpstr>
      <vt:lpstr>任务描述</vt:lpstr>
      <vt:lpstr>问题分析1：整体开发思路</vt:lpstr>
      <vt:lpstr>问题分析2：界面交互设计</vt:lpstr>
      <vt:lpstr>难点分析1：理解业务</vt:lpstr>
      <vt:lpstr>难点分析2：如何保存DVD信息 </vt:lpstr>
      <vt:lpstr>难点分析3：如何访问DVD信息 </vt:lpstr>
      <vt:lpstr>难点分析4：如何计算租金 </vt:lpstr>
      <vt:lpstr>开发计划</vt:lpstr>
      <vt:lpstr>用例1：数据初始化2-1 </vt:lpstr>
      <vt:lpstr>用例1：数据初始化2-2</vt:lpstr>
      <vt:lpstr>用例2：实现菜单切换2-1 </vt:lpstr>
      <vt:lpstr>用例2：实现菜单切换2-2</vt:lpstr>
      <vt:lpstr>用例3：实现查看DVD信息2-1 </vt:lpstr>
      <vt:lpstr>用例3：实现查看DVD信息2-2</vt:lpstr>
      <vt:lpstr>共性问题集中讲解</vt:lpstr>
      <vt:lpstr>用例4：实现新增DVD信息2-1 </vt:lpstr>
      <vt:lpstr>用例4：实现新增DVD信息2-2</vt:lpstr>
      <vt:lpstr>用例5：实现删除DVD信息2-1 </vt:lpstr>
      <vt:lpstr>用例5：实现删除DVD信息2-2</vt:lpstr>
      <vt:lpstr>共性问题集中讲解</vt:lpstr>
      <vt:lpstr>用例6：实现借出DVD业务处理2-1 </vt:lpstr>
      <vt:lpstr>用例6：实现借出DVD业务处理2-2</vt:lpstr>
      <vt:lpstr>用例7：实现归还DVD业务处理2-1 </vt:lpstr>
      <vt:lpstr>用例7：实现归还DVD业务处理2-2</vt:lpstr>
      <vt:lpstr>共性问题集中讲解</vt:lpstr>
      <vt:lpstr>用例8：实现借出排行榜3-1 </vt:lpstr>
      <vt:lpstr>用例8：实现借出排行榜3-2</vt:lpstr>
      <vt:lpstr>用例8：实现借出排行榜3-3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木可林夕</cp:lastModifiedBy>
  <cp:revision>415</cp:revision>
  <dcterms:created xsi:type="dcterms:W3CDTF">2006-03-08T06:55:00Z</dcterms:created>
  <dcterms:modified xsi:type="dcterms:W3CDTF">2023-03-28T10:17:32Z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46A966792B554748B22687B75B821BB5</vt:lpwstr>
  </property>
  <property fmtid="{D5CDD505-2E9C-101B-9397-08002B2CF9AE}" pid="3" name="KSOProductBuildVer">
    <vt:lpwstr>2052-11.1.0.13703</vt:lpwstr>
  </property>
</Properties>
</file>