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1" r:id="rId15"/>
    <p:sldId id="277" r:id="rId16"/>
    <p:sldId id="279" r:id="rId17"/>
    <p:sldId id="280" r:id="rId18"/>
    <p:sldId id="267" r:id="rId19"/>
    <p:sldId id="272" r:id="rId20"/>
    <p:sldId id="278" r:id="rId21"/>
    <p:sldId id="273" r:id="rId22"/>
    <p:sldId id="276" r:id="rId23"/>
    <p:sldId id="274" r:id="rId24"/>
    <p:sldId id="275" r:id="rId25"/>
    <p:sldId id="26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48FC85A7-692F-462A-9737-0E818280B38F}" type="datetimeFigureOut">
              <a:rPr lang="en-IN" smtClean="0"/>
              <a:t>16-07-2021</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62C12D8-350D-4625-8077-D3852E3A20B7}"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99973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FC85A7-692F-462A-9737-0E818280B38F}" type="datetimeFigureOut">
              <a:rPr lang="en-IN" smtClean="0"/>
              <a:t>16-07-2021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2C12D8-350D-4625-8077-D3852E3A20B7}" type="slidenum">
              <a:rPr lang="en-IN" smtClean="0"/>
              <a:t>‹#›</a:t>
            </a:fld>
            <a:endParaRPr lang="en-IN"/>
          </a:p>
        </p:txBody>
      </p:sp>
    </p:spTree>
    <p:extLst>
      <p:ext uri="{BB962C8B-B14F-4D97-AF65-F5344CB8AC3E}">
        <p14:creationId xmlns:p14="http://schemas.microsoft.com/office/powerpoint/2010/main" val="3539612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FC85A7-692F-462A-9737-0E818280B38F}" type="datetimeFigureOut">
              <a:rPr lang="en-IN" smtClean="0"/>
              <a:t>16-07-2021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2C12D8-350D-4625-8077-D3852E3A20B7}" type="slidenum">
              <a:rPr lang="en-IN" smtClean="0"/>
              <a:t>‹#›</a:t>
            </a:fld>
            <a:endParaRPr lang="en-IN"/>
          </a:p>
        </p:txBody>
      </p:sp>
    </p:spTree>
    <p:extLst>
      <p:ext uri="{BB962C8B-B14F-4D97-AF65-F5344CB8AC3E}">
        <p14:creationId xmlns:p14="http://schemas.microsoft.com/office/powerpoint/2010/main" val="4077905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FC85A7-692F-462A-9737-0E818280B38F}" type="datetimeFigureOut">
              <a:rPr lang="en-IN" smtClean="0"/>
              <a:t>16-07-2021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2C12D8-350D-4625-8077-D3852E3A20B7}"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30828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FC85A7-692F-462A-9737-0E818280B38F}" type="datetimeFigureOut">
              <a:rPr lang="en-IN" smtClean="0"/>
              <a:t>16-07-2021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2C12D8-350D-4625-8077-D3852E3A20B7}" type="slidenum">
              <a:rPr lang="en-IN" smtClean="0"/>
              <a:t>‹#›</a:t>
            </a:fld>
            <a:endParaRPr lang="en-IN"/>
          </a:p>
        </p:txBody>
      </p:sp>
    </p:spTree>
    <p:extLst>
      <p:ext uri="{BB962C8B-B14F-4D97-AF65-F5344CB8AC3E}">
        <p14:creationId xmlns:p14="http://schemas.microsoft.com/office/powerpoint/2010/main" val="2902554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FC85A7-692F-462A-9737-0E818280B38F}" type="datetimeFigureOut">
              <a:rPr lang="en-IN" smtClean="0"/>
              <a:t>16-07-2021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2C12D8-350D-4625-8077-D3852E3A20B7}" type="slidenum">
              <a:rPr lang="en-IN" smtClean="0"/>
              <a:t>‹#›</a:t>
            </a:fld>
            <a:endParaRPr lang="en-IN"/>
          </a:p>
        </p:txBody>
      </p:sp>
    </p:spTree>
    <p:extLst>
      <p:ext uri="{BB962C8B-B14F-4D97-AF65-F5344CB8AC3E}">
        <p14:creationId xmlns:p14="http://schemas.microsoft.com/office/powerpoint/2010/main" val="1609959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FC85A7-692F-462A-9737-0E818280B38F}" type="datetimeFigureOut">
              <a:rPr lang="en-IN" smtClean="0"/>
              <a:t>16-07-2021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2C12D8-350D-4625-8077-D3852E3A20B7}" type="slidenum">
              <a:rPr lang="en-IN" smtClean="0"/>
              <a:t>‹#›</a:t>
            </a:fld>
            <a:endParaRPr lang="en-IN"/>
          </a:p>
        </p:txBody>
      </p:sp>
    </p:spTree>
    <p:extLst>
      <p:ext uri="{BB962C8B-B14F-4D97-AF65-F5344CB8AC3E}">
        <p14:creationId xmlns:p14="http://schemas.microsoft.com/office/powerpoint/2010/main" val="3350691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FC85A7-692F-462A-9737-0E818280B38F}" type="datetimeFigureOut">
              <a:rPr lang="en-IN" smtClean="0"/>
              <a:t>16-07-2021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2C12D8-350D-4625-8077-D3852E3A20B7}" type="slidenum">
              <a:rPr lang="en-IN" smtClean="0"/>
              <a:t>‹#›</a:t>
            </a:fld>
            <a:endParaRPr lang="en-IN"/>
          </a:p>
        </p:txBody>
      </p:sp>
    </p:spTree>
    <p:extLst>
      <p:ext uri="{BB962C8B-B14F-4D97-AF65-F5344CB8AC3E}">
        <p14:creationId xmlns:p14="http://schemas.microsoft.com/office/powerpoint/2010/main" val="1044180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FC85A7-692F-462A-9737-0E818280B38F}" type="datetimeFigureOut">
              <a:rPr lang="en-IN" smtClean="0"/>
              <a:t>16-07-2021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2C12D8-350D-4625-8077-D3852E3A20B7}" type="slidenum">
              <a:rPr lang="en-IN" smtClean="0"/>
              <a:t>‹#›</a:t>
            </a:fld>
            <a:endParaRPr lang="en-IN"/>
          </a:p>
        </p:txBody>
      </p:sp>
    </p:spTree>
    <p:extLst>
      <p:ext uri="{BB962C8B-B14F-4D97-AF65-F5344CB8AC3E}">
        <p14:creationId xmlns:p14="http://schemas.microsoft.com/office/powerpoint/2010/main" val="2676632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FC85A7-692F-462A-9737-0E818280B38F}" type="datetimeFigureOut">
              <a:rPr lang="en-IN" smtClean="0"/>
              <a:t>16-07-2021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2C12D8-350D-4625-8077-D3852E3A20B7}" type="slidenum">
              <a:rPr lang="en-IN" smtClean="0"/>
              <a:t>‹#›</a:t>
            </a:fld>
            <a:endParaRPr lang="en-IN"/>
          </a:p>
        </p:txBody>
      </p:sp>
    </p:spTree>
    <p:extLst>
      <p:ext uri="{BB962C8B-B14F-4D97-AF65-F5344CB8AC3E}">
        <p14:creationId xmlns:p14="http://schemas.microsoft.com/office/powerpoint/2010/main" val="3956008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FC85A7-692F-462A-9737-0E818280B38F}" type="datetimeFigureOut">
              <a:rPr lang="en-IN" smtClean="0"/>
              <a:t>16-07-2021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2C12D8-350D-4625-8077-D3852E3A20B7}" type="slidenum">
              <a:rPr lang="en-IN" smtClean="0"/>
              <a:t>‹#›</a:t>
            </a:fld>
            <a:endParaRPr lang="en-IN"/>
          </a:p>
        </p:txBody>
      </p:sp>
    </p:spTree>
    <p:extLst>
      <p:ext uri="{BB962C8B-B14F-4D97-AF65-F5344CB8AC3E}">
        <p14:creationId xmlns:p14="http://schemas.microsoft.com/office/powerpoint/2010/main" val="3468921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FC85A7-692F-462A-9737-0E818280B38F}" type="datetimeFigureOut">
              <a:rPr lang="en-IN" smtClean="0"/>
              <a:t>16-07-2021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2C12D8-350D-4625-8077-D3852E3A20B7}" type="slidenum">
              <a:rPr lang="en-IN" smtClean="0"/>
              <a:t>‹#›</a:t>
            </a:fld>
            <a:endParaRPr lang="en-IN"/>
          </a:p>
        </p:txBody>
      </p:sp>
    </p:spTree>
    <p:extLst>
      <p:ext uri="{BB962C8B-B14F-4D97-AF65-F5344CB8AC3E}">
        <p14:creationId xmlns:p14="http://schemas.microsoft.com/office/powerpoint/2010/main" val="3323031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FC85A7-692F-462A-9737-0E818280B38F}" type="datetimeFigureOut">
              <a:rPr lang="en-IN" smtClean="0"/>
              <a:t>16-07-2021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2C12D8-350D-4625-8077-D3852E3A20B7}" type="slidenum">
              <a:rPr lang="en-IN" smtClean="0"/>
              <a:t>‹#›</a:t>
            </a:fld>
            <a:endParaRPr lang="en-IN"/>
          </a:p>
        </p:txBody>
      </p:sp>
    </p:spTree>
    <p:extLst>
      <p:ext uri="{BB962C8B-B14F-4D97-AF65-F5344CB8AC3E}">
        <p14:creationId xmlns:p14="http://schemas.microsoft.com/office/powerpoint/2010/main" val="3901392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FC85A7-692F-462A-9737-0E818280B38F}" type="datetimeFigureOut">
              <a:rPr lang="en-IN" smtClean="0"/>
              <a:t>16-07-2021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2C12D8-350D-4625-8077-D3852E3A20B7}" type="slidenum">
              <a:rPr lang="en-IN" smtClean="0"/>
              <a:t>‹#›</a:t>
            </a:fld>
            <a:endParaRPr lang="en-IN"/>
          </a:p>
        </p:txBody>
      </p:sp>
    </p:spTree>
    <p:extLst>
      <p:ext uri="{BB962C8B-B14F-4D97-AF65-F5344CB8AC3E}">
        <p14:creationId xmlns:p14="http://schemas.microsoft.com/office/powerpoint/2010/main" val="1019809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FC85A7-692F-462A-9737-0E818280B38F}" type="datetimeFigureOut">
              <a:rPr lang="en-IN" smtClean="0"/>
              <a:t>16-07-2021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2C12D8-350D-4625-8077-D3852E3A20B7}" type="slidenum">
              <a:rPr lang="en-IN" smtClean="0"/>
              <a:t>‹#›</a:t>
            </a:fld>
            <a:endParaRPr lang="en-IN"/>
          </a:p>
        </p:txBody>
      </p:sp>
    </p:spTree>
    <p:extLst>
      <p:ext uri="{BB962C8B-B14F-4D97-AF65-F5344CB8AC3E}">
        <p14:creationId xmlns:p14="http://schemas.microsoft.com/office/powerpoint/2010/main" val="1461695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FC85A7-692F-462A-9737-0E818280B38F}" type="datetimeFigureOut">
              <a:rPr lang="en-IN" smtClean="0"/>
              <a:t>16-07-2021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2C12D8-350D-4625-8077-D3852E3A20B7}" type="slidenum">
              <a:rPr lang="en-IN" smtClean="0"/>
              <a:t>‹#›</a:t>
            </a:fld>
            <a:endParaRPr lang="en-IN"/>
          </a:p>
        </p:txBody>
      </p:sp>
    </p:spTree>
    <p:extLst>
      <p:ext uri="{BB962C8B-B14F-4D97-AF65-F5344CB8AC3E}">
        <p14:creationId xmlns:p14="http://schemas.microsoft.com/office/powerpoint/2010/main" val="3887312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FC85A7-692F-462A-9737-0E818280B38F}" type="datetimeFigureOut">
              <a:rPr lang="en-IN" smtClean="0"/>
              <a:t>16-07-2021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2C12D8-350D-4625-8077-D3852E3A20B7}" type="slidenum">
              <a:rPr lang="en-IN" smtClean="0"/>
              <a:t>‹#›</a:t>
            </a:fld>
            <a:endParaRPr lang="en-IN"/>
          </a:p>
        </p:txBody>
      </p:sp>
    </p:spTree>
    <p:extLst>
      <p:ext uri="{BB962C8B-B14F-4D97-AF65-F5344CB8AC3E}">
        <p14:creationId xmlns:p14="http://schemas.microsoft.com/office/powerpoint/2010/main" val="232195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48FC85A7-692F-462A-9737-0E818280B38F}" type="datetimeFigureOut">
              <a:rPr lang="en-IN" smtClean="0"/>
              <a:t>16-07-2021</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62C12D8-350D-4625-8077-D3852E3A20B7}" type="slidenum">
              <a:rPr lang="en-IN" smtClean="0"/>
              <a:t>‹#›</a:t>
            </a:fld>
            <a:endParaRPr lang="en-IN"/>
          </a:p>
        </p:txBody>
      </p:sp>
    </p:spTree>
    <p:extLst>
      <p:ext uri="{BB962C8B-B14F-4D97-AF65-F5344CB8AC3E}">
        <p14:creationId xmlns:p14="http://schemas.microsoft.com/office/powerpoint/2010/main" val="34197333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2"/>
            <a:ext cx="8791575" cy="1507285"/>
          </a:xfrm>
        </p:spPr>
        <p:txBody>
          <a:bodyPr>
            <a:normAutofit/>
          </a:bodyPr>
          <a:lstStyle/>
          <a:p>
            <a:pPr algn="ctr"/>
            <a:r>
              <a:rPr lang="en-IN" sz="2000" cap="none" dirty="0" smtClean="0">
                <a:solidFill>
                  <a:srgbClr val="C00000"/>
                </a:solidFill>
                <a:latin typeface="Arial" panose="020B0604020202020204" pitchFamily="34" charset="0"/>
                <a:cs typeface="Arial" panose="020B0604020202020204" pitchFamily="34" charset="0"/>
              </a:rPr>
              <a:t>A Project Presentation </a:t>
            </a:r>
            <a:br>
              <a:rPr lang="en-IN" sz="2000" cap="none" dirty="0" smtClean="0">
                <a:solidFill>
                  <a:srgbClr val="C00000"/>
                </a:solidFill>
                <a:latin typeface="Arial" panose="020B0604020202020204" pitchFamily="34" charset="0"/>
                <a:cs typeface="Arial" panose="020B0604020202020204" pitchFamily="34" charset="0"/>
              </a:rPr>
            </a:br>
            <a:r>
              <a:rPr lang="en-IN" sz="2000" cap="none" dirty="0" smtClean="0">
                <a:solidFill>
                  <a:srgbClr val="C00000"/>
                </a:solidFill>
                <a:latin typeface="Arial" panose="020B0604020202020204" pitchFamily="34" charset="0"/>
                <a:cs typeface="Arial" panose="020B0604020202020204" pitchFamily="34" charset="0"/>
              </a:rPr>
              <a:t>On</a:t>
            </a:r>
            <a:br>
              <a:rPr lang="en-IN" sz="2000" cap="none" dirty="0" smtClean="0">
                <a:solidFill>
                  <a:srgbClr val="C00000"/>
                </a:solidFill>
                <a:latin typeface="Arial" panose="020B0604020202020204" pitchFamily="34" charset="0"/>
                <a:cs typeface="Arial" panose="020B0604020202020204" pitchFamily="34" charset="0"/>
              </a:rPr>
            </a:br>
            <a:r>
              <a:rPr lang="en-IN" sz="2000" cap="none" dirty="0" smtClean="0">
                <a:solidFill>
                  <a:srgbClr val="C00000"/>
                </a:solidFill>
                <a:latin typeface="Arial" panose="020B0604020202020204" pitchFamily="34" charset="0"/>
                <a:cs typeface="Arial" panose="020B0604020202020204" pitchFamily="34" charset="0"/>
              </a:rPr>
              <a:t> SQL Injection</a:t>
            </a:r>
            <a:endParaRPr lang="en-IN" sz="2000" cap="none" dirty="0">
              <a:solidFill>
                <a:srgbClr val="C00000"/>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8048445" y="2629649"/>
            <a:ext cx="2619554" cy="1925098"/>
          </a:xfrm>
        </p:spPr>
        <p:txBody>
          <a:bodyPr/>
          <a:lstStyle/>
          <a:p>
            <a:r>
              <a:rPr lang="en-IN" sz="1600" cap="none" dirty="0" smtClean="0">
                <a:solidFill>
                  <a:srgbClr val="C00000"/>
                </a:solidFill>
              </a:rPr>
              <a:t>Submitted By :-</a:t>
            </a:r>
          </a:p>
          <a:p>
            <a:r>
              <a:rPr lang="en-IN" sz="1600" cap="none" dirty="0">
                <a:solidFill>
                  <a:srgbClr val="C00000"/>
                </a:solidFill>
              </a:rPr>
              <a:t>Shivaganesh </a:t>
            </a:r>
            <a:r>
              <a:rPr lang="en-IN" sz="1600" cap="none" dirty="0" smtClean="0">
                <a:solidFill>
                  <a:srgbClr val="C00000"/>
                </a:solidFill>
              </a:rPr>
              <a:t>Pattankar</a:t>
            </a:r>
          </a:p>
          <a:p>
            <a:r>
              <a:rPr lang="en-IN" sz="1600" cap="none" dirty="0" smtClean="0">
                <a:solidFill>
                  <a:srgbClr val="C00000"/>
                </a:solidFill>
              </a:rPr>
              <a:t>Nikhil Nettar</a:t>
            </a:r>
          </a:p>
          <a:p>
            <a:r>
              <a:rPr lang="en-IN" sz="1600" cap="none" dirty="0" smtClean="0">
                <a:solidFill>
                  <a:srgbClr val="C00000"/>
                </a:solidFill>
              </a:rPr>
              <a:t>Shrinivas Kulkarni</a:t>
            </a:r>
            <a:endParaRPr lang="en-IN" sz="1600" cap="none" dirty="0">
              <a:solidFill>
                <a:srgbClr val="C00000"/>
              </a:solidFill>
            </a:endParaRPr>
          </a:p>
        </p:txBody>
      </p:sp>
      <p:pic>
        <p:nvPicPr>
          <p:cNvPr id="1026" name="Picture 2" descr="National Institute of Engineerin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393" y="500332"/>
            <a:ext cx="1465031" cy="18703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078708" y="723070"/>
            <a:ext cx="7248844" cy="707886"/>
          </a:xfrm>
          <a:prstGeom prst="rect">
            <a:avLst/>
          </a:prstGeom>
          <a:noFill/>
        </p:spPr>
        <p:txBody>
          <a:bodyPr wrap="none" rtlCol="0">
            <a:spAutoFit/>
          </a:bodyPr>
          <a:lstStyle/>
          <a:p>
            <a:r>
              <a:rPr lang="en-IN" sz="2000" dirty="0" smtClean="0">
                <a:solidFill>
                  <a:srgbClr val="C00000"/>
                </a:solidFill>
                <a:latin typeface="Arial" panose="020B0604020202020204" pitchFamily="34" charset="0"/>
                <a:cs typeface="Arial" panose="020B0604020202020204" pitchFamily="34" charset="0"/>
              </a:rPr>
              <a:t>THE NATIONAL INSTITUTE OF ENGINEERING, MYSURU</a:t>
            </a:r>
          </a:p>
          <a:p>
            <a:r>
              <a:rPr lang="en-IN" sz="2000" dirty="0">
                <a:solidFill>
                  <a:srgbClr val="C00000"/>
                </a:solidFill>
                <a:latin typeface="Arial" panose="020B0604020202020204" pitchFamily="34" charset="0"/>
                <a:cs typeface="Arial" panose="020B0604020202020204" pitchFamily="34" charset="0"/>
              </a:rPr>
              <a:t>	</a:t>
            </a:r>
            <a:r>
              <a:rPr lang="en-IN" sz="2000" smtClean="0">
                <a:solidFill>
                  <a:srgbClr val="C00000"/>
                </a:solidFill>
                <a:latin typeface="Arial" panose="020B0604020202020204" pitchFamily="34" charset="0"/>
                <a:cs typeface="Arial" panose="020B0604020202020204" pitchFamily="34" charset="0"/>
              </a:rPr>
              <a:t>    (</a:t>
            </a:r>
            <a:r>
              <a:rPr lang="en-IN" sz="1400" dirty="0" smtClean="0">
                <a:solidFill>
                  <a:srgbClr val="C00000"/>
                </a:solidFill>
                <a:latin typeface="Arial" panose="020B0604020202020204" pitchFamily="34" charset="0"/>
                <a:cs typeface="Arial" panose="020B0604020202020204" pitchFamily="34" charset="0"/>
              </a:rPr>
              <a:t>An Autonomous Institute under VTU, Belagavi</a:t>
            </a:r>
            <a:r>
              <a:rPr lang="en-IN" sz="2000" dirty="0">
                <a:solidFill>
                  <a:srgbClr val="C00000"/>
                </a:solidFill>
                <a:latin typeface="Arial" panose="020B0604020202020204" pitchFamily="34" charset="0"/>
                <a:cs typeface="Arial" panose="020B0604020202020204" pitchFamily="34" charset="0"/>
              </a:rPr>
              <a:t>)</a:t>
            </a:r>
          </a:p>
        </p:txBody>
      </p:sp>
      <p:sp>
        <p:nvSpPr>
          <p:cNvPr id="5" name="TextBox 4"/>
          <p:cNvSpPr txBox="1"/>
          <p:nvPr/>
        </p:nvSpPr>
        <p:spPr>
          <a:xfrm>
            <a:off x="686892" y="2412480"/>
            <a:ext cx="914033" cy="246221"/>
          </a:xfrm>
          <a:prstGeom prst="rect">
            <a:avLst/>
          </a:prstGeom>
          <a:noFill/>
        </p:spPr>
        <p:txBody>
          <a:bodyPr wrap="none" rtlCol="0">
            <a:spAutoFit/>
          </a:bodyPr>
          <a:lstStyle/>
          <a:p>
            <a:r>
              <a:rPr lang="en-IN" sz="1000" dirty="0" smtClean="0">
                <a:latin typeface="Arial" panose="020B0604020202020204" pitchFamily="34" charset="0"/>
                <a:cs typeface="Arial" panose="020B0604020202020204" pitchFamily="34" charset="0"/>
              </a:rPr>
              <a:t>ESTD : 1946</a:t>
            </a:r>
            <a:endParaRPr lang="en-IN" sz="1000" dirty="0">
              <a:latin typeface="Arial" panose="020B0604020202020204" pitchFamily="34" charset="0"/>
              <a:cs typeface="Arial" panose="020B0604020202020204" pitchFamily="34" charset="0"/>
            </a:endParaRPr>
          </a:p>
        </p:txBody>
      </p:sp>
      <p:sp>
        <p:nvSpPr>
          <p:cNvPr id="6" name="TextBox 5"/>
          <p:cNvSpPr txBox="1"/>
          <p:nvPr/>
        </p:nvSpPr>
        <p:spPr>
          <a:xfrm>
            <a:off x="867044" y="2658701"/>
            <a:ext cx="2039341" cy="1384995"/>
          </a:xfrm>
          <a:prstGeom prst="rect">
            <a:avLst/>
          </a:prstGeom>
          <a:noFill/>
        </p:spPr>
        <p:txBody>
          <a:bodyPr wrap="none" rtlCol="0">
            <a:spAutoFit/>
          </a:bodyPr>
          <a:lstStyle/>
          <a:p>
            <a:r>
              <a:rPr lang="en-US" sz="1600" u="sng" dirty="0" smtClean="0">
                <a:solidFill>
                  <a:srgbClr val="C00000"/>
                </a:solidFill>
              </a:rPr>
              <a:t>Under </a:t>
            </a:r>
            <a:r>
              <a:rPr lang="en-US" sz="1600" u="sng" dirty="0">
                <a:solidFill>
                  <a:srgbClr val="C00000"/>
                </a:solidFill>
              </a:rPr>
              <a:t>the Guidance of</a:t>
            </a:r>
            <a:endParaRPr lang="en-IN" sz="1600" dirty="0">
              <a:solidFill>
                <a:srgbClr val="C00000"/>
              </a:solidFill>
            </a:endParaRPr>
          </a:p>
          <a:p>
            <a:pPr algn="ctr"/>
            <a:endParaRPr lang="en-IN" sz="1600" dirty="0" smtClean="0">
              <a:solidFill>
                <a:srgbClr val="C00000"/>
              </a:solidFill>
            </a:endParaRPr>
          </a:p>
          <a:p>
            <a:pPr algn="ctr"/>
            <a:r>
              <a:rPr lang="en-IN" dirty="0"/>
              <a:t> </a:t>
            </a:r>
            <a:r>
              <a:rPr lang="en-IN" dirty="0" smtClean="0"/>
              <a:t> </a:t>
            </a:r>
            <a:r>
              <a:rPr lang="en-IN" sz="1600" dirty="0" smtClean="0">
                <a:solidFill>
                  <a:srgbClr val="C00000"/>
                </a:solidFill>
              </a:rPr>
              <a:t>Ms.</a:t>
            </a:r>
            <a:r>
              <a:rPr lang="en-IN" dirty="0" smtClean="0"/>
              <a:t> </a:t>
            </a:r>
            <a:r>
              <a:rPr lang="en-IN" sz="1600" dirty="0" smtClean="0">
                <a:solidFill>
                  <a:srgbClr val="C00000"/>
                </a:solidFill>
              </a:rPr>
              <a:t>M.Prameela</a:t>
            </a:r>
          </a:p>
          <a:p>
            <a:pPr algn="ctr"/>
            <a:r>
              <a:rPr lang="en-IN" sz="1600" dirty="0" smtClean="0">
                <a:solidFill>
                  <a:srgbClr val="C00000"/>
                </a:solidFill>
              </a:rPr>
              <a:t>Assistant </a:t>
            </a:r>
            <a:r>
              <a:rPr lang="en-IN" sz="1600" dirty="0">
                <a:solidFill>
                  <a:srgbClr val="C00000"/>
                </a:solidFill>
              </a:rPr>
              <a:t>Professor</a:t>
            </a:r>
          </a:p>
          <a:p>
            <a:pPr algn="ctr"/>
            <a:r>
              <a:rPr lang="en-IN" dirty="0" smtClean="0"/>
              <a:t>                     </a:t>
            </a:r>
            <a:endParaRPr lang="en-IN" dirty="0"/>
          </a:p>
        </p:txBody>
      </p:sp>
    </p:spTree>
    <p:extLst>
      <p:ext uri="{BB962C8B-B14F-4D97-AF65-F5344CB8AC3E}">
        <p14:creationId xmlns:p14="http://schemas.microsoft.com/office/powerpoint/2010/main" val="20812627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a:t>
            </a:r>
            <a:r>
              <a:rPr lang="en-IN" cap="none" dirty="0" smtClean="0"/>
              <a:t>hat is sqlmap?</a:t>
            </a:r>
            <a:endParaRPr lang="en-IN" cap="none" dirty="0"/>
          </a:p>
        </p:txBody>
      </p:sp>
      <p:sp>
        <p:nvSpPr>
          <p:cNvPr id="3" name="Content Placeholder 2"/>
          <p:cNvSpPr>
            <a:spLocks noGrp="1"/>
          </p:cNvSpPr>
          <p:nvPr>
            <p:ph sz="quarter" idx="13"/>
          </p:nvPr>
        </p:nvSpPr>
        <p:spPr/>
        <p:txBody>
          <a:bodyPr>
            <a:normAutofit fontScale="92500" lnSpcReduction="20000"/>
          </a:bodyPr>
          <a:lstStyle/>
          <a:p>
            <a:pPr>
              <a:lnSpc>
                <a:spcPct val="110000"/>
              </a:lnSpc>
            </a:pPr>
            <a:r>
              <a:rPr lang="en-US" sz="1300" cap="none" dirty="0" smtClean="0">
                <a:latin typeface="Arial" panose="020B0604020202020204" pitchFamily="34" charset="0"/>
                <a:cs typeface="Arial" panose="020B0604020202020204" pitchFamily="34" charset="0"/>
              </a:rPr>
              <a:t>sqlmap </a:t>
            </a:r>
            <a:r>
              <a:rPr lang="en-US" sz="1300" cap="none" dirty="0">
                <a:latin typeface="Arial" panose="020B0604020202020204" pitchFamily="34" charset="0"/>
                <a:cs typeface="Arial" panose="020B0604020202020204" pitchFamily="34" charset="0"/>
              </a:rPr>
              <a:t>is an open source penetration testing tool that automates the process of detecting and exploiting SQL injection flaws and taking over of database servers. </a:t>
            </a:r>
            <a:endParaRPr lang="en-US" sz="1300" cap="none" dirty="0" smtClean="0">
              <a:latin typeface="Arial" panose="020B0604020202020204" pitchFamily="34" charset="0"/>
              <a:cs typeface="Arial" panose="020B0604020202020204" pitchFamily="34" charset="0"/>
            </a:endParaRPr>
          </a:p>
          <a:p>
            <a:pPr>
              <a:lnSpc>
                <a:spcPct val="110000"/>
              </a:lnSpc>
            </a:pPr>
            <a:r>
              <a:rPr lang="en-US" sz="1300" cap="none" dirty="0" smtClean="0">
                <a:latin typeface="Arial" panose="020B0604020202020204" pitchFamily="34" charset="0"/>
                <a:cs typeface="Arial" panose="020B0604020202020204" pitchFamily="34" charset="0"/>
              </a:rPr>
              <a:t>It </a:t>
            </a:r>
            <a:r>
              <a:rPr lang="en-US" sz="1300" cap="none" dirty="0">
                <a:latin typeface="Arial" panose="020B0604020202020204" pitchFamily="34" charset="0"/>
                <a:cs typeface="Arial" panose="020B0604020202020204" pitchFamily="34" charset="0"/>
              </a:rPr>
              <a:t>comes with a powerful detection engine, many niche features for the ultimate penetration tester and a broad range of switches lasting from database fingerprinting, over data fetching from the database, to accessing the underlying file system and executing commands on the operating system via out-of-band </a:t>
            </a:r>
            <a:r>
              <a:rPr lang="en-US" sz="1300" cap="none" dirty="0" smtClean="0">
                <a:latin typeface="Arial" panose="020B0604020202020204" pitchFamily="34" charset="0"/>
                <a:cs typeface="Arial" panose="020B0604020202020204" pitchFamily="34" charset="0"/>
              </a:rPr>
              <a:t>connections.</a:t>
            </a:r>
          </a:p>
          <a:p>
            <a:pPr>
              <a:lnSpc>
                <a:spcPct val="110000"/>
              </a:lnSpc>
            </a:pPr>
            <a:r>
              <a:rPr lang="en-US" sz="1300" cap="none" dirty="0" smtClean="0">
                <a:latin typeface="Arial" panose="020B0604020202020204" pitchFamily="34" charset="0"/>
                <a:cs typeface="Arial" panose="020B0604020202020204" pitchFamily="34" charset="0"/>
              </a:rPr>
              <a:t>Its features include:-</a:t>
            </a:r>
          </a:p>
          <a:p>
            <a:pPr lvl="1">
              <a:lnSpc>
                <a:spcPct val="110000"/>
              </a:lnSpc>
            </a:pPr>
            <a:r>
              <a:rPr lang="en-IN" sz="1300" cap="none" dirty="0">
                <a:latin typeface="Arial" panose="020B0604020202020204" pitchFamily="34" charset="0"/>
                <a:cs typeface="Arial" panose="020B0604020202020204" pitchFamily="34" charset="0"/>
              </a:rPr>
              <a:t>Full support for MySQL</a:t>
            </a:r>
            <a:r>
              <a:rPr lang="en-IN" sz="1300" cap="none" dirty="0" smtClean="0">
                <a:latin typeface="Arial" panose="020B0604020202020204" pitchFamily="34" charset="0"/>
                <a:cs typeface="Arial" panose="020B0604020202020204" pitchFamily="34" charset="0"/>
              </a:rPr>
              <a:t>,</a:t>
            </a:r>
            <a:r>
              <a:rPr lang="en-IN" sz="1400" b="1" dirty="0"/>
              <a:t> </a:t>
            </a:r>
            <a:r>
              <a:rPr lang="en-IN" sz="1300" cap="none" dirty="0">
                <a:latin typeface="Arial" panose="020B0604020202020204" pitchFamily="34" charset="0"/>
                <a:cs typeface="Arial" panose="020B0604020202020204" pitchFamily="34" charset="0"/>
              </a:rPr>
              <a:t>Oracle, PostgreSQL, Microsoft SQL Server, Microsoft Access, IBM DB2, SQLite, database management systems</a:t>
            </a:r>
            <a:r>
              <a:rPr lang="en-IN" sz="1300" cap="none" dirty="0" smtClean="0">
                <a:latin typeface="Arial" panose="020B0604020202020204" pitchFamily="34" charset="0"/>
                <a:cs typeface="Arial" panose="020B0604020202020204" pitchFamily="34" charset="0"/>
              </a:rPr>
              <a:t>.</a:t>
            </a:r>
          </a:p>
          <a:p>
            <a:pPr lvl="1">
              <a:lnSpc>
                <a:spcPct val="110000"/>
              </a:lnSpc>
            </a:pPr>
            <a:r>
              <a:rPr lang="en-US" sz="1300" cap="none" dirty="0">
                <a:latin typeface="Arial" panose="020B0604020202020204" pitchFamily="34" charset="0"/>
                <a:cs typeface="Arial" panose="020B0604020202020204" pitchFamily="34" charset="0"/>
              </a:rPr>
              <a:t>Full support for six SQL injection techniques: boolean-based blind, time-based blind, error-based, UNION query-based, stacked queries and out-of-band</a:t>
            </a:r>
            <a:r>
              <a:rPr lang="en-US" sz="1300" cap="none" dirty="0" smtClean="0">
                <a:latin typeface="Arial" panose="020B0604020202020204" pitchFamily="34" charset="0"/>
                <a:cs typeface="Arial" panose="020B0604020202020204" pitchFamily="34" charset="0"/>
              </a:rPr>
              <a:t>.</a:t>
            </a:r>
          </a:p>
          <a:p>
            <a:pPr lvl="1">
              <a:lnSpc>
                <a:spcPct val="110000"/>
              </a:lnSpc>
            </a:pPr>
            <a:r>
              <a:rPr lang="en-US" sz="1300" cap="none" dirty="0">
                <a:latin typeface="Arial" panose="020B0604020202020204" pitchFamily="34" charset="0"/>
                <a:cs typeface="Arial" panose="020B0604020202020204" pitchFamily="34" charset="0"/>
              </a:rPr>
              <a:t>Automatic recognition of password hash formats and support for cracking them using a dictionary-based attack</a:t>
            </a:r>
            <a:r>
              <a:rPr lang="en-US" sz="1300" cap="none" dirty="0" smtClean="0">
                <a:latin typeface="Arial" panose="020B0604020202020204" pitchFamily="34" charset="0"/>
                <a:cs typeface="Arial" panose="020B0604020202020204" pitchFamily="34" charset="0"/>
              </a:rPr>
              <a:t>.</a:t>
            </a:r>
          </a:p>
          <a:p>
            <a:pPr lvl="1" fontAlgn="base">
              <a:lnSpc>
                <a:spcPct val="110000"/>
              </a:lnSpc>
            </a:pPr>
            <a:r>
              <a:rPr lang="en-US" sz="1300" cap="none" dirty="0">
                <a:latin typeface="Arial" panose="020B0604020202020204" pitchFamily="34" charset="0"/>
                <a:cs typeface="Arial" panose="020B0604020202020204" pitchFamily="34" charset="0"/>
              </a:rPr>
              <a:t>Support to dump database tables entirely, a range of entries or specific columns as per user's choice. The user can also choose to dump only a range of characters from each column's entry.</a:t>
            </a:r>
          </a:p>
          <a:p>
            <a:pPr lvl="1" fontAlgn="base">
              <a:lnSpc>
                <a:spcPct val="110000"/>
              </a:lnSpc>
            </a:pPr>
            <a:r>
              <a:rPr lang="en-US" sz="1300" cap="none" dirty="0">
                <a:latin typeface="Arial" panose="020B0604020202020204" pitchFamily="34" charset="0"/>
                <a:cs typeface="Arial" panose="020B0604020202020204" pitchFamily="34" charset="0"/>
              </a:rPr>
              <a:t>Support to search for specific database names, specific tables across all databases or specific columns across all databases' tables. This is useful, for instance, to identify tables containing custom application credentials where relevant columns' names contain string like name and pass.</a:t>
            </a:r>
          </a:p>
          <a:p>
            <a:pPr marL="457200" lvl="1" indent="0">
              <a:lnSpc>
                <a:spcPct val="110000"/>
              </a:lnSpc>
              <a:buNone/>
            </a:pPr>
            <a:endParaRPr lang="en-US" sz="1300" cap="none" dirty="0">
              <a:latin typeface="Arial" panose="020B0604020202020204" pitchFamily="34" charset="0"/>
              <a:cs typeface="Arial" panose="020B0604020202020204" pitchFamily="34" charset="0"/>
            </a:endParaRPr>
          </a:p>
          <a:p>
            <a:pPr lvl="1">
              <a:lnSpc>
                <a:spcPct val="110000"/>
              </a:lnSpc>
            </a:pPr>
            <a:endParaRPr lang="en-US" sz="1300" cap="none" dirty="0">
              <a:latin typeface="Arial" panose="020B0604020202020204" pitchFamily="34" charset="0"/>
              <a:cs typeface="Arial" panose="020B0604020202020204" pitchFamily="34" charset="0"/>
            </a:endParaRPr>
          </a:p>
          <a:p>
            <a:pPr>
              <a:lnSpc>
                <a:spcPct val="110000"/>
              </a:lnSpc>
            </a:pPr>
            <a:endParaRPr lang="en-IN" sz="13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00117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smtClean="0"/>
              <a:t>Abstract</a:t>
            </a:r>
            <a:endParaRPr lang="en-IN" cap="none" dirty="0"/>
          </a:p>
        </p:txBody>
      </p:sp>
      <p:sp>
        <p:nvSpPr>
          <p:cNvPr id="3" name="Content Placeholder 2"/>
          <p:cNvSpPr>
            <a:spLocks noGrp="1"/>
          </p:cNvSpPr>
          <p:nvPr>
            <p:ph sz="quarter" idx="13"/>
          </p:nvPr>
        </p:nvSpPr>
        <p:spPr/>
        <p:txBody>
          <a:bodyPr>
            <a:normAutofit/>
          </a:bodyPr>
          <a:lstStyle/>
          <a:p>
            <a:pPr>
              <a:lnSpc>
                <a:spcPct val="110000"/>
              </a:lnSpc>
            </a:pPr>
            <a:r>
              <a:rPr lang="en-US" sz="1500" cap="none" dirty="0">
                <a:latin typeface="Arial" panose="020B0604020202020204" pitchFamily="34" charset="0"/>
                <a:cs typeface="Arial" panose="020B0604020202020204" pitchFamily="34" charset="0"/>
              </a:rPr>
              <a:t>Web sites are dynamic, static, and most of the time a combination of both. Web sites need protection in their database to assure security. An SQL injection attacks interactive web applications that provide database services.</a:t>
            </a:r>
            <a:endParaRPr lang="en-IN" sz="1500" cap="none" dirty="0">
              <a:latin typeface="Arial" panose="020B0604020202020204" pitchFamily="34" charset="0"/>
              <a:cs typeface="Arial" panose="020B0604020202020204" pitchFamily="34" charset="0"/>
            </a:endParaRPr>
          </a:p>
          <a:p>
            <a:pPr>
              <a:lnSpc>
                <a:spcPct val="110000"/>
              </a:lnSpc>
            </a:pPr>
            <a:r>
              <a:rPr lang="en-US" sz="1500" cap="none" dirty="0" smtClean="0">
                <a:latin typeface="Arial" panose="020B0604020202020204" pitchFamily="34" charset="0"/>
                <a:cs typeface="Arial" panose="020B0604020202020204" pitchFamily="34" charset="0"/>
              </a:rPr>
              <a:t>These </a:t>
            </a:r>
            <a:r>
              <a:rPr lang="en-US" sz="1500" cap="none" dirty="0">
                <a:latin typeface="Arial" panose="020B0604020202020204" pitchFamily="34" charset="0"/>
                <a:cs typeface="Arial" panose="020B0604020202020204" pitchFamily="34" charset="0"/>
              </a:rPr>
              <a:t>applications take user inputs and use them to create an SQL query at run time. In an SQL injection attack, an attacker might insert a malicious SQL query as input to perform an unauthorized database operation. </a:t>
            </a:r>
            <a:endParaRPr lang="en-US" sz="1500" cap="none" dirty="0" smtClean="0">
              <a:latin typeface="Arial" panose="020B0604020202020204" pitchFamily="34" charset="0"/>
              <a:cs typeface="Arial" panose="020B0604020202020204" pitchFamily="34" charset="0"/>
            </a:endParaRPr>
          </a:p>
          <a:p>
            <a:pPr>
              <a:lnSpc>
                <a:spcPct val="110000"/>
              </a:lnSpc>
            </a:pPr>
            <a:r>
              <a:rPr lang="en-US" sz="1500" cap="none" dirty="0" smtClean="0">
                <a:latin typeface="Arial" panose="020B0604020202020204" pitchFamily="34" charset="0"/>
                <a:cs typeface="Arial" panose="020B0604020202020204" pitchFamily="34" charset="0"/>
              </a:rPr>
              <a:t>Using </a:t>
            </a:r>
            <a:r>
              <a:rPr lang="en-US" sz="1500" cap="none" dirty="0">
                <a:latin typeface="Arial" panose="020B0604020202020204" pitchFamily="34" charset="0"/>
                <a:cs typeface="Arial" panose="020B0604020202020204" pitchFamily="34" charset="0"/>
              </a:rPr>
              <a:t>SQL injection attacks, an attacker can retrieve or modify confidential and sensitive information from the database. It may jeopardize the confidentiality and security of Web sites which totally depends on databases. </a:t>
            </a:r>
            <a:endParaRPr lang="en-IN" sz="1500" cap="none" dirty="0">
              <a:latin typeface="Arial" panose="020B0604020202020204" pitchFamily="34" charset="0"/>
              <a:cs typeface="Arial" panose="020B0604020202020204" pitchFamily="34" charset="0"/>
            </a:endParaRPr>
          </a:p>
          <a:p>
            <a:r>
              <a:rPr lang="en-IN" sz="1500" cap="none" dirty="0">
                <a:latin typeface="Arial" panose="020B0604020202020204" pitchFamily="34" charset="0"/>
                <a:cs typeface="Arial" panose="020B0604020202020204" pitchFamily="34" charset="0"/>
              </a:rPr>
              <a:t>The </a:t>
            </a:r>
            <a:r>
              <a:rPr lang="en-IN" sz="1500" cap="none" dirty="0" smtClean="0">
                <a:latin typeface="Arial" panose="020B0604020202020204" pitchFamily="34" charset="0"/>
                <a:cs typeface="Arial" panose="020B0604020202020204" pitchFamily="34" charset="0"/>
              </a:rPr>
              <a:t>main idea here is to demonstrate how SQL Injection can be used to hack into a HTTP target web site and gain unauthorized access to the database and discuss possible solutions to prevent such attacks in the future.  </a:t>
            </a:r>
            <a:endParaRPr lang="en-IN" sz="15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1704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smtClean="0"/>
              <a:t>Introduction</a:t>
            </a:r>
            <a:endParaRPr lang="en-IN" cap="none" dirty="0"/>
          </a:p>
        </p:txBody>
      </p:sp>
      <p:sp>
        <p:nvSpPr>
          <p:cNvPr id="3" name="Content Placeholder 2"/>
          <p:cNvSpPr>
            <a:spLocks noGrp="1"/>
          </p:cNvSpPr>
          <p:nvPr>
            <p:ph sz="quarter" idx="13"/>
          </p:nvPr>
        </p:nvSpPr>
        <p:spPr/>
        <p:txBody>
          <a:bodyPr>
            <a:normAutofit fontScale="85000" lnSpcReduction="20000"/>
          </a:bodyPr>
          <a:lstStyle/>
          <a:p>
            <a:r>
              <a:rPr lang="en-US" sz="1500" cap="none" dirty="0" smtClean="0">
                <a:latin typeface="Arial" panose="020B0604020202020204" pitchFamily="34" charset="0"/>
                <a:cs typeface="Arial" panose="020B0604020202020204" pitchFamily="34" charset="0"/>
              </a:rPr>
              <a:t>In recent years, widespread adoption of the internet has resulted in to rapid advancement in information technologies. The internet is used by the general population for the purposes such as financial transactions, educational endeavors, and countless other activities. The use of the internet for accomplishing important tasks, such as transferring A balance from A bank account, always comes with A security risk. Today’s web sites strive to keep their users’ data confidential and after years of doing secure business online, these companies have become experts in information security. The database systems behind these secure websites store non-critical data along with sensitive information, in A way that allows the information owners quick access while blocking break-in attempts from unauthorized users. </a:t>
            </a:r>
          </a:p>
          <a:p>
            <a:r>
              <a:rPr lang="en-US" sz="1500" cap="none" dirty="0" smtClean="0">
                <a:latin typeface="Arial" panose="020B0604020202020204" pitchFamily="34" charset="0"/>
                <a:cs typeface="Arial" panose="020B0604020202020204" pitchFamily="34" charset="0"/>
              </a:rPr>
              <a:t>A common break-in strategy is to try to access sensitive information from a database by first generating a query that will cause the database parser to malfunction, followed by applying this query to the desired database. Such an approach to gaining access to private information is called SQL injection. Since databases are everywhere and are accessible from the internet, dealing with SQL injection has become more important than ever. Although current database systems have little vulnerability, the computer security institute discovered that every year about 50% of databases experience at least one security breach. The loss of revenue associated with such breaches has been estimated to be over four million dollars.</a:t>
            </a:r>
          </a:p>
          <a:p>
            <a:r>
              <a:rPr lang="en-US" sz="1500" cap="none" dirty="0" smtClean="0">
                <a:latin typeface="Arial" panose="020B0604020202020204" pitchFamily="34" charset="0"/>
                <a:cs typeface="Arial" panose="020B0604020202020204" pitchFamily="34" charset="0"/>
              </a:rPr>
              <a:t>Hence, there is an urgent need to understand the attack and come up with possible solutions to </a:t>
            </a:r>
            <a:r>
              <a:rPr lang="en-US" sz="1500" cap="none" smtClean="0">
                <a:latin typeface="Arial" panose="020B0604020202020204" pitchFamily="34" charset="0"/>
                <a:cs typeface="Arial" panose="020B0604020202020204" pitchFamily="34" charset="0"/>
              </a:rPr>
              <a:t>prevent future </a:t>
            </a:r>
            <a:r>
              <a:rPr lang="en-US" sz="1500" cap="none" dirty="0" smtClean="0">
                <a:latin typeface="Arial" panose="020B0604020202020204" pitchFamily="34" charset="0"/>
                <a:cs typeface="Arial" panose="020B0604020202020204" pitchFamily="34" charset="0"/>
              </a:rPr>
              <a:t>attacks.</a:t>
            </a:r>
            <a:endParaRPr lang="en-IN" sz="15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65122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smtClean="0"/>
              <a:t>Existing system</a:t>
            </a:r>
            <a:endParaRPr lang="en-IN" cap="none" dirty="0"/>
          </a:p>
        </p:txBody>
      </p:sp>
      <p:sp>
        <p:nvSpPr>
          <p:cNvPr id="3" name="Content Placeholder 2"/>
          <p:cNvSpPr>
            <a:spLocks noGrp="1"/>
          </p:cNvSpPr>
          <p:nvPr>
            <p:ph sz="quarter" idx="13"/>
          </p:nvPr>
        </p:nvSpPr>
        <p:spPr/>
        <p:txBody>
          <a:bodyPr>
            <a:normAutofit fontScale="85000" lnSpcReduction="20000"/>
          </a:bodyPr>
          <a:lstStyle/>
          <a:p>
            <a:pPr fontAlgn="base"/>
            <a:r>
              <a:rPr lang="en-US" sz="1900" cap="none" dirty="0" smtClean="0">
                <a:latin typeface="Arial" panose="020B0604020202020204" pitchFamily="34" charset="0"/>
                <a:cs typeface="Arial" panose="020B0604020202020204" pitchFamily="34" charset="0"/>
              </a:rPr>
              <a:t>The existing system lacks a security mechanism to prevent SQL Injection attacks which leads to hackers getting unauthorized access to the database system. Once </a:t>
            </a:r>
            <a:r>
              <a:rPr lang="en-US" sz="1900" cap="none" dirty="0">
                <a:latin typeface="Arial" panose="020B0604020202020204" pitchFamily="34" charset="0"/>
                <a:cs typeface="Arial" panose="020B0604020202020204" pitchFamily="34" charset="0"/>
              </a:rPr>
              <a:t>an entry point is established, a hacker’s actions will only be limited by the security of the user they are operating as. Some examples of unauthorized use include:</a:t>
            </a:r>
          </a:p>
          <a:p>
            <a:pPr lvl="1" fontAlgn="base"/>
            <a:r>
              <a:rPr lang="en-US" sz="1700" cap="none" dirty="0">
                <a:latin typeface="Arial" panose="020B0604020202020204" pitchFamily="34" charset="0"/>
                <a:cs typeface="Arial" panose="020B0604020202020204" pitchFamily="34" charset="0"/>
              </a:rPr>
              <a:t>Modifying TSQL statements to return additional data</a:t>
            </a:r>
          </a:p>
          <a:p>
            <a:pPr lvl="1" fontAlgn="base"/>
            <a:r>
              <a:rPr lang="en-US" sz="1700" cap="none" dirty="0">
                <a:latin typeface="Arial" panose="020B0604020202020204" pitchFamily="34" charset="0"/>
                <a:cs typeface="Arial" panose="020B0604020202020204" pitchFamily="34" charset="0"/>
              </a:rPr>
              <a:t>Modify stored procedures, functions, or other database schemas</a:t>
            </a:r>
          </a:p>
          <a:p>
            <a:pPr lvl="1" fontAlgn="base"/>
            <a:r>
              <a:rPr lang="en-US" sz="1700" cap="none" dirty="0">
                <a:latin typeface="Arial" panose="020B0604020202020204" pitchFamily="34" charset="0"/>
                <a:cs typeface="Arial" panose="020B0604020202020204" pitchFamily="34" charset="0"/>
              </a:rPr>
              <a:t>Test for the existence of database or server objects, such as tables or users</a:t>
            </a:r>
          </a:p>
          <a:p>
            <a:pPr lvl="1" fontAlgn="base"/>
            <a:r>
              <a:rPr lang="en-US" sz="1700" cap="none" dirty="0">
                <a:latin typeface="Arial" panose="020B0604020202020204" pitchFamily="34" charset="0"/>
                <a:cs typeface="Arial" panose="020B0604020202020204" pitchFamily="34" charset="0"/>
              </a:rPr>
              <a:t>Alter passwords or permissions</a:t>
            </a:r>
          </a:p>
          <a:p>
            <a:pPr lvl="1" fontAlgn="base"/>
            <a:r>
              <a:rPr lang="en-US" sz="1700" cap="none" dirty="0">
                <a:latin typeface="Arial" panose="020B0604020202020204" pitchFamily="34" charset="0"/>
                <a:cs typeface="Arial" panose="020B0604020202020204" pitchFamily="34" charset="0"/>
              </a:rPr>
              <a:t>Access components outside of SQL Server, such as server or storage infrastructure</a:t>
            </a:r>
          </a:p>
          <a:p>
            <a:pPr lvl="1" fontAlgn="base"/>
            <a:r>
              <a:rPr lang="en-US" sz="1700" cap="none" dirty="0">
                <a:latin typeface="Arial" panose="020B0604020202020204" pitchFamily="34" charset="0"/>
                <a:cs typeface="Arial" panose="020B0604020202020204" pitchFamily="34" charset="0"/>
              </a:rPr>
              <a:t>Delete, steal, alter, encrypt, or attempt to ransom data from within the database</a:t>
            </a:r>
          </a:p>
          <a:p>
            <a:pPr lvl="1" fontAlgn="base"/>
            <a:r>
              <a:rPr lang="en-US" sz="1700" cap="none" dirty="0">
                <a:latin typeface="Arial" panose="020B0604020202020204" pitchFamily="34" charset="0"/>
                <a:cs typeface="Arial" panose="020B0604020202020204" pitchFamily="34" charset="0"/>
              </a:rPr>
              <a:t>Perform a denial-of-service attack on the database server by utilizing excessive resources</a:t>
            </a:r>
          </a:p>
          <a:p>
            <a:pPr marL="685800" lvl="2" fontAlgn="base">
              <a:spcBef>
                <a:spcPts val="1000"/>
              </a:spcBef>
            </a:pPr>
            <a:r>
              <a:rPr lang="en-US" sz="1700" cap="none" dirty="0">
                <a:latin typeface="Arial" panose="020B0604020202020204" pitchFamily="34" charset="0"/>
                <a:cs typeface="Arial" panose="020B0604020202020204" pitchFamily="34" charset="0"/>
              </a:rPr>
              <a:t>A sneaky hacker will do this to a different server or service to introduce a distraction</a:t>
            </a:r>
          </a:p>
          <a:p>
            <a:endParaRPr lang="en-IN" dirty="0"/>
          </a:p>
        </p:txBody>
      </p:sp>
    </p:spTree>
    <p:extLst>
      <p:ext uri="{BB962C8B-B14F-4D97-AF65-F5344CB8AC3E}">
        <p14:creationId xmlns:p14="http://schemas.microsoft.com/office/powerpoint/2010/main" val="31508178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smtClean="0"/>
              <a:t>Proposed system</a:t>
            </a:r>
            <a:endParaRPr lang="en-IN" cap="none" dirty="0"/>
          </a:p>
        </p:txBody>
      </p:sp>
      <p:sp>
        <p:nvSpPr>
          <p:cNvPr id="3" name="Content Placeholder 2"/>
          <p:cNvSpPr>
            <a:spLocks noGrp="1"/>
          </p:cNvSpPr>
          <p:nvPr>
            <p:ph sz="quarter" idx="13"/>
          </p:nvPr>
        </p:nvSpPr>
        <p:spPr/>
        <p:txBody>
          <a:bodyPr>
            <a:normAutofit lnSpcReduction="10000"/>
          </a:bodyPr>
          <a:lstStyle/>
          <a:p>
            <a:r>
              <a:rPr lang="en-US" sz="1300" cap="none" dirty="0">
                <a:latin typeface="Arial" panose="020B0604020202020204" pitchFamily="34" charset="0"/>
                <a:cs typeface="Arial" panose="020B0604020202020204" pitchFamily="34" charset="0"/>
              </a:rPr>
              <a:t>With an understanding of what SQL injection is and its causes, we can begin to formulate strategies to detect and prevent it. This is our ultimate goal and one that is critical to data security and is one that affects any platform where data is stored, whether in SQL Server, MySQL, NoSQL, or some other. </a:t>
            </a:r>
            <a:endParaRPr lang="en-US" sz="1300" cap="none" dirty="0" smtClean="0">
              <a:latin typeface="Arial" panose="020B0604020202020204" pitchFamily="34" charset="0"/>
              <a:cs typeface="Arial" panose="020B0604020202020204" pitchFamily="34" charset="0"/>
            </a:endParaRPr>
          </a:p>
          <a:p>
            <a:r>
              <a:rPr lang="en-US" sz="1300" cap="none" dirty="0">
                <a:latin typeface="Arial" panose="020B0604020202020204" pitchFamily="34" charset="0"/>
                <a:cs typeface="Arial" panose="020B0604020202020204" pitchFamily="34" charset="0"/>
              </a:rPr>
              <a:t>The only sure way to prevent SQL Injection attacks is input validation and parametrized queries including prepared statements. The application code should never use the input directly. The developer must sanitize all input, not only web form inputs such as login forms. They must remove potential malicious code elements such as single quotes. It is also a good idea to turn off the visibility of database errors on your production sites. Database errors can be used with SQL Injection to gain information about your database.</a:t>
            </a:r>
          </a:p>
          <a:p>
            <a:r>
              <a:rPr lang="en-US" sz="1300" cap="none" dirty="0">
                <a:latin typeface="Arial" panose="020B0604020202020204" pitchFamily="34" charset="0"/>
                <a:cs typeface="Arial" panose="020B0604020202020204" pitchFamily="34" charset="0"/>
              </a:rPr>
              <a:t>If you discover an SQL Injection vulnerability, for example using an </a:t>
            </a:r>
            <a:r>
              <a:rPr lang="en-US" sz="1300" cap="none" dirty="0" err="1">
                <a:latin typeface="Arial" panose="020B0604020202020204" pitchFamily="34" charset="0"/>
                <a:cs typeface="Arial" panose="020B0604020202020204" pitchFamily="34" charset="0"/>
              </a:rPr>
              <a:t>Acunetix</a:t>
            </a:r>
            <a:r>
              <a:rPr lang="en-US" sz="1300" cap="none" dirty="0">
                <a:latin typeface="Arial" panose="020B0604020202020204" pitchFamily="34" charset="0"/>
                <a:cs typeface="Arial" panose="020B0604020202020204" pitchFamily="34" charset="0"/>
              </a:rPr>
              <a:t> scan, you may be unable to fix it immediately. For example, the vulnerability may be in open source code. In such cases, you can use a web application firewall to sanitize your input temporarily.</a:t>
            </a:r>
          </a:p>
          <a:p>
            <a:r>
              <a:rPr lang="en-US" sz="1300" cap="none" dirty="0">
                <a:latin typeface="Arial" panose="020B0604020202020204" pitchFamily="34" charset="0"/>
                <a:cs typeface="Arial" panose="020B0604020202020204" pitchFamily="34" charset="0"/>
              </a:rPr>
              <a:t>The best way to prevent SQL Injections is to use safe programming functions that make SQL Injections impossible: parameterized queries (prepared statements) and stored procedures. Every major programming language currently has such safe functions and every developer should only use such safe functions to work with the database</a:t>
            </a:r>
          </a:p>
        </p:txBody>
      </p:sp>
    </p:spTree>
    <p:extLst>
      <p:ext uri="{BB962C8B-B14F-4D97-AF65-F5344CB8AC3E}">
        <p14:creationId xmlns:p14="http://schemas.microsoft.com/office/powerpoint/2010/main" val="38641908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smtClean="0"/>
              <a:t>System Design</a:t>
            </a:r>
            <a:endParaRPr lang="en-IN" cap="none" dirty="0"/>
          </a:p>
        </p:txBody>
      </p:sp>
      <p:sp>
        <p:nvSpPr>
          <p:cNvPr id="3" name="Content Placeholder 2"/>
          <p:cNvSpPr>
            <a:spLocks noGrp="1"/>
          </p:cNvSpPr>
          <p:nvPr>
            <p:ph sz="quarter" idx="13"/>
          </p:nvPr>
        </p:nvSpPr>
        <p:spPr/>
        <p:txBody>
          <a:bodyPr>
            <a:normAutofit fontScale="62500" lnSpcReduction="20000"/>
          </a:bodyPr>
          <a:lstStyle/>
          <a:p>
            <a:pPr marL="0" indent="0">
              <a:buNone/>
            </a:pPr>
            <a:r>
              <a:rPr lang="en-US" sz="2100" b="1" cap="none" dirty="0" smtClean="0">
                <a:latin typeface="Arial" panose="020B0604020202020204" pitchFamily="34" charset="0"/>
                <a:cs typeface="Arial" panose="020B0604020202020204" pitchFamily="34" charset="0"/>
              </a:rPr>
              <a:t>Kali </a:t>
            </a:r>
            <a:r>
              <a:rPr lang="en-US" sz="2100" b="1" cap="none" dirty="0">
                <a:latin typeface="Arial" panose="020B0604020202020204" pitchFamily="34" charset="0"/>
                <a:cs typeface="Arial" panose="020B0604020202020204" pitchFamily="34" charset="0"/>
              </a:rPr>
              <a:t>Linux Setup</a:t>
            </a:r>
          </a:p>
          <a:p>
            <a:r>
              <a:rPr lang="en-US" sz="2100" cap="none" dirty="0" smtClean="0">
                <a:latin typeface="Arial" panose="020B0604020202020204" pitchFamily="34" charset="0"/>
                <a:cs typeface="Arial" panose="020B0604020202020204" pitchFamily="34" charset="0"/>
              </a:rPr>
              <a:t>Download </a:t>
            </a:r>
            <a:r>
              <a:rPr lang="en-US" sz="2100" cap="none" dirty="0">
                <a:latin typeface="Arial" panose="020B0604020202020204" pitchFamily="34" charset="0"/>
                <a:cs typeface="Arial" panose="020B0604020202020204" pitchFamily="34" charset="0"/>
              </a:rPr>
              <a:t>and Install the Virtual Box</a:t>
            </a:r>
          </a:p>
          <a:p>
            <a:r>
              <a:rPr lang="en-US" sz="2100" cap="none" dirty="0">
                <a:latin typeface="Arial" panose="020B0604020202020204" pitchFamily="34" charset="0"/>
                <a:cs typeface="Arial" panose="020B0604020202020204" pitchFamily="34" charset="0"/>
              </a:rPr>
              <a:t>Step 1 − To download, go to https://www.virtualbox.org/wiki/Downloads. Depending on your operating system, select the right package. In this case, it will be the first one for Windows as shown in the following screenshot.</a:t>
            </a:r>
          </a:p>
          <a:p>
            <a:r>
              <a:rPr lang="en-US" sz="2100" cap="none" dirty="0">
                <a:latin typeface="Arial" panose="020B0604020202020204" pitchFamily="34" charset="0"/>
                <a:cs typeface="Arial" panose="020B0604020202020204" pitchFamily="34" charset="0"/>
              </a:rPr>
              <a:t>Step 2 − Click Next.</a:t>
            </a:r>
          </a:p>
          <a:p>
            <a:r>
              <a:rPr lang="en-US" sz="2100" cap="none" dirty="0">
                <a:latin typeface="Arial" panose="020B0604020202020204" pitchFamily="34" charset="0"/>
                <a:cs typeface="Arial" panose="020B0604020202020204" pitchFamily="34" charset="0"/>
              </a:rPr>
              <a:t>Step 3 − The next page will give you options to choose the location where you want to install the application. In this case, let us leave it as default and click Next.</a:t>
            </a:r>
          </a:p>
          <a:p>
            <a:r>
              <a:rPr lang="en-US" sz="2100" cap="none" dirty="0">
                <a:latin typeface="Arial" panose="020B0604020202020204" pitchFamily="34" charset="0"/>
                <a:cs typeface="Arial" panose="020B0604020202020204" pitchFamily="34" charset="0"/>
              </a:rPr>
              <a:t>Step 4 − Click Next and the following Custom Setup screenshot pops up. Select the features you want to be installed and click Next.</a:t>
            </a:r>
          </a:p>
          <a:p>
            <a:r>
              <a:rPr lang="en-US" sz="2100" cap="none" dirty="0">
                <a:latin typeface="Arial" panose="020B0604020202020204" pitchFamily="34" charset="0"/>
                <a:cs typeface="Arial" panose="020B0604020202020204" pitchFamily="34" charset="0"/>
              </a:rPr>
              <a:t>Step 5 − Click Yes to proceed with the installation.</a:t>
            </a:r>
          </a:p>
          <a:p>
            <a:r>
              <a:rPr lang="en-US" sz="2100" cap="none" dirty="0">
                <a:latin typeface="Arial" panose="020B0604020202020204" pitchFamily="34" charset="0"/>
                <a:cs typeface="Arial" panose="020B0604020202020204" pitchFamily="34" charset="0"/>
              </a:rPr>
              <a:t>Step 6 − The Ready to Install screen pops up. Click Install.</a:t>
            </a:r>
          </a:p>
          <a:p>
            <a:r>
              <a:rPr lang="en-US" sz="2100" cap="none" dirty="0">
                <a:latin typeface="Arial" panose="020B0604020202020204" pitchFamily="34" charset="0"/>
                <a:cs typeface="Arial" panose="020B0604020202020204" pitchFamily="34" charset="0"/>
              </a:rPr>
              <a:t>Step 7 − Click the Finish button</a:t>
            </a:r>
            <a:r>
              <a:rPr lang="en-US" dirty="0"/>
              <a:t>.</a:t>
            </a:r>
          </a:p>
          <a:p>
            <a:endParaRPr lang="en-IN" dirty="0"/>
          </a:p>
        </p:txBody>
      </p:sp>
    </p:spTree>
    <p:extLst>
      <p:ext uri="{BB962C8B-B14F-4D97-AF65-F5344CB8AC3E}">
        <p14:creationId xmlns:p14="http://schemas.microsoft.com/office/powerpoint/2010/main" val="1247627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85800" y="155276"/>
            <a:ext cx="10394707" cy="5219310"/>
          </a:xfrm>
        </p:spPr>
        <p:txBody>
          <a:bodyPr>
            <a:normAutofit/>
          </a:bodyPr>
          <a:lstStyle/>
          <a:p>
            <a:pPr marL="0" indent="0">
              <a:buNone/>
            </a:pPr>
            <a:r>
              <a:rPr lang="en-US" sz="1900" b="1" cap="none" dirty="0">
                <a:latin typeface="Arial" panose="020B0604020202020204" pitchFamily="34" charset="0"/>
                <a:cs typeface="Arial" panose="020B0604020202020204" pitchFamily="34" charset="0"/>
              </a:rPr>
              <a:t>Install Kali Linux</a:t>
            </a:r>
          </a:p>
          <a:p>
            <a:pPr>
              <a:lnSpc>
                <a:spcPct val="110000"/>
              </a:lnSpc>
            </a:pPr>
            <a:r>
              <a:rPr lang="en-US" sz="1300" cap="none" dirty="0">
                <a:latin typeface="Arial" panose="020B0604020202020204" pitchFamily="34" charset="0"/>
                <a:cs typeface="Arial" panose="020B0604020202020204" pitchFamily="34" charset="0"/>
              </a:rPr>
              <a:t>Step 1 − Download the Kali Linux package from its official website: https://www.kali.org/downloads/</a:t>
            </a:r>
          </a:p>
          <a:p>
            <a:pPr>
              <a:lnSpc>
                <a:spcPct val="110000"/>
              </a:lnSpc>
            </a:pPr>
            <a:r>
              <a:rPr lang="en-US" sz="1300" cap="none" dirty="0">
                <a:latin typeface="Arial" panose="020B0604020202020204" pitchFamily="34" charset="0"/>
                <a:cs typeface="Arial" panose="020B0604020202020204" pitchFamily="34" charset="0"/>
              </a:rPr>
              <a:t>Step 2 − Click </a:t>
            </a:r>
            <a:r>
              <a:rPr lang="en-US" sz="1300" cap="none" dirty="0" err="1">
                <a:latin typeface="Arial" panose="020B0604020202020204" pitchFamily="34" charset="0"/>
                <a:cs typeface="Arial" panose="020B0604020202020204" pitchFamily="34" charset="0"/>
              </a:rPr>
              <a:t>VirtualBox</a:t>
            </a:r>
            <a:r>
              <a:rPr lang="en-US" sz="1300" cap="none" dirty="0">
                <a:latin typeface="Arial" panose="020B0604020202020204" pitchFamily="34" charset="0"/>
                <a:cs typeface="Arial" panose="020B0604020202020204" pitchFamily="34" charset="0"/>
              </a:rPr>
              <a:t> → New as shown in the following screenshot.</a:t>
            </a:r>
          </a:p>
          <a:p>
            <a:pPr>
              <a:lnSpc>
                <a:spcPct val="110000"/>
              </a:lnSpc>
            </a:pPr>
            <a:r>
              <a:rPr lang="en-US" sz="1300" cap="none" dirty="0">
                <a:latin typeface="Arial" panose="020B0604020202020204" pitchFamily="34" charset="0"/>
                <a:cs typeface="Arial" panose="020B0604020202020204" pitchFamily="34" charset="0"/>
              </a:rPr>
              <a:t>Step 3 − Choose the right virtual hard disk file and click Open.</a:t>
            </a:r>
          </a:p>
          <a:p>
            <a:pPr>
              <a:lnSpc>
                <a:spcPct val="110000"/>
              </a:lnSpc>
            </a:pPr>
            <a:r>
              <a:rPr lang="en-US" sz="1300" cap="none" dirty="0">
                <a:latin typeface="Arial" panose="020B0604020202020204" pitchFamily="34" charset="0"/>
                <a:cs typeface="Arial" panose="020B0604020202020204" pitchFamily="34" charset="0"/>
              </a:rPr>
              <a:t>Step 4 − The following screenshot pops up. Click the Create button.</a:t>
            </a:r>
          </a:p>
          <a:p>
            <a:pPr>
              <a:lnSpc>
                <a:spcPct val="110000"/>
              </a:lnSpc>
            </a:pPr>
            <a:r>
              <a:rPr lang="en-US" sz="1300" cap="none" dirty="0">
                <a:latin typeface="Arial" panose="020B0604020202020204" pitchFamily="34" charset="0"/>
                <a:cs typeface="Arial" panose="020B0604020202020204" pitchFamily="34" charset="0"/>
              </a:rPr>
              <a:t>Step 5 − Start Kali OS. The default username is root and the password is </a:t>
            </a:r>
            <a:r>
              <a:rPr lang="en-US" sz="1300" cap="none" dirty="0" err="1">
                <a:latin typeface="Arial" panose="020B0604020202020204" pitchFamily="34" charset="0"/>
                <a:cs typeface="Arial" panose="020B0604020202020204" pitchFamily="34" charset="0"/>
              </a:rPr>
              <a:t>toor</a:t>
            </a:r>
            <a:r>
              <a:rPr lang="en-US" sz="1300" cap="none" dirty="0">
                <a:latin typeface="Arial" panose="020B0604020202020204" pitchFamily="34" charset="0"/>
                <a:cs typeface="Arial" panose="020B0604020202020204" pitchFamily="34" charset="0"/>
              </a:rPr>
              <a:t>.</a:t>
            </a:r>
          </a:p>
          <a:p>
            <a:pPr marL="0" indent="0">
              <a:buNone/>
            </a:pPr>
            <a:r>
              <a:rPr lang="en-US" sz="1900" b="1" cap="none" dirty="0" smtClean="0">
                <a:latin typeface="Arial" panose="020B0604020202020204" pitchFamily="34" charset="0"/>
                <a:cs typeface="Arial" panose="020B0604020202020204" pitchFamily="34" charset="0"/>
              </a:rPr>
              <a:t>SQL </a:t>
            </a:r>
            <a:r>
              <a:rPr lang="en-US" sz="1900" b="1" cap="none" dirty="0">
                <a:latin typeface="Arial" panose="020B0604020202020204" pitchFamily="34" charset="0"/>
                <a:cs typeface="Arial" panose="020B0604020202020204" pitchFamily="34" charset="0"/>
              </a:rPr>
              <a:t>map Installation </a:t>
            </a:r>
          </a:p>
          <a:p>
            <a:pPr>
              <a:lnSpc>
                <a:spcPct val="110000"/>
              </a:lnSpc>
            </a:pPr>
            <a:r>
              <a:rPr lang="en-US" sz="1300" cap="none" dirty="0">
                <a:latin typeface="Arial" panose="020B0604020202020204" pitchFamily="34" charset="0"/>
                <a:cs typeface="Arial" panose="020B0604020202020204" pitchFamily="34" charset="0"/>
              </a:rPr>
              <a:t>SQLMAP comes pre – installed with kali Linux, which is the preferred choice of most penetration testers. However, you can install sqlmap on other </a:t>
            </a:r>
            <a:r>
              <a:rPr lang="en-US" sz="1300" cap="none" dirty="0" err="1">
                <a:latin typeface="Arial" panose="020B0604020202020204" pitchFamily="34" charset="0"/>
                <a:cs typeface="Arial" panose="020B0604020202020204" pitchFamily="34" charset="0"/>
              </a:rPr>
              <a:t>Debian</a:t>
            </a:r>
            <a:r>
              <a:rPr lang="en-US" sz="1300" cap="none" dirty="0">
                <a:latin typeface="Arial" panose="020B0604020202020204" pitchFamily="34" charset="0"/>
                <a:cs typeface="Arial" panose="020B0604020202020204" pitchFamily="34" charset="0"/>
              </a:rPr>
              <a:t> based Linux systems using the command </a:t>
            </a:r>
          </a:p>
          <a:p>
            <a:pPr>
              <a:lnSpc>
                <a:spcPct val="110000"/>
              </a:lnSpc>
            </a:pPr>
            <a:r>
              <a:rPr lang="en-US" sz="1300" cap="none" dirty="0">
                <a:latin typeface="Arial" panose="020B0604020202020204" pitchFamily="34" charset="0"/>
                <a:cs typeface="Arial" panose="020B0604020202020204" pitchFamily="34" charset="0"/>
              </a:rPr>
              <a:t> </a:t>
            </a:r>
            <a:r>
              <a:rPr lang="en-US" sz="1300" cap="none" dirty="0" err="1">
                <a:latin typeface="Arial" panose="020B0604020202020204" pitchFamily="34" charset="0"/>
                <a:cs typeface="Arial" panose="020B0604020202020204" pitchFamily="34" charset="0"/>
              </a:rPr>
              <a:t>sudo</a:t>
            </a:r>
            <a:r>
              <a:rPr lang="en-US" sz="1300" cap="none" dirty="0">
                <a:latin typeface="Arial" panose="020B0604020202020204" pitchFamily="34" charset="0"/>
                <a:cs typeface="Arial" panose="020B0604020202020204" pitchFamily="34" charset="0"/>
              </a:rPr>
              <a:t> apt-get install sqlmap </a:t>
            </a:r>
          </a:p>
          <a:p>
            <a:endParaRPr lang="en-IN" dirty="0"/>
          </a:p>
        </p:txBody>
      </p:sp>
    </p:spTree>
    <p:extLst>
      <p:ext uri="{BB962C8B-B14F-4D97-AF65-F5344CB8AC3E}">
        <p14:creationId xmlns:p14="http://schemas.microsoft.com/office/powerpoint/2010/main" val="1624008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stretch>
            <a:fillRect/>
          </a:stretch>
        </p:blipFill>
        <p:spPr>
          <a:xfrm>
            <a:off x="3252160" y="207034"/>
            <a:ext cx="3952851" cy="4459856"/>
          </a:xfrm>
          <a:prstGeom prst="rect">
            <a:avLst/>
          </a:prstGeom>
        </p:spPr>
      </p:pic>
      <p:sp>
        <p:nvSpPr>
          <p:cNvPr id="5" name="TextBox 4"/>
          <p:cNvSpPr txBox="1"/>
          <p:nvPr/>
        </p:nvSpPr>
        <p:spPr>
          <a:xfrm>
            <a:off x="3434279" y="4873924"/>
            <a:ext cx="3588611" cy="369332"/>
          </a:xfrm>
          <a:prstGeom prst="rect">
            <a:avLst/>
          </a:prstGeom>
          <a:noFill/>
        </p:spPr>
        <p:txBody>
          <a:bodyPr wrap="none" rtlCol="0">
            <a:spAutoFit/>
          </a:bodyPr>
          <a:lstStyle/>
          <a:p>
            <a:r>
              <a:rPr lang="en-IN" dirty="0"/>
              <a:t>Vulnerability Assessment Flowchart</a:t>
            </a:r>
          </a:p>
        </p:txBody>
      </p:sp>
    </p:spTree>
    <p:extLst>
      <p:ext uri="{BB962C8B-B14F-4D97-AF65-F5344CB8AC3E}">
        <p14:creationId xmlns:p14="http://schemas.microsoft.com/office/powerpoint/2010/main" val="4182934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smtClean="0"/>
              <a:t>System Implementation</a:t>
            </a:r>
            <a:endParaRPr lang="en-IN" cap="none" dirty="0"/>
          </a:p>
        </p:txBody>
      </p:sp>
      <p:sp>
        <p:nvSpPr>
          <p:cNvPr id="3" name="Content Placeholder 2"/>
          <p:cNvSpPr>
            <a:spLocks noGrp="1"/>
          </p:cNvSpPr>
          <p:nvPr>
            <p:ph sz="quarter" idx="13"/>
          </p:nvPr>
        </p:nvSpPr>
        <p:spPr/>
        <p:txBody>
          <a:bodyPr>
            <a:normAutofit/>
          </a:bodyPr>
          <a:lstStyle/>
          <a:p>
            <a:r>
              <a:rPr lang="en-IN" sz="1300" cap="none" dirty="0">
                <a:latin typeface="Arial" panose="020B0604020202020204" pitchFamily="34" charset="0"/>
                <a:cs typeface="Arial" panose="020B0604020202020204" pitchFamily="34" charset="0"/>
              </a:rPr>
              <a:t>Here we will demonstrate a </a:t>
            </a:r>
            <a:r>
              <a:rPr lang="en-IN" sz="1300" cap="none" dirty="0" smtClean="0">
                <a:latin typeface="Arial" panose="020B0604020202020204" pitchFamily="34" charset="0"/>
                <a:cs typeface="Arial" panose="020B0604020202020204" pitchFamily="34" charset="0"/>
              </a:rPr>
              <a:t>SQL Injection </a:t>
            </a:r>
            <a:r>
              <a:rPr lang="en-IN" sz="1300" cap="none" dirty="0">
                <a:latin typeface="Arial" panose="020B0604020202020204" pitchFamily="34" charset="0"/>
                <a:cs typeface="Arial" panose="020B0604020202020204" pitchFamily="34" charset="0"/>
              </a:rPr>
              <a:t>attack on the vulnerable target site “http://testphp.vulnweb.com/</a:t>
            </a:r>
            <a:r>
              <a:rPr lang="en-IN" sz="1300" cap="none" dirty="0" err="1">
                <a:latin typeface="Arial" panose="020B0604020202020204" pitchFamily="34" charset="0"/>
                <a:cs typeface="Arial" panose="020B0604020202020204" pitchFamily="34" charset="0"/>
              </a:rPr>
              <a:t>artists.php?artist</a:t>
            </a:r>
            <a:r>
              <a:rPr lang="en-IN" sz="1300" cap="none" dirty="0">
                <a:latin typeface="Arial" panose="020B0604020202020204" pitchFamily="34" charset="0"/>
                <a:cs typeface="Arial" panose="020B0604020202020204" pitchFamily="34" charset="0"/>
              </a:rPr>
              <a:t>=1”</a:t>
            </a:r>
            <a:endParaRPr lang="en-IN" sz="1300" cap="none" dirty="0" smtClean="0">
              <a:latin typeface="Arial" panose="020B0604020202020204" pitchFamily="34" charset="0"/>
              <a:cs typeface="Arial" panose="020B0604020202020204" pitchFamily="34" charset="0"/>
            </a:endParaRPr>
          </a:p>
          <a:p>
            <a:pPr lvl="1"/>
            <a:r>
              <a:rPr lang="en-US" sz="1200" cap="none" dirty="0">
                <a:latin typeface="Arial" panose="020B0604020202020204" pitchFamily="34" charset="0"/>
                <a:cs typeface="Arial" panose="020B0604020202020204" pitchFamily="34" charset="0"/>
              </a:rPr>
              <a:t>First, ensure that Burp is correctly configured with your browser</a:t>
            </a:r>
            <a:r>
              <a:rPr lang="en-US" sz="1200" cap="none" dirty="0" smtClean="0">
                <a:latin typeface="Arial" panose="020B0604020202020204" pitchFamily="34" charset="0"/>
                <a:cs typeface="Arial" panose="020B0604020202020204" pitchFamily="34" charset="0"/>
              </a:rPr>
              <a:t>. Ensure </a:t>
            </a:r>
            <a:r>
              <a:rPr lang="en-US" sz="1200" cap="none" dirty="0">
                <a:latin typeface="Arial" panose="020B0604020202020204" pitchFamily="34" charset="0"/>
                <a:cs typeface="Arial" panose="020B0604020202020204" pitchFamily="34" charset="0"/>
              </a:rPr>
              <a:t>"Intercept is off" in the Proxy "Intercept" tab</a:t>
            </a:r>
            <a:r>
              <a:rPr lang="en-US" sz="1200" cap="none" dirty="0" smtClean="0">
                <a:latin typeface="Arial" panose="020B0604020202020204" pitchFamily="34" charset="0"/>
                <a:cs typeface="Arial" panose="020B0604020202020204" pitchFamily="34" charset="0"/>
              </a:rPr>
              <a:t>.</a:t>
            </a:r>
          </a:p>
          <a:p>
            <a:pPr lvl="1"/>
            <a:r>
              <a:rPr lang="en-US" sz="1200" cap="none" dirty="0">
                <a:latin typeface="Arial" panose="020B0604020202020204" pitchFamily="34" charset="0"/>
                <a:cs typeface="Arial" panose="020B0604020202020204" pitchFamily="34" charset="0"/>
              </a:rPr>
              <a:t>Visit the web page of the application that you are testing</a:t>
            </a:r>
            <a:r>
              <a:rPr lang="en-US" sz="1200" cap="none" dirty="0" smtClean="0">
                <a:latin typeface="Arial" panose="020B0604020202020204" pitchFamily="34" charset="0"/>
                <a:cs typeface="Arial" panose="020B0604020202020204" pitchFamily="34" charset="0"/>
              </a:rPr>
              <a:t>. Return </a:t>
            </a:r>
            <a:r>
              <a:rPr lang="en-US" sz="1200" cap="none" dirty="0">
                <a:latin typeface="Arial" panose="020B0604020202020204" pitchFamily="34" charset="0"/>
                <a:cs typeface="Arial" panose="020B0604020202020204" pitchFamily="34" charset="0"/>
              </a:rPr>
              <a:t>to Burp and ensure "Intercept is on" in the Proxy "Intercept" tab</a:t>
            </a:r>
            <a:r>
              <a:rPr lang="en-US" sz="1200" cap="none" dirty="0" smtClean="0">
                <a:latin typeface="Arial" panose="020B0604020202020204" pitchFamily="34" charset="0"/>
                <a:cs typeface="Arial" panose="020B0604020202020204" pitchFamily="34" charset="0"/>
              </a:rPr>
              <a:t>. Now </a:t>
            </a:r>
            <a:r>
              <a:rPr lang="en-US" sz="1200" cap="none" dirty="0">
                <a:latin typeface="Arial" panose="020B0604020202020204" pitchFamily="34" charset="0"/>
                <a:cs typeface="Arial" panose="020B0604020202020204" pitchFamily="34" charset="0"/>
              </a:rPr>
              <a:t>send a request to the server. In this example by clicking the "Submit" button</a:t>
            </a:r>
            <a:r>
              <a:rPr lang="en-US" sz="1200" cap="none" dirty="0" smtClean="0">
                <a:latin typeface="Arial" panose="020B0604020202020204" pitchFamily="34" charset="0"/>
                <a:cs typeface="Arial" panose="020B0604020202020204" pitchFamily="34" charset="0"/>
              </a:rPr>
              <a:t>.</a:t>
            </a:r>
          </a:p>
          <a:p>
            <a:pPr lvl="1"/>
            <a:r>
              <a:rPr lang="en-US" sz="1200" cap="none" dirty="0">
                <a:latin typeface="Arial" panose="020B0604020202020204" pitchFamily="34" charset="0"/>
                <a:cs typeface="Arial" panose="020B0604020202020204" pitchFamily="34" charset="0"/>
              </a:rPr>
              <a:t>The request will be captured in the Proxy "Intercept" tab</a:t>
            </a:r>
            <a:r>
              <a:rPr lang="en-US" sz="1200" cap="none" dirty="0" smtClean="0">
                <a:latin typeface="Arial" panose="020B0604020202020204" pitchFamily="34" charset="0"/>
                <a:cs typeface="Arial" panose="020B0604020202020204" pitchFamily="34" charset="0"/>
              </a:rPr>
              <a:t>. Now save this request in a text file and name it as “ log.req”.</a:t>
            </a:r>
            <a:endParaRPr lang="en-US" sz="1200" cap="none" dirty="0">
              <a:latin typeface="Arial" panose="020B0604020202020204" pitchFamily="34" charset="0"/>
              <a:cs typeface="Arial" panose="020B0604020202020204" pitchFamily="34" charset="0"/>
            </a:endParaRPr>
          </a:p>
          <a:p>
            <a:pPr lvl="1"/>
            <a:r>
              <a:rPr lang="en-US" sz="1200" cap="none" dirty="0" smtClean="0">
                <a:latin typeface="Arial" panose="020B0604020202020204" pitchFamily="34" charset="0"/>
                <a:cs typeface="Arial" panose="020B0604020202020204" pitchFamily="34" charset="0"/>
              </a:rPr>
              <a:t>Now, we </a:t>
            </a:r>
            <a:r>
              <a:rPr lang="en-US" sz="1200" cap="none" dirty="0">
                <a:latin typeface="Arial" panose="020B0604020202020204" pitchFamily="34" charset="0"/>
                <a:cs typeface="Arial" panose="020B0604020202020204" pitchFamily="34" charset="0"/>
              </a:rPr>
              <a:t>have to enter </a:t>
            </a:r>
            <a:r>
              <a:rPr lang="en-US" sz="1200" cap="none" dirty="0" smtClean="0">
                <a:latin typeface="Arial" panose="020B0604020202020204" pitchFamily="34" charset="0"/>
                <a:cs typeface="Arial" panose="020B0604020202020204" pitchFamily="34" charset="0"/>
              </a:rPr>
              <a:t>the text file named “log.req”  </a:t>
            </a:r>
            <a:r>
              <a:rPr lang="en-US" sz="1200" cap="none" dirty="0">
                <a:latin typeface="Arial" panose="020B0604020202020204" pitchFamily="34" charset="0"/>
                <a:cs typeface="Arial" panose="020B0604020202020204" pitchFamily="34" charset="0"/>
              </a:rPr>
              <a:t>along with the </a:t>
            </a:r>
            <a:r>
              <a:rPr lang="en-US" sz="1200" cap="none" dirty="0" smtClean="0">
                <a:latin typeface="Arial" panose="020B0604020202020204" pitchFamily="34" charset="0"/>
                <a:cs typeface="Arial" panose="020B0604020202020204" pitchFamily="34" charset="0"/>
              </a:rPr>
              <a:t>-r </a:t>
            </a:r>
            <a:r>
              <a:rPr lang="en-US" sz="1200" cap="none" dirty="0">
                <a:latin typeface="Arial" panose="020B0604020202020204" pitchFamily="34" charset="0"/>
                <a:cs typeface="Arial" panose="020B0604020202020204" pitchFamily="34" charset="0"/>
              </a:rPr>
              <a:t>parameter</a:t>
            </a:r>
            <a:r>
              <a:rPr lang="en-US" sz="1200" cap="none" dirty="0" smtClean="0">
                <a:latin typeface="Arial" panose="020B0604020202020204" pitchFamily="34" charset="0"/>
                <a:cs typeface="Arial" panose="020B0604020202020204" pitchFamily="34" charset="0"/>
              </a:rPr>
              <a:t>. </a:t>
            </a:r>
            <a:r>
              <a:rPr lang="en-US" sz="1200" cap="none" dirty="0">
                <a:latin typeface="Arial" panose="020B0604020202020204" pitchFamily="34" charset="0"/>
                <a:cs typeface="Arial" panose="020B0604020202020204" pitchFamily="34" charset="0"/>
              </a:rPr>
              <a:t>Now typically, we would want to test whether it is possible to gain access to a database. So we use the –</a:t>
            </a:r>
            <a:r>
              <a:rPr lang="en-US" sz="1200" cap="none" dirty="0" err="1">
                <a:latin typeface="Arial" panose="020B0604020202020204" pitchFamily="34" charset="0"/>
                <a:cs typeface="Arial" panose="020B0604020202020204" pitchFamily="34" charset="0"/>
              </a:rPr>
              <a:t>dbs</a:t>
            </a:r>
            <a:r>
              <a:rPr lang="en-US" sz="1200" cap="none" dirty="0">
                <a:latin typeface="Arial" panose="020B0604020202020204" pitchFamily="34" charset="0"/>
                <a:cs typeface="Arial" panose="020B0604020202020204" pitchFamily="34" charset="0"/>
              </a:rPr>
              <a:t> option to do so. –</a:t>
            </a:r>
            <a:r>
              <a:rPr lang="en-US" sz="1200" cap="none" dirty="0" err="1">
                <a:latin typeface="Arial" panose="020B0604020202020204" pitchFamily="34" charset="0"/>
                <a:cs typeface="Arial" panose="020B0604020202020204" pitchFamily="34" charset="0"/>
              </a:rPr>
              <a:t>dbs</a:t>
            </a:r>
            <a:r>
              <a:rPr lang="en-US" sz="1200" cap="none" dirty="0">
                <a:latin typeface="Arial" panose="020B0604020202020204" pitchFamily="34" charset="0"/>
                <a:cs typeface="Arial" panose="020B0604020202020204" pitchFamily="34" charset="0"/>
              </a:rPr>
              <a:t> lists all the available databases</a:t>
            </a:r>
            <a:r>
              <a:rPr lang="en-US" sz="1200" cap="none" dirty="0" smtClean="0">
                <a:latin typeface="Arial" panose="020B0604020202020204" pitchFamily="34" charset="0"/>
                <a:cs typeface="Arial" panose="020B0604020202020204" pitchFamily="34" charset="0"/>
              </a:rPr>
              <a:t>.</a:t>
            </a:r>
          </a:p>
          <a:p>
            <a:pPr lvl="1"/>
            <a:r>
              <a:rPr lang="en-US" sz="1200" cap="none" dirty="0" smtClean="0">
                <a:latin typeface="Arial" panose="020B0604020202020204" pitchFamily="34" charset="0"/>
                <a:cs typeface="Arial" panose="020B0604020202020204" pitchFamily="34" charset="0"/>
              </a:rPr>
              <a:t>Therefore enter the command “sqlmap -r log.req </a:t>
            </a:r>
            <a:r>
              <a:rPr lang="en-US" sz="1200" cap="none" dirty="0">
                <a:latin typeface="Arial" panose="020B0604020202020204" pitchFamily="34" charset="0"/>
                <a:cs typeface="Arial" panose="020B0604020202020204" pitchFamily="34" charset="0"/>
              </a:rPr>
              <a:t>--</a:t>
            </a:r>
            <a:r>
              <a:rPr lang="en-US" sz="1200" cap="none" dirty="0" err="1">
                <a:latin typeface="Arial" panose="020B0604020202020204" pitchFamily="34" charset="0"/>
                <a:cs typeface="Arial" panose="020B0604020202020204" pitchFamily="34" charset="0"/>
              </a:rPr>
              <a:t>dbs</a:t>
            </a:r>
            <a:r>
              <a:rPr lang="en-US" sz="1200" cap="none" dirty="0">
                <a:latin typeface="Arial" panose="020B0604020202020204" pitchFamily="34" charset="0"/>
                <a:cs typeface="Arial" panose="020B0604020202020204" pitchFamily="34" charset="0"/>
              </a:rPr>
              <a:t> </a:t>
            </a:r>
            <a:r>
              <a:rPr lang="en-US" sz="1200" cap="none" dirty="0" smtClean="0">
                <a:latin typeface="Arial" panose="020B0604020202020204" pitchFamily="34" charset="0"/>
                <a:cs typeface="Arial" panose="020B0604020202020204" pitchFamily="34" charset="0"/>
              </a:rPr>
              <a:t>“</a:t>
            </a:r>
          </a:p>
          <a:p>
            <a:pPr lvl="1"/>
            <a:r>
              <a:rPr lang="en-US" sz="1200" cap="none" dirty="0">
                <a:latin typeface="Arial" panose="020B0604020202020204" pitchFamily="34" charset="0"/>
                <a:cs typeface="Arial" panose="020B0604020202020204" pitchFamily="34" charset="0"/>
              </a:rPr>
              <a:t>We observe that their are two databases, </a:t>
            </a:r>
            <a:r>
              <a:rPr lang="en-US" sz="1200" cap="none" dirty="0" err="1">
                <a:latin typeface="Arial" panose="020B0604020202020204" pitchFamily="34" charset="0"/>
                <a:cs typeface="Arial" panose="020B0604020202020204" pitchFamily="34" charset="0"/>
              </a:rPr>
              <a:t>acuart</a:t>
            </a:r>
            <a:r>
              <a:rPr lang="en-US" sz="1200" cap="none" dirty="0">
                <a:latin typeface="Arial" panose="020B0604020202020204" pitchFamily="34" charset="0"/>
                <a:cs typeface="Arial" panose="020B0604020202020204" pitchFamily="34" charset="0"/>
              </a:rPr>
              <a:t> and </a:t>
            </a:r>
            <a:r>
              <a:rPr lang="en-US" sz="1200" cap="none" dirty="0" err="1">
                <a:latin typeface="Arial" panose="020B0604020202020204" pitchFamily="34" charset="0"/>
                <a:cs typeface="Arial" panose="020B0604020202020204" pitchFamily="34" charset="0"/>
              </a:rPr>
              <a:t>information_schema</a:t>
            </a:r>
            <a:r>
              <a:rPr lang="en-US" sz="1200" cap="none" dirty="0">
                <a:latin typeface="Arial" panose="020B0604020202020204" pitchFamily="34" charset="0"/>
                <a:cs typeface="Arial" panose="020B0604020202020204" pitchFamily="34" charset="0"/>
              </a:rPr>
              <a:t> </a:t>
            </a:r>
            <a:endParaRPr lang="en-US" sz="1200" cap="none" dirty="0" smtClean="0">
              <a:latin typeface="Arial" panose="020B0604020202020204" pitchFamily="34" charset="0"/>
              <a:cs typeface="Arial" panose="020B0604020202020204" pitchFamily="34" charset="0"/>
            </a:endParaRPr>
          </a:p>
          <a:p>
            <a:pPr lvl="1"/>
            <a:endParaRPr lang="en-IN" sz="1100" cap="none" dirty="0">
              <a:latin typeface="Arial" panose="020B0604020202020204" pitchFamily="34" charset="0"/>
              <a:cs typeface="Arial" panose="020B0604020202020204" pitchFamily="34" charset="0"/>
            </a:endParaRPr>
          </a:p>
        </p:txBody>
      </p:sp>
      <p:sp>
        <p:nvSpPr>
          <p:cNvPr id="5"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Consolas" panose="020B0609020204030204" pitchFamily="49" charset="0"/>
              </a:rPr>
              <a:t>sqlmap -u http://testphp.vulnweb.com/listproducts.php?cat=1 --dbs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63485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25415" y="1494052"/>
            <a:ext cx="10394707" cy="3311189"/>
          </a:xfrm>
        </p:spPr>
        <p:txBody>
          <a:bodyPr>
            <a:noAutofit/>
          </a:bodyPr>
          <a:lstStyle/>
          <a:p>
            <a:r>
              <a:rPr lang="en-US" sz="1200" cap="none" dirty="0">
                <a:latin typeface="Arial" panose="020B0604020202020204" pitchFamily="34" charset="0"/>
                <a:cs typeface="Arial" panose="020B0604020202020204" pitchFamily="34" charset="0"/>
              </a:rPr>
              <a:t>To try and access any of the databases, we have to slightly modify our command. We now use -D to specify the name of the database that we wish to access, and once we have access to the database, we would want to see whether we can access the tables. For this, we use the –tables query. Let us access the </a:t>
            </a:r>
            <a:r>
              <a:rPr lang="en-US" sz="1200" cap="none" dirty="0" err="1">
                <a:latin typeface="Arial" panose="020B0604020202020204" pitchFamily="34" charset="0"/>
                <a:cs typeface="Arial" panose="020B0604020202020204" pitchFamily="34" charset="0"/>
              </a:rPr>
              <a:t>acuart</a:t>
            </a:r>
            <a:r>
              <a:rPr lang="en-US" sz="1200" cap="none" dirty="0">
                <a:latin typeface="Arial" panose="020B0604020202020204" pitchFamily="34" charset="0"/>
                <a:cs typeface="Arial" panose="020B0604020202020204" pitchFamily="34" charset="0"/>
              </a:rPr>
              <a:t> </a:t>
            </a:r>
            <a:r>
              <a:rPr lang="en-US" sz="1200" cap="none" dirty="0" smtClean="0">
                <a:latin typeface="Arial" panose="020B0604020202020204" pitchFamily="34" charset="0"/>
                <a:cs typeface="Arial" panose="020B0604020202020204" pitchFamily="34" charset="0"/>
              </a:rPr>
              <a:t>database.</a:t>
            </a:r>
          </a:p>
          <a:p>
            <a:r>
              <a:rPr lang="en-US" sz="1200" cap="none" dirty="0" smtClean="0">
                <a:latin typeface="Arial" panose="020B0604020202020204" pitchFamily="34" charset="0"/>
                <a:cs typeface="Arial" panose="020B0604020202020204" pitchFamily="34" charset="0"/>
              </a:rPr>
              <a:t>Use the command </a:t>
            </a:r>
            <a:r>
              <a:rPr lang="es-ES" sz="1200" cap="none" dirty="0">
                <a:latin typeface="Arial" panose="020B0604020202020204" pitchFamily="34" charset="0"/>
                <a:cs typeface="Arial" panose="020B0604020202020204" pitchFamily="34" charset="0"/>
              </a:rPr>
              <a:t> </a:t>
            </a:r>
            <a:r>
              <a:rPr lang="es-ES" sz="1200" cap="none" dirty="0" smtClean="0">
                <a:latin typeface="Arial" panose="020B0604020202020204" pitchFamily="34" charset="0"/>
                <a:cs typeface="Arial" panose="020B0604020202020204" pitchFamily="34" charset="0"/>
              </a:rPr>
              <a:t>“sqlmap -r </a:t>
            </a:r>
            <a:r>
              <a:rPr lang="es-ES" sz="1200" cap="none" dirty="0" err="1">
                <a:latin typeface="Arial" panose="020B0604020202020204" pitchFamily="34" charset="0"/>
                <a:cs typeface="Arial" panose="020B0604020202020204" pitchFamily="34" charset="0"/>
              </a:rPr>
              <a:t>log.req</a:t>
            </a:r>
            <a:r>
              <a:rPr lang="es-ES" sz="1200" cap="none" dirty="0">
                <a:latin typeface="Arial" panose="020B0604020202020204" pitchFamily="34" charset="0"/>
                <a:cs typeface="Arial" panose="020B0604020202020204" pitchFamily="34" charset="0"/>
              </a:rPr>
              <a:t> -D </a:t>
            </a:r>
            <a:r>
              <a:rPr lang="es-ES" sz="1200" cap="none" dirty="0" err="1">
                <a:latin typeface="Arial" panose="020B0604020202020204" pitchFamily="34" charset="0"/>
                <a:cs typeface="Arial" panose="020B0604020202020204" pitchFamily="34" charset="0"/>
              </a:rPr>
              <a:t>acuart</a:t>
            </a:r>
            <a:r>
              <a:rPr lang="es-ES" sz="1200" cap="none" dirty="0">
                <a:latin typeface="Arial" panose="020B0604020202020204" pitchFamily="34" charset="0"/>
                <a:cs typeface="Arial" panose="020B0604020202020204" pitchFamily="34" charset="0"/>
              </a:rPr>
              <a:t> </a:t>
            </a:r>
            <a:r>
              <a:rPr lang="es-ES" sz="1200" cap="none" dirty="0" smtClean="0">
                <a:latin typeface="Arial" panose="020B0604020202020204" pitchFamily="34" charset="0"/>
                <a:cs typeface="Arial" panose="020B0604020202020204" pitchFamily="34" charset="0"/>
              </a:rPr>
              <a:t>–</a:t>
            </a:r>
            <a:r>
              <a:rPr lang="es-ES" sz="1200" cap="none" dirty="0" err="1" smtClean="0">
                <a:latin typeface="Arial" panose="020B0604020202020204" pitchFamily="34" charset="0"/>
                <a:cs typeface="Arial" panose="020B0604020202020204" pitchFamily="34" charset="0"/>
              </a:rPr>
              <a:t>tables</a:t>
            </a:r>
            <a:r>
              <a:rPr lang="es-ES" sz="1200" cap="none" dirty="0" smtClean="0">
                <a:latin typeface="Arial" panose="020B0604020202020204" pitchFamily="34" charset="0"/>
                <a:cs typeface="Arial" panose="020B0604020202020204" pitchFamily="34" charset="0"/>
              </a:rPr>
              <a:t>”</a:t>
            </a:r>
          </a:p>
          <a:p>
            <a:r>
              <a:rPr lang="en-US" sz="1200" cap="none" dirty="0" smtClean="0">
                <a:latin typeface="Arial" panose="020B0604020202020204" pitchFamily="34" charset="0"/>
                <a:cs typeface="Arial" panose="020B0604020202020204" pitchFamily="34" charset="0"/>
              </a:rPr>
              <a:t>We </a:t>
            </a:r>
            <a:r>
              <a:rPr lang="en-US" sz="1200" cap="none" dirty="0">
                <a:latin typeface="Arial" panose="020B0604020202020204" pitchFamily="34" charset="0"/>
                <a:cs typeface="Arial" panose="020B0604020202020204" pitchFamily="34" charset="0"/>
              </a:rPr>
              <a:t>see that 8 tables have been retrieved. So now we definitely know that the website is vulnerable. </a:t>
            </a:r>
            <a:endParaRPr lang="en-US" sz="1200" cap="none" dirty="0" smtClean="0">
              <a:latin typeface="Arial" panose="020B0604020202020204" pitchFamily="34" charset="0"/>
              <a:cs typeface="Arial" panose="020B0604020202020204" pitchFamily="34" charset="0"/>
            </a:endParaRPr>
          </a:p>
          <a:p>
            <a:r>
              <a:rPr lang="en-US" sz="1200" cap="none" dirty="0">
                <a:latin typeface="Arial" panose="020B0604020202020204" pitchFamily="34" charset="0"/>
                <a:cs typeface="Arial" panose="020B0604020202020204" pitchFamily="34" charset="0"/>
              </a:rPr>
              <a:t>If we want to view the columns of a particular table, we can use the following </a:t>
            </a:r>
            <a:r>
              <a:rPr lang="en-US" sz="1200" cap="none" dirty="0" smtClean="0">
                <a:latin typeface="Arial" panose="020B0604020202020204" pitchFamily="34" charset="0"/>
                <a:cs typeface="Arial" panose="020B0604020202020204" pitchFamily="34" charset="0"/>
              </a:rPr>
              <a:t>command, </a:t>
            </a:r>
            <a:r>
              <a:rPr lang="en-US" sz="1200" cap="none" dirty="0">
                <a:latin typeface="Arial" panose="020B0604020202020204" pitchFamily="34" charset="0"/>
                <a:cs typeface="Arial" panose="020B0604020202020204" pitchFamily="34" charset="0"/>
              </a:rPr>
              <a:t>in which we use -T to specify the table name, and –columns to query the column names. We will try to access the table ‘artists</a:t>
            </a:r>
            <a:r>
              <a:rPr lang="en-US" sz="1200" cap="none" dirty="0" smtClean="0">
                <a:latin typeface="Arial" panose="020B0604020202020204" pitchFamily="34" charset="0"/>
                <a:cs typeface="Arial" panose="020B0604020202020204" pitchFamily="34" charset="0"/>
              </a:rPr>
              <a:t>’.</a:t>
            </a:r>
          </a:p>
          <a:p>
            <a:r>
              <a:rPr lang="en-US" sz="1200" cap="none" dirty="0" smtClean="0">
                <a:latin typeface="Arial" panose="020B0604020202020204" pitchFamily="34" charset="0"/>
                <a:cs typeface="Arial" panose="020B0604020202020204" pitchFamily="34" charset="0"/>
              </a:rPr>
              <a:t>Use the </a:t>
            </a:r>
            <a:r>
              <a:rPr lang="en-US" sz="1200" cap="none" dirty="0">
                <a:latin typeface="Arial" panose="020B0604020202020204" pitchFamily="34" charset="0"/>
                <a:cs typeface="Arial" panose="020B0604020202020204" pitchFamily="34" charset="0"/>
              </a:rPr>
              <a:t>command </a:t>
            </a:r>
            <a:r>
              <a:rPr lang="en-US" sz="1200" cap="none" dirty="0" smtClean="0">
                <a:latin typeface="Arial" panose="020B0604020202020204" pitchFamily="34" charset="0"/>
                <a:cs typeface="Arial" panose="020B0604020202020204" pitchFamily="34" charset="0"/>
              </a:rPr>
              <a:t>“sqlmap -r </a:t>
            </a:r>
            <a:r>
              <a:rPr lang="en-US" sz="1200" cap="none" dirty="0">
                <a:latin typeface="Arial" panose="020B0604020202020204" pitchFamily="34" charset="0"/>
                <a:cs typeface="Arial" panose="020B0604020202020204" pitchFamily="34" charset="0"/>
              </a:rPr>
              <a:t>log.req  </a:t>
            </a:r>
            <a:r>
              <a:rPr lang="en-US" sz="1200" cap="none" dirty="0" smtClean="0">
                <a:latin typeface="Arial" panose="020B0604020202020204" pitchFamily="34" charset="0"/>
                <a:cs typeface="Arial" panose="020B0604020202020204" pitchFamily="34" charset="0"/>
              </a:rPr>
              <a:t>-</a:t>
            </a:r>
            <a:r>
              <a:rPr lang="en-US" sz="1200" cap="none" dirty="0">
                <a:latin typeface="Arial" panose="020B0604020202020204" pitchFamily="34" charset="0"/>
                <a:cs typeface="Arial" panose="020B0604020202020204" pitchFamily="34" charset="0"/>
              </a:rPr>
              <a:t>D </a:t>
            </a:r>
            <a:r>
              <a:rPr lang="en-US" sz="1200" cap="none" dirty="0" err="1">
                <a:latin typeface="Arial" panose="020B0604020202020204" pitchFamily="34" charset="0"/>
                <a:cs typeface="Arial" panose="020B0604020202020204" pitchFamily="34" charset="0"/>
              </a:rPr>
              <a:t>acuart</a:t>
            </a:r>
            <a:r>
              <a:rPr lang="en-US" sz="1200" cap="none" dirty="0">
                <a:latin typeface="Arial" panose="020B0604020202020204" pitchFamily="34" charset="0"/>
                <a:cs typeface="Arial" panose="020B0604020202020204" pitchFamily="34" charset="0"/>
              </a:rPr>
              <a:t> -T artists --columns </a:t>
            </a:r>
            <a:r>
              <a:rPr lang="en-US" sz="1200" cap="none" dirty="0" smtClean="0">
                <a:latin typeface="Arial" panose="020B0604020202020204" pitchFamily="34" charset="0"/>
                <a:cs typeface="Arial" panose="020B0604020202020204" pitchFamily="34" charset="0"/>
              </a:rPr>
              <a:t>“</a:t>
            </a:r>
          </a:p>
          <a:p>
            <a:r>
              <a:rPr lang="en-US" sz="1200" cap="none" dirty="0">
                <a:latin typeface="Arial" panose="020B0604020202020204" pitchFamily="34" charset="0"/>
                <a:cs typeface="Arial" panose="020B0604020202020204" pitchFamily="34" charset="0"/>
              </a:rPr>
              <a:t>Similarly, we can access the information in a specific column by using the following command, where -C can be used to specify multiple column name separated by a comma, and the –dump query retrieves the </a:t>
            </a:r>
            <a:r>
              <a:rPr lang="en-US" sz="1200" cap="none" dirty="0" smtClean="0">
                <a:latin typeface="Arial" panose="020B0604020202020204" pitchFamily="34" charset="0"/>
                <a:cs typeface="Arial" panose="020B0604020202020204" pitchFamily="34" charset="0"/>
              </a:rPr>
              <a:t>data.</a:t>
            </a:r>
          </a:p>
          <a:p>
            <a:r>
              <a:rPr lang="en-US" sz="1200" cap="none" dirty="0">
                <a:latin typeface="Arial" panose="020B0604020202020204" pitchFamily="34" charset="0"/>
                <a:cs typeface="Arial" panose="020B0604020202020204" pitchFamily="34" charset="0"/>
              </a:rPr>
              <a:t>Use the command “sqlmap -r log.req  -D </a:t>
            </a:r>
            <a:r>
              <a:rPr lang="en-US" sz="1200" cap="none" dirty="0" err="1">
                <a:latin typeface="Arial" panose="020B0604020202020204" pitchFamily="34" charset="0"/>
                <a:cs typeface="Arial" panose="020B0604020202020204" pitchFamily="34" charset="0"/>
              </a:rPr>
              <a:t>acuart</a:t>
            </a:r>
            <a:r>
              <a:rPr lang="en-US" sz="1200" cap="none" dirty="0">
                <a:latin typeface="Arial" panose="020B0604020202020204" pitchFamily="34" charset="0"/>
                <a:cs typeface="Arial" panose="020B0604020202020204" pitchFamily="34" charset="0"/>
              </a:rPr>
              <a:t> -T artists -C </a:t>
            </a:r>
            <a:r>
              <a:rPr lang="en-US" sz="1200" cap="none" dirty="0" err="1">
                <a:latin typeface="Arial" panose="020B0604020202020204" pitchFamily="34" charset="0"/>
                <a:cs typeface="Arial" panose="020B0604020202020204" pitchFamily="34" charset="0"/>
              </a:rPr>
              <a:t>aname</a:t>
            </a:r>
            <a:r>
              <a:rPr lang="en-US" sz="1200" cap="none" dirty="0">
                <a:latin typeface="Arial" panose="020B0604020202020204" pitchFamily="34" charset="0"/>
                <a:cs typeface="Arial" panose="020B0604020202020204" pitchFamily="34" charset="0"/>
              </a:rPr>
              <a:t> --dump </a:t>
            </a:r>
            <a:r>
              <a:rPr lang="en-US" sz="1200" cap="none" dirty="0" smtClean="0">
                <a:latin typeface="Arial" panose="020B0604020202020204" pitchFamily="34" charset="0"/>
                <a:cs typeface="Arial" panose="020B0604020202020204" pitchFamily="34" charset="0"/>
              </a:rPr>
              <a:t>“</a:t>
            </a:r>
          </a:p>
          <a:p>
            <a:r>
              <a:rPr lang="en-US" sz="1200" cap="none" dirty="0" smtClean="0">
                <a:latin typeface="Arial" panose="020B0604020202020204" pitchFamily="34" charset="0"/>
                <a:cs typeface="Arial" panose="020B0604020202020204" pitchFamily="34" charset="0"/>
              </a:rPr>
              <a:t>We </a:t>
            </a:r>
            <a:r>
              <a:rPr lang="en-US" sz="1200" cap="none" dirty="0">
                <a:latin typeface="Arial" panose="020B0604020202020204" pitchFamily="34" charset="0"/>
                <a:cs typeface="Arial" panose="020B0604020202020204" pitchFamily="34" charset="0"/>
              </a:rPr>
              <a:t>can see that we have accessed the data from the database. Similarly, </a:t>
            </a:r>
            <a:r>
              <a:rPr lang="en-US" sz="1200" cap="none" dirty="0" smtClean="0">
                <a:latin typeface="Arial" panose="020B0604020202020204" pitchFamily="34" charset="0"/>
                <a:cs typeface="Arial" panose="020B0604020202020204" pitchFamily="34" charset="0"/>
              </a:rPr>
              <a:t>we keep extracting relevant information using the appropriate sqlmap commands until we get the password and username into the database, using which we can enter the website unknown to the admin and alter the details inside the target side.</a:t>
            </a:r>
            <a:endParaRPr lang="en-IN" sz="1200" cap="none" dirty="0">
              <a:latin typeface="Arial" panose="020B0604020202020204" pitchFamily="34" charset="0"/>
              <a:cs typeface="Arial" panose="020B0604020202020204" pitchFamily="34" charset="0"/>
            </a:endParaRPr>
          </a:p>
        </p:txBody>
      </p:sp>
      <p:sp>
        <p:nvSpPr>
          <p:cNvPr id="6" name="Rectangle 3"/>
          <p:cNvSpPr>
            <a:spLocks noChangeArrowheads="1"/>
          </p:cNvSpPr>
          <p:nvPr/>
        </p:nvSpPr>
        <p:spPr bwMode="auto">
          <a:xfrm>
            <a:off x="-1454989" y="441366"/>
            <a:ext cx="424796" cy="248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FFFFFF"/>
                </a:solidFill>
                <a:effectLst/>
                <a:latin typeface="Consolas" panose="020B0609020204030204" pitchFamily="49" charset="0"/>
              </a:rPr>
              <a:t>dump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1515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sz="quarter" idx="13"/>
          </p:nvPr>
        </p:nvSpPr>
        <p:spPr/>
        <p:txBody>
          <a:bodyPr>
            <a:normAutofit fontScale="92500" lnSpcReduction="20000"/>
          </a:bodyPr>
          <a:lstStyle/>
          <a:p>
            <a:r>
              <a:rPr lang="en-IN" cap="none" dirty="0" smtClean="0"/>
              <a:t>What is </a:t>
            </a:r>
            <a:r>
              <a:rPr lang="en-IN" dirty="0" smtClean="0"/>
              <a:t>sql?</a:t>
            </a:r>
          </a:p>
          <a:p>
            <a:r>
              <a:rPr lang="en-IN" dirty="0" smtClean="0"/>
              <a:t>W</a:t>
            </a:r>
            <a:r>
              <a:rPr lang="en-IN" cap="none" dirty="0" smtClean="0"/>
              <a:t>hat can </a:t>
            </a:r>
            <a:r>
              <a:rPr lang="en-IN" dirty="0" smtClean="0"/>
              <a:t>SQL </a:t>
            </a:r>
            <a:r>
              <a:rPr lang="en-IN" cap="none" dirty="0" smtClean="0"/>
              <a:t>do</a:t>
            </a:r>
            <a:r>
              <a:rPr lang="en-IN" dirty="0" smtClean="0"/>
              <a:t>?</a:t>
            </a:r>
          </a:p>
          <a:p>
            <a:r>
              <a:rPr lang="en-IN" cap="none" dirty="0" smtClean="0"/>
              <a:t>What is </a:t>
            </a:r>
            <a:r>
              <a:rPr lang="en-IN" dirty="0" smtClean="0"/>
              <a:t>sql </a:t>
            </a:r>
            <a:r>
              <a:rPr lang="en-IN" cap="none" dirty="0"/>
              <a:t>I</a:t>
            </a:r>
            <a:r>
              <a:rPr lang="en-IN" cap="none" dirty="0" smtClean="0"/>
              <a:t>njection</a:t>
            </a:r>
            <a:r>
              <a:rPr lang="en-IN" dirty="0" smtClean="0"/>
              <a:t>?</a:t>
            </a:r>
          </a:p>
          <a:p>
            <a:r>
              <a:rPr lang="en-IN" dirty="0" smtClean="0"/>
              <a:t>Sql </a:t>
            </a:r>
            <a:r>
              <a:rPr lang="en-IN" cap="none" dirty="0" smtClean="0"/>
              <a:t>Injection Attacks is on the rise</a:t>
            </a:r>
          </a:p>
          <a:p>
            <a:r>
              <a:rPr lang="en-IN" cap="none" dirty="0" smtClean="0"/>
              <a:t>Abstract</a:t>
            </a:r>
          </a:p>
          <a:p>
            <a:r>
              <a:rPr lang="en-IN" cap="none" dirty="0" smtClean="0"/>
              <a:t>Introduction</a:t>
            </a:r>
          </a:p>
          <a:p>
            <a:r>
              <a:rPr lang="en-IN" cap="none" dirty="0"/>
              <a:t>S</a:t>
            </a:r>
            <a:r>
              <a:rPr lang="en-IN" cap="none" dirty="0" smtClean="0"/>
              <a:t>ystem Design and Implementation</a:t>
            </a:r>
          </a:p>
          <a:p>
            <a:r>
              <a:rPr lang="en-IN" cap="none" dirty="0" smtClean="0"/>
              <a:t>Conclusion</a:t>
            </a:r>
          </a:p>
          <a:p>
            <a:endParaRPr lang="en-IN" cap="none" dirty="0"/>
          </a:p>
        </p:txBody>
      </p:sp>
    </p:spTree>
    <p:extLst>
      <p:ext uri="{BB962C8B-B14F-4D97-AF65-F5344CB8AC3E}">
        <p14:creationId xmlns:p14="http://schemas.microsoft.com/office/powerpoint/2010/main" val="35374466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3"/>
          </p:nvPr>
        </p:nvSpPr>
        <p:spPr/>
        <p:txBody>
          <a:bodyPr/>
          <a:lstStyle/>
          <a:p>
            <a:r>
              <a:rPr lang="en-US" sz="1400" cap="none" dirty="0" smtClean="0">
                <a:latin typeface="Arial" panose="020B0604020202020204" pitchFamily="34" charset="0"/>
                <a:cs typeface="Arial" panose="020B0604020202020204" pitchFamily="34" charset="0"/>
              </a:rPr>
              <a:t>Use </a:t>
            </a:r>
            <a:r>
              <a:rPr lang="en-US" sz="1400" cap="none" dirty="0">
                <a:latin typeface="Arial" panose="020B0604020202020204" pitchFamily="34" charset="0"/>
                <a:cs typeface="Arial" panose="020B0604020202020204" pitchFamily="34" charset="0"/>
              </a:rPr>
              <a:t>the command “sqlmap -r </a:t>
            </a:r>
            <a:r>
              <a:rPr lang="en-US" sz="1400" cap="none" dirty="0" err="1">
                <a:latin typeface="Arial" panose="020B0604020202020204" pitchFamily="34" charset="0"/>
                <a:cs typeface="Arial" panose="020B0604020202020204" pitchFamily="34" charset="0"/>
              </a:rPr>
              <a:t>log.req</a:t>
            </a:r>
            <a:r>
              <a:rPr lang="en-US" sz="1400" cap="none" dirty="0">
                <a:latin typeface="Arial" panose="020B0604020202020204" pitchFamily="34" charset="0"/>
                <a:cs typeface="Arial" panose="020B0604020202020204" pitchFamily="34" charset="0"/>
              </a:rPr>
              <a:t>  -D </a:t>
            </a:r>
            <a:r>
              <a:rPr lang="en-US" sz="1400" cap="none" dirty="0" err="1">
                <a:latin typeface="Arial" panose="020B0604020202020204" pitchFamily="34" charset="0"/>
                <a:cs typeface="Arial" panose="020B0604020202020204" pitchFamily="34" charset="0"/>
              </a:rPr>
              <a:t>acuart</a:t>
            </a:r>
            <a:r>
              <a:rPr lang="en-US" sz="1400" cap="none" dirty="0">
                <a:latin typeface="Arial" panose="020B0604020202020204" pitchFamily="34" charset="0"/>
                <a:cs typeface="Arial" panose="020B0604020202020204" pitchFamily="34" charset="0"/>
              </a:rPr>
              <a:t> -T users -C </a:t>
            </a:r>
            <a:r>
              <a:rPr lang="en-US" sz="1400" cap="none" dirty="0" err="1">
                <a:latin typeface="Arial" panose="020B0604020202020204" pitchFamily="34" charset="0"/>
                <a:cs typeface="Arial" panose="020B0604020202020204" pitchFamily="34" charset="0"/>
              </a:rPr>
              <a:t>uname</a:t>
            </a:r>
            <a:r>
              <a:rPr lang="en-US" sz="1400" cap="none" dirty="0">
                <a:latin typeface="Arial" panose="020B0604020202020204" pitchFamily="34" charset="0"/>
                <a:cs typeface="Arial" panose="020B0604020202020204" pitchFamily="34" charset="0"/>
              </a:rPr>
              <a:t> –dump</a:t>
            </a:r>
          </a:p>
          <a:p>
            <a:r>
              <a:rPr lang="en-US" sz="1400" cap="none" dirty="0">
                <a:latin typeface="Arial" panose="020B0604020202020204" pitchFamily="34" charset="0"/>
                <a:cs typeface="Arial" panose="020B0604020202020204" pitchFamily="34" charset="0"/>
              </a:rPr>
              <a:t>Here, we can access the username information.</a:t>
            </a:r>
          </a:p>
          <a:p>
            <a:r>
              <a:rPr lang="en-US" sz="1400" cap="none" dirty="0" smtClean="0">
                <a:latin typeface="Arial" panose="020B0604020202020204" pitchFamily="34" charset="0"/>
                <a:cs typeface="Arial" panose="020B0604020202020204" pitchFamily="34" charset="0"/>
              </a:rPr>
              <a:t>Use </a:t>
            </a:r>
            <a:r>
              <a:rPr lang="en-US" sz="1400" cap="none" dirty="0">
                <a:latin typeface="Arial" panose="020B0604020202020204" pitchFamily="34" charset="0"/>
                <a:cs typeface="Arial" panose="020B0604020202020204" pitchFamily="34" charset="0"/>
              </a:rPr>
              <a:t>the command “sqlmap -r </a:t>
            </a:r>
            <a:r>
              <a:rPr lang="en-US" sz="1400" cap="none" dirty="0" err="1">
                <a:latin typeface="Arial" panose="020B0604020202020204" pitchFamily="34" charset="0"/>
                <a:cs typeface="Arial" panose="020B0604020202020204" pitchFamily="34" charset="0"/>
              </a:rPr>
              <a:t>log.req</a:t>
            </a:r>
            <a:r>
              <a:rPr lang="en-US" sz="1400" cap="none" dirty="0">
                <a:latin typeface="Arial" panose="020B0604020202020204" pitchFamily="34" charset="0"/>
                <a:cs typeface="Arial" panose="020B0604020202020204" pitchFamily="34" charset="0"/>
              </a:rPr>
              <a:t>  -D </a:t>
            </a:r>
            <a:r>
              <a:rPr lang="en-US" sz="1400" cap="none" dirty="0" err="1">
                <a:latin typeface="Arial" panose="020B0604020202020204" pitchFamily="34" charset="0"/>
                <a:cs typeface="Arial" panose="020B0604020202020204" pitchFamily="34" charset="0"/>
              </a:rPr>
              <a:t>acuart</a:t>
            </a:r>
            <a:r>
              <a:rPr lang="en-US" sz="1400" cap="none" dirty="0">
                <a:latin typeface="Arial" panose="020B0604020202020204" pitchFamily="34" charset="0"/>
                <a:cs typeface="Arial" panose="020B0604020202020204" pitchFamily="34" charset="0"/>
              </a:rPr>
              <a:t> -T users -C pass --dump</a:t>
            </a:r>
          </a:p>
          <a:p>
            <a:r>
              <a:rPr lang="en-US" sz="1400" cap="none" dirty="0">
                <a:latin typeface="Arial" panose="020B0604020202020204" pitchFamily="34" charset="0"/>
                <a:cs typeface="Arial" panose="020B0604020202020204" pitchFamily="34" charset="0"/>
              </a:rPr>
              <a:t>Here, we can access the password information</a:t>
            </a:r>
          </a:p>
          <a:p>
            <a:r>
              <a:rPr lang="en-US" sz="1400" cap="none" dirty="0" smtClean="0">
                <a:latin typeface="Arial" panose="020B0604020202020204" pitchFamily="34" charset="0"/>
                <a:cs typeface="Arial" panose="020B0604020202020204" pitchFamily="34" charset="0"/>
              </a:rPr>
              <a:t>Now </a:t>
            </a:r>
            <a:r>
              <a:rPr lang="en-US" sz="1400" cap="none" dirty="0">
                <a:latin typeface="Arial" panose="020B0604020202020204" pitchFamily="34" charset="0"/>
                <a:cs typeface="Arial" panose="020B0604020202020204" pitchFamily="34" charset="0"/>
              </a:rPr>
              <a:t>use the gained credentials to login to website and access the user information</a:t>
            </a:r>
          </a:p>
          <a:p>
            <a:endParaRPr lang="en-US" sz="1400" cap="none"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116524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smtClean="0"/>
              <a:t>Snapshots</a:t>
            </a:r>
            <a:endParaRPr lang="en-IN" cap="none" dirty="0"/>
          </a:p>
        </p:txBody>
      </p:sp>
      <p:pic>
        <p:nvPicPr>
          <p:cNvPr id="4" name="Content Placeholder 3"/>
          <p:cNvPicPr>
            <a:picLocks noGrp="1" noChangeAspect="1"/>
          </p:cNvPicPr>
          <p:nvPr>
            <p:ph sz="quarter" idx="13"/>
          </p:nvPr>
        </p:nvPicPr>
        <p:blipFill>
          <a:blip r:embed="rId2"/>
          <a:stretch>
            <a:fillRect/>
          </a:stretch>
        </p:blipFill>
        <p:spPr>
          <a:xfrm>
            <a:off x="555017" y="1968860"/>
            <a:ext cx="4701345" cy="2309842"/>
          </a:xfrm>
          <a:prstGeom prst="rect">
            <a:avLst/>
          </a:prstGeom>
        </p:spPr>
      </p:pic>
      <p:pic>
        <p:nvPicPr>
          <p:cNvPr id="5" name="Picture 4"/>
          <p:cNvPicPr>
            <a:picLocks noChangeAspect="1"/>
          </p:cNvPicPr>
          <p:nvPr/>
        </p:nvPicPr>
        <p:blipFill>
          <a:blip r:embed="rId3"/>
          <a:stretch>
            <a:fillRect/>
          </a:stretch>
        </p:blipFill>
        <p:spPr>
          <a:xfrm>
            <a:off x="5884242" y="2023643"/>
            <a:ext cx="4819650" cy="2200275"/>
          </a:xfrm>
          <a:prstGeom prst="rect">
            <a:avLst/>
          </a:prstGeom>
        </p:spPr>
      </p:pic>
    </p:spTree>
    <p:extLst>
      <p:ext uri="{BB962C8B-B14F-4D97-AF65-F5344CB8AC3E}">
        <p14:creationId xmlns:p14="http://schemas.microsoft.com/office/powerpoint/2010/main" val="31717529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stretch>
            <a:fillRect/>
          </a:stretch>
        </p:blipFill>
        <p:spPr>
          <a:xfrm>
            <a:off x="798399" y="233800"/>
            <a:ext cx="1704975" cy="2705100"/>
          </a:xfrm>
          <a:prstGeom prst="rect">
            <a:avLst/>
          </a:prstGeom>
        </p:spPr>
      </p:pic>
      <p:pic>
        <p:nvPicPr>
          <p:cNvPr id="5" name="Picture 4"/>
          <p:cNvPicPr>
            <a:picLocks noChangeAspect="1"/>
          </p:cNvPicPr>
          <p:nvPr/>
        </p:nvPicPr>
        <p:blipFill>
          <a:blip r:embed="rId3"/>
          <a:stretch>
            <a:fillRect/>
          </a:stretch>
        </p:blipFill>
        <p:spPr>
          <a:xfrm>
            <a:off x="3774335" y="285568"/>
            <a:ext cx="2153039" cy="2705100"/>
          </a:xfrm>
          <a:prstGeom prst="rect">
            <a:avLst/>
          </a:prstGeom>
        </p:spPr>
      </p:pic>
      <p:pic>
        <p:nvPicPr>
          <p:cNvPr id="6" name="Picture 5"/>
          <p:cNvPicPr>
            <a:picLocks noChangeAspect="1"/>
          </p:cNvPicPr>
          <p:nvPr/>
        </p:nvPicPr>
        <p:blipFill rotWithShape="1">
          <a:blip r:embed="rId4"/>
          <a:srcRect t="-1399" r="43409"/>
          <a:stretch/>
        </p:blipFill>
        <p:spPr>
          <a:xfrm>
            <a:off x="1229265" y="2990668"/>
            <a:ext cx="3946584" cy="2512763"/>
          </a:xfrm>
          <a:prstGeom prst="rect">
            <a:avLst/>
          </a:prstGeom>
        </p:spPr>
      </p:pic>
      <p:pic>
        <p:nvPicPr>
          <p:cNvPr id="7" name="Picture 6"/>
          <p:cNvPicPr>
            <a:picLocks noChangeAspect="1"/>
          </p:cNvPicPr>
          <p:nvPr/>
        </p:nvPicPr>
        <p:blipFill rotWithShape="1">
          <a:blip r:embed="rId5"/>
          <a:srcRect t="-5365" r="62066"/>
          <a:stretch/>
        </p:blipFill>
        <p:spPr>
          <a:xfrm>
            <a:off x="6059471" y="2847792"/>
            <a:ext cx="4344988" cy="2655639"/>
          </a:xfrm>
          <a:prstGeom prst="rect">
            <a:avLst/>
          </a:prstGeom>
        </p:spPr>
      </p:pic>
      <p:pic>
        <p:nvPicPr>
          <p:cNvPr id="8" name="Picture 7"/>
          <p:cNvPicPr>
            <a:picLocks noChangeAspect="1"/>
          </p:cNvPicPr>
          <p:nvPr/>
        </p:nvPicPr>
        <p:blipFill rotWithShape="1">
          <a:blip r:embed="rId6"/>
          <a:srcRect t="-6053" r="62936" b="1"/>
          <a:stretch/>
        </p:blipFill>
        <p:spPr>
          <a:xfrm>
            <a:off x="6875404" y="0"/>
            <a:ext cx="3194079" cy="2872326"/>
          </a:xfrm>
          <a:prstGeom prst="rect">
            <a:avLst/>
          </a:prstGeom>
        </p:spPr>
      </p:pic>
    </p:spTree>
    <p:extLst>
      <p:ext uri="{BB962C8B-B14F-4D97-AF65-F5344CB8AC3E}">
        <p14:creationId xmlns:p14="http://schemas.microsoft.com/office/powerpoint/2010/main" val="35593423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790" y="323490"/>
            <a:ext cx="10396882" cy="1151965"/>
          </a:xfrm>
        </p:spPr>
        <p:txBody>
          <a:bodyPr/>
          <a:lstStyle/>
          <a:p>
            <a:r>
              <a:rPr lang="en-IN" cap="none" dirty="0" smtClean="0"/>
              <a:t>Ways to prevent SQL Injection</a:t>
            </a:r>
            <a:endParaRPr lang="en-IN" cap="none" dirty="0"/>
          </a:p>
        </p:txBody>
      </p:sp>
      <p:sp>
        <p:nvSpPr>
          <p:cNvPr id="3" name="Content Placeholder 2"/>
          <p:cNvSpPr>
            <a:spLocks noGrp="1"/>
          </p:cNvSpPr>
          <p:nvPr>
            <p:ph sz="quarter" idx="13"/>
          </p:nvPr>
        </p:nvSpPr>
        <p:spPr>
          <a:xfrm>
            <a:off x="748361" y="1622105"/>
            <a:ext cx="10394707" cy="3311189"/>
          </a:xfrm>
        </p:spPr>
        <p:txBody>
          <a:bodyPr>
            <a:noAutofit/>
          </a:bodyPr>
          <a:lstStyle/>
          <a:p>
            <a:r>
              <a:rPr lang="en-US" sz="1200" cap="none" dirty="0">
                <a:latin typeface="Arial" panose="020B0604020202020204" pitchFamily="34" charset="0"/>
                <a:cs typeface="Arial" panose="020B0604020202020204" pitchFamily="34" charset="0"/>
              </a:rPr>
              <a:t>The following suggestions can help prevent an SQL injection attack from succeeding</a:t>
            </a:r>
            <a:r>
              <a:rPr lang="en-US" sz="1200" cap="none" dirty="0" smtClean="0">
                <a:latin typeface="Arial" panose="020B0604020202020204" pitchFamily="34" charset="0"/>
                <a:cs typeface="Arial" panose="020B0604020202020204" pitchFamily="34" charset="0"/>
              </a:rPr>
              <a:t>:</a:t>
            </a:r>
            <a:endParaRPr lang="en-US" sz="1200" dirty="0" smtClean="0">
              <a:latin typeface="Arial" panose="020B0604020202020204" pitchFamily="34" charset="0"/>
              <a:cs typeface="Arial" panose="020B0604020202020204" pitchFamily="34" charset="0"/>
            </a:endParaRPr>
          </a:p>
          <a:p>
            <a:pPr marL="0" indent="0">
              <a:buNone/>
            </a:pPr>
            <a:r>
              <a:rPr lang="en-US" sz="1200" cap="none" dirty="0" smtClean="0">
                <a:latin typeface="Arial" panose="020B0604020202020204" pitchFamily="34" charset="0"/>
                <a:cs typeface="Arial" panose="020B0604020202020204" pitchFamily="34" charset="0"/>
              </a:rPr>
              <a:t>1. </a:t>
            </a:r>
            <a:r>
              <a:rPr lang="en-US" sz="1200" b="1" cap="none" dirty="0" smtClean="0">
                <a:latin typeface="Arial" panose="020B0604020202020204" pitchFamily="34" charset="0"/>
                <a:cs typeface="Arial" panose="020B0604020202020204" pitchFamily="34" charset="0"/>
              </a:rPr>
              <a:t>Don’t </a:t>
            </a:r>
            <a:r>
              <a:rPr lang="en-US" sz="1200" b="1" cap="none" dirty="0">
                <a:latin typeface="Arial" panose="020B0604020202020204" pitchFamily="34" charset="0"/>
                <a:cs typeface="Arial" panose="020B0604020202020204" pitchFamily="34" charset="0"/>
              </a:rPr>
              <a:t>use dynamic SQL</a:t>
            </a:r>
            <a:r>
              <a:rPr lang="en-US" sz="1200" cap="none" dirty="0">
                <a:latin typeface="Arial" panose="020B0604020202020204" pitchFamily="34" charset="0"/>
                <a:cs typeface="Arial" panose="020B0604020202020204" pitchFamily="34" charset="0"/>
              </a:rPr>
              <a:t>:- </a:t>
            </a:r>
            <a:r>
              <a:rPr lang="en-US" sz="1200" cap="none" dirty="0" smtClean="0">
                <a:latin typeface="Arial" panose="020B0604020202020204" pitchFamily="34" charset="0"/>
                <a:cs typeface="Arial" panose="020B0604020202020204" pitchFamily="34" charset="0"/>
              </a:rPr>
              <a:t>Avoid </a:t>
            </a:r>
            <a:r>
              <a:rPr lang="en-US" sz="1200" cap="none" dirty="0">
                <a:latin typeface="Arial" panose="020B0604020202020204" pitchFamily="34" charset="0"/>
                <a:cs typeface="Arial" panose="020B0604020202020204" pitchFamily="34" charset="0"/>
              </a:rPr>
              <a:t>placing user-provided input directly into SQL statements</a:t>
            </a:r>
            <a:r>
              <a:rPr lang="en-US" sz="1200" cap="none" dirty="0" smtClean="0">
                <a:latin typeface="Arial" panose="020B0604020202020204" pitchFamily="34" charset="0"/>
                <a:cs typeface="Arial" panose="020B0604020202020204" pitchFamily="34" charset="0"/>
              </a:rPr>
              <a:t>.</a:t>
            </a:r>
          </a:p>
          <a:p>
            <a:pPr marL="0" indent="0">
              <a:buNone/>
            </a:pPr>
            <a:r>
              <a:rPr lang="en-US" sz="1200" cap="none" dirty="0" smtClean="0">
                <a:latin typeface="Arial" panose="020B0604020202020204" pitchFamily="34" charset="0"/>
                <a:cs typeface="Arial" panose="020B0604020202020204" pitchFamily="34" charset="0"/>
              </a:rPr>
              <a:t>Prefer </a:t>
            </a:r>
            <a:r>
              <a:rPr lang="en-US" sz="1200" cap="none" dirty="0">
                <a:latin typeface="Arial" panose="020B0604020202020204" pitchFamily="34" charset="0"/>
                <a:cs typeface="Arial" panose="020B0604020202020204" pitchFamily="34" charset="0"/>
              </a:rPr>
              <a:t>prepared statements and parameterized queries, which are much safer</a:t>
            </a:r>
            <a:r>
              <a:rPr lang="en-US" sz="1200" cap="none" dirty="0" smtClean="0">
                <a:latin typeface="Arial" panose="020B0604020202020204" pitchFamily="34" charset="0"/>
                <a:cs typeface="Arial" panose="020B0604020202020204" pitchFamily="34" charset="0"/>
              </a:rPr>
              <a:t>.</a:t>
            </a:r>
          </a:p>
          <a:p>
            <a:pPr marL="0" indent="0">
              <a:buNone/>
            </a:pPr>
            <a:r>
              <a:rPr lang="en-US" sz="1200" cap="none" dirty="0" smtClean="0">
                <a:latin typeface="Arial" panose="020B0604020202020204" pitchFamily="34" charset="0"/>
                <a:cs typeface="Arial" panose="020B0604020202020204" pitchFamily="34" charset="0"/>
              </a:rPr>
              <a:t>Stored </a:t>
            </a:r>
            <a:r>
              <a:rPr lang="en-US" sz="1200" cap="none" dirty="0">
                <a:latin typeface="Arial" panose="020B0604020202020204" pitchFamily="34" charset="0"/>
                <a:cs typeface="Arial" panose="020B0604020202020204" pitchFamily="34" charset="0"/>
              </a:rPr>
              <a:t>procedures are also usually safer than dynamic SQL.</a:t>
            </a:r>
          </a:p>
          <a:p>
            <a:pPr marL="0" indent="0">
              <a:buNone/>
            </a:pPr>
            <a:r>
              <a:rPr lang="en-US" sz="1200" cap="none" dirty="0" smtClean="0">
                <a:latin typeface="Arial" panose="020B0604020202020204" pitchFamily="34" charset="0"/>
                <a:cs typeface="Arial" panose="020B0604020202020204" pitchFamily="34" charset="0"/>
              </a:rPr>
              <a:t>2. </a:t>
            </a:r>
            <a:r>
              <a:rPr lang="en-US" sz="1200" b="1" cap="none" dirty="0" smtClean="0">
                <a:latin typeface="Arial" panose="020B0604020202020204" pitchFamily="34" charset="0"/>
                <a:cs typeface="Arial" panose="020B0604020202020204" pitchFamily="34" charset="0"/>
              </a:rPr>
              <a:t>Sanitize </a:t>
            </a:r>
            <a:r>
              <a:rPr lang="en-US" sz="1200" b="1" cap="none" dirty="0">
                <a:latin typeface="Arial" panose="020B0604020202020204" pitchFamily="34" charset="0"/>
                <a:cs typeface="Arial" panose="020B0604020202020204" pitchFamily="34" charset="0"/>
              </a:rPr>
              <a:t>user-provided inputs</a:t>
            </a:r>
            <a:r>
              <a:rPr lang="en-US" sz="1200" cap="none" dirty="0">
                <a:latin typeface="Arial" panose="020B0604020202020204" pitchFamily="34" charset="0"/>
                <a:cs typeface="Arial" panose="020B0604020202020204" pitchFamily="34" charset="0"/>
              </a:rPr>
              <a:t>:- Properly escape those characters which should be escaped</a:t>
            </a:r>
            <a:r>
              <a:rPr lang="en-US" sz="1200" cap="none" dirty="0" smtClean="0">
                <a:latin typeface="Arial" panose="020B0604020202020204" pitchFamily="34" charset="0"/>
                <a:cs typeface="Arial" panose="020B0604020202020204" pitchFamily="34" charset="0"/>
              </a:rPr>
              <a:t>.</a:t>
            </a:r>
          </a:p>
          <a:p>
            <a:pPr marL="0" indent="0">
              <a:buNone/>
            </a:pPr>
            <a:r>
              <a:rPr lang="en-US" sz="1200" cap="none" dirty="0" smtClean="0">
                <a:latin typeface="Arial" panose="020B0604020202020204" pitchFamily="34" charset="0"/>
                <a:cs typeface="Arial" panose="020B0604020202020204" pitchFamily="34" charset="0"/>
              </a:rPr>
              <a:t>Verify </a:t>
            </a:r>
            <a:r>
              <a:rPr lang="en-US" sz="1200" cap="none" dirty="0">
                <a:latin typeface="Arial" panose="020B0604020202020204" pitchFamily="34" charset="0"/>
                <a:cs typeface="Arial" panose="020B0604020202020204" pitchFamily="34" charset="0"/>
              </a:rPr>
              <a:t>that the type of data submitted matches the type expected.</a:t>
            </a:r>
          </a:p>
          <a:p>
            <a:pPr marL="0" indent="0">
              <a:buNone/>
            </a:pPr>
            <a:r>
              <a:rPr lang="en-US" sz="1200" cap="none" dirty="0" smtClean="0">
                <a:latin typeface="Arial" panose="020B0604020202020204" pitchFamily="34" charset="0"/>
                <a:cs typeface="Arial" panose="020B0604020202020204" pitchFamily="34" charset="0"/>
              </a:rPr>
              <a:t>3. </a:t>
            </a:r>
            <a:r>
              <a:rPr lang="en-US" sz="1200" b="1" cap="none" dirty="0" smtClean="0">
                <a:latin typeface="Arial" panose="020B0604020202020204" pitchFamily="34" charset="0"/>
                <a:cs typeface="Arial" panose="020B0604020202020204" pitchFamily="34" charset="0"/>
              </a:rPr>
              <a:t>Don’t </a:t>
            </a:r>
            <a:r>
              <a:rPr lang="en-US" sz="1200" b="1" cap="none" dirty="0">
                <a:latin typeface="Arial" panose="020B0604020202020204" pitchFamily="34" charset="0"/>
                <a:cs typeface="Arial" panose="020B0604020202020204" pitchFamily="34" charset="0"/>
              </a:rPr>
              <a:t>leave sensitive data in plaintext</a:t>
            </a:r>
            <a:r>
              <a:rPr lang="en-US" sz="1200" cap="none" dirty="0">
                <a:latin typeface="Arial" panose="020B0604020202020204" pitchFamily="34" charset="0"/>
                <a:cs typeface="Arial" panose="020B0604020202020204" pitchFamily="34" charset="0"/>
              </a:rPr>
              <a:t>:- Encrypt private/confidential data being stored in the database</a:t>
            </a:r>
            <a:r>
              <a:rPr lang="en-US" sz="1200" cap="none" dirty="0" smtClean="0">
                <a:latin typeface="Arial" panose="020B0604020202020204" pitchFamily="34" charset="0"/>
                <a:cs typeface="Arial" panose="020B0604020202020204" pitchFamily="34" charset="0"/>
              </a:rPr>
              <a:t>.</a:t>
            </a:r>
          </a:p>
          <a:p>
            <a:pPr marL="0" indent="0">
              <a:buNone/>
            </a:pPr>
            <a:r>
              <a:rPr lang="en-US" sz="1200" cap="none" dirty="0" smtClean="0">
                <a:latin typeface="Arial" panose="020B0604020202020204" pitchFamily="34" charset="0"/>
                <a:cs typeface="Arial" panose="020B0604020202020204" pitchFamily="34" charset="0"/>
              </a:rPr>
              <a:t>Salt </a:t>
            </a:r>
            <a:r>
              <a:rPr lang="en-US" sz="1200" cap="none" dirty="0">
                <a:latin typeface="Arial" panose="020B0604020202020204" pitchFamily="34" charset="0"/>
                <a:cs typeface="Arial" panose="020B0604020202020204" pitchFamily="34" charset="0"/>
              </a:rPr>
              <a:t>the encrypted </a:t>
            </a:r>
            <a:r>
              <a:rPr lang="en-US" sz="1200" cap="none" dirty="0" smtClean="0">
                <a:latin typeface="Arial" panose="020B0604020202020204" pitchFamily="34" charset="0"/>
                <a:cs typeface="Arial" panose="020B0604020202020204" pitchFamily="34" charset="0"/>
              </a:rPr>
              <a:t>hashes. This </a:t>
            </a:r>
            <a:r>
              <a:rPr lang="en-US" sz="1200" cap="none" dirty="0">
                <a:latin typeface="Arial" panose="020B0604020202020204" pitchFamily="34" charset="0"/>
                <a:cs typeface="Arial" panose="020B0604020202020204" pitchFamily="34" charset="0"/>
              </a:rPr>
              <a:t>also provides another level of protection just in case an attacker successfully </a:t>
            </a:r>
            <a:r>
              <a:rPr lang="en-US" sz="1200" cap="none" dirty="0" err="1">
                <a:latin typeface="Arial" panose="020B0604020202020204" pitchFamily="34" charset="0"/>
                <a:cs typeface="Arial" panose="020B0604020202020204" pitchFamily="34" charset="0"/>
              </a:rPr>
              <a:t>exfiltrates</a:t>
            </a:r>
            <a:r>
              <a:rPr lang="en-US" sz="1200" cap="none" dirty="0">
                <a:latin typeface="Arial" panose="020B0604020202020204" pitchFamily="34" charset="0"/>
                <a:cs typeface="Arial" panose="020B0604020202020204" pitchFamily="34" charset="0"/>
              </a:rPr>
              <a:t> sensitive data.</a:t>
            </a:r>
            <a:endParaRPr lang="en-IN" sz="12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23870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85800" y="232914"/>
            <a:ext cx="10394707" cy="5141672"/>
          </a:xfrm>
        </p:spPr>
        <p:txBody>
          <a:bodyPr>
            <a:normAutofit/>
          </a:bodyPr>
          <a:lstStyle/>
          <a:p>
            <a:pPr marL="0" indent="0">
              <a:lnSpc>
                <a:spcPct val="110000"/>
              </a:lnSpc>
              <a:buNone/>
            </a:pPr>
            <a:r>
              <a:rPr lang="en-US" sz="1400" cap="none" dirty="0">
                <a:latin typeface="Arial" panose="020B0604020202020204" pitchFamily="34" charset="0"/>
                <a:cs typeface="Arial" panose="020B0604020202020204" pitchFamily="34" charset="0"/>
              </a:rPr>
              <a:t>4</a:t>
            </a:r>
            <a:r>
              <a:rPr lang="en-US" sz="1200" b="1" cap="none" dirty="0">
                <a:latin typeface="Arial" panose="020B0604020202020204" pitchFamily="34" charset="0"/>
                <a:cs typeface="Arial" panose="020B0604020202020204" pitchFamily="34" charset="0"/>
              </a:rPr>
              <a:t>. Limit database permissions and privileges</a:t>
            </a:r>
            <a:r>
              <a:rPr lang="en-US" sz="1400" cap="none" dirty="0">
                <a:latin typeface="Arial" panose="020B0604020202020204" pitchFamily="34" charset="0"/>
                <a:cs typeface="Arial" panose="020B0604020202020204" pitchFamily="34" charset="0"/>
              </a:rPr>
              <a:t>:- Set the capabilities of the database user to the bare minimum required. This will  </a:t>
            </a:r>
            <a:r>
              <a:rPr lang="en-US" sz="1400" cap="none" dirty="0" smtClean="0">
                <a:latin typeface="Arial" panose="020B0604020202020204" pitchFamily="34" charset="0"/>
                <a:cs typeface="Arial" panose="020B0604020202020204" pitchFamily="34" charset="0"/>
              </a:rPr>
              <a:t>  limit </a:t>
            </a:r>
            <a:r>
              <a:rPr lang="en-US" sz="1400" cap="none" dirty="0">
                <a:latin typeface="Arial" panose="020B0604020202020204" pitchFamily="34" charset="0"/>
                <a:cs typeface="Arial" panose="020B0604020202020204" pitchFamily="34" charset="0"/>
              </a:rPr>
              <a:t>what an attacker can do if they manage to gain access.</a:t>
            </a:r>
          </a:p>
          <a:p>
            <a:pPr>
              <a:lnSpc>
                <a:spcPct val="110000"/>
              </a:lnSpc>
            </a:pPr>
            <a:endParaRPr lang="en-US" sz="1400" cap="none" dirty="0">
              <a:latin typeface="Arial" panose="020B0604020202020204" pitchFamily="34" charset="0"/>
              <a:cs typeface="Arial" panose="020B0604020202020204" pitchFamily="34" charset="0"/>
            </a:endParaRPr>
          </a:p>
          <a:p>
            <a:pPr marL="0" indent="0">
              <a:lnSpc>
                <a:spcPct val="110000"/>
              </a:lnSpc>
              <a:buNone/>
            </a:pPr>
            <a:r>
              <a:rPr lang="en-US" sz="1400" cap="none" dirty="0">
                <a:latin typeface="Arial" panose="020B0604020202020204" pitchFamily="34" charset="0"/>
                <a:cs typeface="Arial" panose="020B0604020202020204" pitchFamily="34" charset="0"/>
              </a:rPr>
              <a:t>5</a:t>
            </a:r>
            <a:r>
              <a:rPr lang="en-US" sz="1400" cap="none" dirty="0" smtClean="0">
                <a:latin typeface="Arial" panose="020B0604020202020204" pitchFamily="34" charset="0"/>
                <a:cs typeface="Arial" panose="020B0604020202020204" pitchFamily="34" charset="0"/>
              </a:rPr>
              <a:t>. </a:t>
            </a:r>
            <a:r>
              <a:rPr lang="en-US" sz="1200" b="1" cap="none" dirty="0">
                <a:latin typeface="Arial" panose="020B0604020202020204" pitchFamily="34" charset="0"/>
                <a:cs typeface="Arial" panose="020B0604020202020204" pitchFamily="34" charset="0"/>
              </a:rPr>
              <a:t>Avoid displaying database errors directly to the user</a:t>
            </a:r>
            <a:r>
              <a:rPr lang="en-US" sz="1400" cap="none" dirty="0">
                <a:latin typeface="Arial" panose="020B0604020202020204" pitchFamily="34" charset="0"/>
                <a:cs typeface="Arial" panose="020B0604020202020204" pitchFamily="34" charset="0"/>
              </a:rPr>
              <a:t>:- Attackers can use these error messages to gain information about the database.</a:t>
            </a:r>
          </a:p>
          <a:p>
            <a:pPr>
              <a:lnSpc>
                <a:spcPct val="110000"/>
              </a:lnSpc>
            </a:pPr>
            <a:endParaRPr lang="en-US" sz="1400" cap="none" dirty="0">
              <a:latin typeface="Arial" panose="020B0604020202020204" pitchFamily="34" charset="0"/>
              <a:cs typeface="Arial" panose="020B0604020202020204" pitchFamily="34" charset="0"/>
            </a:endParaRPr>
          </a:p>
          <a:p>
            <a:pPr marL="0" indent="0">
              <a:lnSpc>
                <a:spcPct val="110000"/>
              </a:lnSpc>
              <a:buNone/>
            </a:pPr>
            <a:r>
              <a:rPr lang="en-US" sz="1400" cap="none" dirty="0">
                <a:latin typeface="Arial" panose="020B0604020202020204" pitchFamily="34" charset="0"/>
                <a:cs typeface="Arial" panose="020B0604020202020204" pitchFamily="34" charset="0"/>
              </a:rPr>
              <a:t>6</a:t>
            </a:r>
            <a:r>
              <a:rPr lang="en-US" sz="1400" cap="none" dirty="0" smtClean="0">
                <a:latin typeface="Arial" panose="020B0604020202020204" pitchFamily="34" charset="0"/>
                <a:cs typeface="Arial" panose="020B0604020202020204" pitchFamily="34" charset="0"/>
              </a:rPr>
              <a:t>. </a:t>
            </a:r>
            <a:r>
              <a:rPr lang="en-US" sz="1200" b="1" cap="none" dirty="0">
                <a:latin typeface="Arial" panose="020B0604020202020204" pitchFamily="34" charset="0"/>
                <a:cs typeface="Arial" panose="020B0604020202020204" pitchFamily="34" charset="0"/>
              </a:rPr>
              <a:t>Use a Web Application Firewall (WAF) for web applications that access databases</a:t>
            </a:r>
            <a:r>
              <a:rPr lang="en-US" sz="1400" cap="none" dirty="0">
                <a:latin typeface="Arial" panose="020B0604020202020204" pitchFamily="34" charset="0"/>
                <a:cs typeface="Arial" panose="020B0604020202020204" pitchFamily="34" charset="0"/>
              </a:rPr>
              <a:t>:- This provides protection to web-facing </a:t>
            </a:r>
            <a:r>
              <a:rPr lang="en-US" sz="1400" cap="none" dirty="0" err="1">
                <a:latin typeface="Arial" panose="020B0604020202020204" pitchFamily="34" charset="0"/>
                <a:cs typeface="Arial" panose="020B0604020202020204" pitchFamily="34" charset="0"/>
              </a:rPr>
              <a:t>applications.It</a:t>
            </a:r>
            <a:r>
              <a:rPr lang="en-US" sz="1400" cap="none" dirty="0">
                <a:latin typeface="Arial" panose="020B0604020202020204" pitchFamily="34" charset="0"/>
                <a:cs typeface="Arial" panose="020B0604020202020204" pitchFamily="34" charset="0"/>
              </a:rPr>
              <a:t> can help identify SQL injection attempts</a:t>
            </a:r>
            <a:r>
              <a:rPr lang="en-US" sz="1400" cap="none" dirty="0" smtClean="0">
                <a:latin typeface="Arial" panose="020B0604020202020204" pitchFamily="34" charset="0"/>
                <a:cs typeface="Arial" panose="020B0604020202020204" pitchFamily="34" charset="0"/>
              </a:rPr>
              <a:t>. Based </a:t>
            </a:r>
            <a:r>
              <a:rPr lang="en-US" sz="1400" cap="none" dirty="0">
                <a:latin typeface="Arial" panose="020B0604020202020204" pitchFamily="34" charset="0"/>
                <a:cs typeface="Arial" panose="020B0604020202020204" pitchFamily="34" charset="0"/>
              </a:rPr>
              <a:t>on the setup, it can also help prevent SQL injection attempts from reaching the application (and, therefore, the database).</a:t>
            </a:r>
            <a:endParaRPr lang="en-IN" sz="14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37707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smtClean="0"/>
              <a:t>Conclusion</a:t>
            </a:r>
            <a:endParaRPr lang="en-IN" cap="none" dirty="0"/>
          </a:p>
        </p:txBody>
      </p:sp>
      <p:sp>
        <p:nvSpPr>
          <p:cNvPr id="3" name="Content Placeholder 2"/>
          <p:cNvSpPr>
            <a:spLocks noGrp="1"/>
          </p:cNvSpPr>
          <p:nvPr>
            <p:ph sz="quarter" idx="13"/>
          </p:nvPr>
        </p:nvSpPr>
        <p:spPr/>
        <p:txBody>
          <a:bodyPr>
            <a:normAutofit/>
          </a:bodyPr>
          <a:lstStyle/>
          <a:p>
            <a:pPr lvl="1">
              <a:lnSpc>
                <a:spcPct val="110000"/>
              </a:lnSpc>
            </a:pPr>
            <a:r>
              <a:rPr lang="en-US" sz="1600" cap="none" dirty="0" smtClean="0">
                <a:latin typeface="Arial" panose="020B0604020202020204" pitchFamily="34" charset="0"/>
                <a:cs typeface="Arial" panose="020B0604020202020204" pitchFamily="34" charset="0"/>
              </a:rPr>
              <a:t>Most </a:t>
            </a:r>
            <a:r>
              <a:rPr lang="en-US" sz="1600" cap="none" dirty="0">
                <a:latin typeface="Arial" panose="020B0604020202020204" pitchFamily="34" charset="0"/>
                <a:cs typeface="Arial" panose="020B0604020202020204" pitchFamily="34" charset="0"/>
              </a:rPr>
              <a:t>of the web applications uses intermediate layer to accept a request from the user and retrieve sensitive information from the </a:t>
            </a:r>
            <a:r>
              <a:rPr lang="en-US" sz="1600" cap="none" dirty="0" smtClean="0">
                <a:latin typeface="Arial" panose="020B0604020202020204" pitchFamily="34" charset="0"/>
                <a:cs typeface="Arial" panose="020B0604020202020204" pitchFamily="34" charset="0"/>
              </a:rPr>
              <a:t>database.</a:t>
            </a:r>
          </a:p>
          <a:p>
            <a:pPr lvl="1">
              <a:lnSpc>
                <a:spcPct val="110000"/>
              </a:lnSpc>
            </a:pPr>
            <a:r>
              <a:rPr lang="en-US" sz="1600" cap="none" dirty="0" smtClean="0">
                <a:latin typeface="Arial" panose="020B0604020202020204" pitchFamily="34" charset="0"/>
                <a:cs typeface="Arial" panose="020B0604020202020204" pitchFamily="34" charset="0"/>
              </a:rPr>
              <a:t>Most </a:t>
            </a:r>
            <a:r>
              <a:rPr lang="en-US" sz="1600" cap="none" dirty="0">
                <a:latin typeface="Arial" panose="020B0604020202020204" pitchFamily="34" charset="0"/>
                <a:cs typeface="Arial" panose="020B0604020202020204" pitchFamily="34" charset="0"/>
              </a:rPr>
              <a:t>of the time they use scripting language to build intermediate layer. </a:t>
            </a:r>
            <a:endParaRPr lang="en-US" sz="1600" cap="none" dirty="0" smtClean="0">
              <a:latin typeface="Arial" panose="020B0604020202020204" pitchFamily="34" charset="0"/>
              <a:cs typeface="Arial" panose="020B0604020202020204" pitchFamily="34" charset="0"/>
            </a:endParaRPr>
          </a:p>
          <a:p>
            <a:pPr lvl="1">
              <a:lnSpc>
                <a:spcPct val="110000"/>
              </a:lnSpc>
            </a:pPr>
            <a:r>
              <a:rPr lang="en-US" sz="1600" cap="none" dirty="0" smtClean="0">
                <a:latin typeface="Arial" panose="020B0604020202020204" pitchFamily="34" charset="0"/>
                <a:cs typeface="Arial" panose="020B0604020202020204" pitchFamily="34" charset="0"/>
              </a:rPr>
              <a:t>To </a:t>
            </a:r>
            <a:r>
              <a:rPr lang="en-US" sz="1600" cap="none" dirty="0">
                <a:latin typeface="Arial" panose="020B0604020202020204" pitchFamily="34" charset="0"/>
                <a:cs typeface="Arial" panose="020B0604020202020204" pitchFamily="34" charset="0"/>
              </a:rPr>
              <a:t>breach security of database hacker often uses SQL injection techniques. Generally attacker tries to confuse the intermediate layer technology by reshaping the SQL queries. </a:t>
            </a:r>
            <a:endParaRPr lang="en-US" sz="1600" cap="none" dirty="0" smtClean="0">
              <a:latin typeface="Arial" panose="020B0604020202020204" pitchFamily="34" charset="0"/>
              <a:cs typeface="Arial" panose="020B0604020202020204" pitchFamily="34" charset="0"/>
            </a:endParaRPr>
          </a:p>
          <a:p>
            <a:pPr lvl="1">
              <a:lnSpc>
                <a:spcPct val="110000"/>
              </a:lnSpc>
            </a:pPr>
            <a:r>
              <a:rPr lang="en-US" sz="1600" cap="none" dirty="0" smtClean="0">
                <a:latin typeface="Arial" panose="020B0604020202020204" pitchFamily="34" charset="0"/>
                <a:cs typeface="Arial" panose="020B0604020202020204" pitchFamily="34" charset="0"/>
              </a:rPr>
              <a:t>Perhaps</a:t>
            </a:r>
            <a:r>
              <a:rPr lang="en-US" sz="1600" cap="none" dirty="0">
                <a:latin typeface="Arial" panose="020B0604020202020204" pitchFamily="34" charset="0"/>
                <a:cs typeface="Arial" panose="020B0604020202020204" pitchFamily="34" charset="0"/>
              </a:rPr>
              <a:t>, attacker will change the activities of the programmer for their benefits. A number of methods are used to avoid SQL injection attack at application level, but no feasible solution is available yet. </a:t>
            </a:r>
            <a:endParaRPr lang="en-US" sz="1600" cap="none" dirty="0" smtClean="0">
              <a:latin typeface="Arial" panose="020B0604020202020204" pitchFamily="34" charset="0"/>
              <a:cs typeface="Arial" panose="020B0604020202020204" pitchFamily="34" charset="0"/>
            </a:endParaRPr>
          </a:p>
          <a:p>
            <a:pPr lvl="1">
              <a:lnSpc>
                <a:spcPct val="110000"/>
              </a:lnSpc>
            </a:pPr>
            <a:r>
              <a:rPr lang="en-US" sz="1600" cap="none" dirty="0" smtClean="0">
                <a:latin typeface="Arial" panose="020B0604020202020204" pitchFamily="34" charset="0"/>
                <a:cs typeface="Arial" panose="020B0604020202020204" pitchFamily="34" charset="0"/>
              </a:rPr>
              <a:t>To conclude the </a:t>
            </a:r>
            <a:r>
              <a:rPr lang="en-US" sz="1600" cap="none" dirty="0">
                <a:latin typeface="Arial" panose="020B0604020202020204" pitchFamily="34" charset="0"/>
                <a:cs typeface="Arial" panose="020B0604020202020204" pitchFamily="34" charset="0"/>
              </a:rPr>
              <a:t>automated technique for preventing, detecting and logging the SQL injection attack in ‘stored procedure' is commonly used and they are concrete method. </a:t>
            </a:r>
            <a:r>
              <a:rPr lang="en-US" sz="1600" cap="none" dirty="0" smtClean="0">
                <a:latin typeface="Arial" panose="020B0604020202020204" pitchFamily="34" charset="0"/>
                <a:cs typeface="Arial" panose="020B0604020202020204" pitchFamily="34" charset="0"/>
              </a:rPr>
              <a:t>In the future, a more reliable, secure and impregnable website can be designed using the methods discussed above.</a:t>
            </a:r>
            <a:endParaRPr lang="en-IN" sz="16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27043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a:t>W</a:t>
            </a:r>
            <a:r>
              <a:rPr lang="en-IN" cap="none" dirty="0" smtClean="0"/>
              <a:t>hat is </a:t>
            </a:r>
            <a:r>
              <a:rPr lang="en-IN" dirty="0" smtClean="0"/>
              <a:t>sql?</a:t>
            </a:r>
            <a:endParaRPr lang="en-IN" dirty="0"/>
          </a:p>
        </p:txBody>
      </p:sp>
      <p:sp>
        <p:nvSpPr>
          <p:cNvPr id="3" name="Content Placeholder 2"/>
          <p:cNvSpPr>
            <a:spLocks noGrp="1"/>
          </p:cNvSpPr>
          <p:nvPr>
            <p:ph sz="quarter" idx="13"/>
          </p:nvPr>
        </p:nvSpPr>
        <p:spPr/>
        <p:txBody>
          <a:bodyPr/>
          <a:lstStyle/>
          <a:p>
            <a:r>
              <a:rPr lang="en-US" dirty="0"/>
              <a:t>SQL </a:t>
            </a:r>
            <a:r>
              <a:rPr lang="en-US" cap="none" dirty="0" smtClean="0"/>
              <a:t>stands for structured query language</a:t>
            </a:r>
            <a:endParaRPr lang="en-US" dirty="0"/>
          </a:p>
          <a:p>
            <a:r>
              <a:rPr lang="en-US" dirty="0"/>
              <a:t>SQL </a:t>
            </a:r>
            <a:r>
              <a:rPr lang="en-US" cap="none" dirty="0" smtClean="0"/>
              <a:t>lets you access and manipulate databases</a:t>
            </a:r>
            <a:endParaRPr lang="en-US" dirty="0"/>
          </a:p>
          <a:p>
            <a:r>
              <a:rPr lang="en-US" dirty="0"/>
              <a:t>SQL </a:t>
            </a:r>
            <a:r>
              <a:rPr lang="en-US" cap="none" dirty="0" smtClean="0"/>
              <a:t>became a standard of the American National Standards Institute (ANSI) in 1986, and of the International Organization For Standardization (ISO) in 1987</a:t>
            </a:r>
            <a:endParaRPr lang="en-US" dirty="0"/>
          </a:p>
        </p:txBody>
      </p:sp>
    </p:spTree>
    <p:extLst>
      <p:ext uri="{BB962C8B-B14F-4D97-AF65-F5344CB8AC3E}">
        <p14:creationId xmlns:p14="http://schemas.microsoft.com/office/powerpoint/2010/main" val="37306681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W</a:t>
            </a:r>
            <a:r>
              <a:rPr lang="en-IN" cap="none" dirty="0"/>
              <a:t>hat can </a:t>
            </a:r>
            <a:r>
              <a:rPr lang="en-IN" dirty="0"/>
              <a:t>SQL </a:t>
            </a:r>
            <a:r>
              <a:rPr lang="en-IN" cap="none" dirty="0"/>
              <a:t>do</a:t>
            </a:r>
            <a:r>
              <a:rPr lang="en-IN" dirty="0"/>
              <a:t>?</a:t>
            </a:r>
          </a:p>
        </p:txBody>
      </p:sp>
      <p:sp>
        <p:nvSpPr>
          <p:cNvPr id="3" name="Content Placeholder 2"/>
          <p:cNvSpPr>
            <a:spLocks noGrp="1"/>
          </p:cNvSpPr>
          <p:nvPr>
            <p:ph sz="quarter" idx="13"/>
          </p:nvPr>
        </p:nvSpPr>
        <p:spPr>
          <a:xfrm>
            <a:off x="685801" y="1966824"/>
            <a:ext cx="10394706" cy="3407762"/>
          </a:xfrm>
        </p:spPr>
        <p:txBody>
          <a:bodyPr>
            <a:normAutofit fontScale="40000" lnSpcReduction="20000"/>
          </a:bodyPr>
          <a:lstStyle/>
          <a:p>
            <a:r>
              <a:rPr lang="en-US" sz="3300" cap="none" dirty="0">
                <a:latin typeface="Arial" panose="020B0604020202020204" pitchFamily="34" charset="0"/>
                <a:cs typeface="Arial" panose="020B0604020202020204" pitchFamily="34" charset="0"/>
              </a:rPr>
              <a:t>SQL can execute queries against a database</a:t>
            </a:r>
          </a:p>
          <a:p>
            <a:r>
              <a:rPr lang="en-US" sz="3300" cap="none" dirty="0">
                <a:latin typeface="Arial" panose="020B0604020202020204" pitchFamily="34" charset="0"/>
                <a:cs typeface="Arial" panose="020B0604020202020204" pitchFamily="34" charset="0"/>
              </a:rPr>
              <a:t>SQL can retrieve data from a database</a:t>
            </a:r>
          </a:p>
          <a:p>
            <a:r>
              <a:rPr lang="en-US" sz="3300" cap="none" dirty="0">
                <a:latin typeface="Arial" panose="020B0604020202020204" pitchFamily="34" charset="0"/>
                <a:cs typeface="Arial" panose="020B0604020202020204" pitchFamily="34" charset="0"/>
              </a:rPr>
              <a:t>SQL can insert records in a database</a:t>
            </a:r>
          </a:p>
          <a:p>
            <a:r>
              <a:rPr lang="en-US" sz="3300" cap="none" dirty="0">
                <a:latin typeface="Arial" panose="020B0604020202020204" pitchFamily="34" charset="0"/>
                <a:cs typeface="Arial" panose="020B0604020202020204" pitchFamily="34" charset="0"/>
              </a:rPr>
              <a:t>SQL can update records in a database</a:t>
            </a:r>
          </a:p>
          <a:p>
            <a:r>
              <a:rPr lang="en-US" sz="3300" cap="none" dirty="0">
                <a:latin typeface="Arial" panose="020B0604020202020204" pitchFamily="34" charset="0"/>
                <a:cs typeface="Arial" panose="020B0604020202020204" pitchFamily="34" charset="0"/>
              </a:rPr>
              <a:t>SQL can delete records from a database</a:t>
            </a:r>
          </a:p>
          <a:p>
            <a:r>
              <a:rPr lang="en-US" sz="3300" cap="none" dirty="0">
                <a:latin typeface="Arial" panose="020B0604020202020204" pitchFamily="34" charset="0"/>
                <a:cs typeface="Arial" panose="020B0604020202020204" pitchFamily="34" charset="0"/>
              </a:rPr>
              <a:t>SQL can create new databases</a:t>
            </a:r>
          </a:p>
          <a:p>
            <a:r>
              <a:rPr lang="en-US" sz="3300" cap="none" dirty="0">
                <a:latin typeface="Arial" panose="020B0604020202020204" pitchFamily="34" charset="0"/>
                <a:cs typeface="Arial" panose="020B0604020202020204" pitchFamily="34" charset="0"/>
              </a:rPr>
              <a:t>SQL can create new tables in a database</a:t>
            </a:r>
          </a:p>
          <a:p>
            <a:r>
              <a:rPr lang="en-US" sz="3300" cap="none" dirty="0">
                <a:latin typeface="Arial" panose="020B0604020202020204" pitchFamily="34" charset="0"/>
                <a:cs typeface="Arial" panose="020B0604020202020204" pitchFamily="34" charset="0"/>
              </a:rPr>
              <a:t>SQL can create stored procedures in a database</a:t>
            </a:r>
          </a:p>
          <a:p>
            <a:r>
              <a:rPr lang="en-US" sz="3300" cap="none" dirty="0">
                <a:latin typeface="Arial" panose="020B0604020202020204" pitchFamily="34" charset="0"/>
                <a:cs typeface="Arial" panose="020B0604020202020204" pitchFamily="34" charset="0"/>
              </a:rPr>
              <a:t>SQL can create views in a database</a:t>
            </a:r>
          </a:p>
          <a:p>
            <a:r>
              <a:rPr lang="en-US" sz="3300" cap="none" dirty="0">
                <a:latin typeface="Arial" panose="020B0604020202020204" pitchFamily="34" charset="0"/>
                <a:cs typeface="Arial" panose="020B0604020202020204" pitchFamily="34" charset="0"/>
              </a:rPr>
              <a:t>SQL can set permissions on tables, procedures, and views</a:t>
            </a:r>
          </a:p>
          <a:p>
            <a:endParaRPr lang="en-IN" dirty="0"/>
          </a:p>
        </p:txBody>
      </p:sp>
    </p:spTree>
    <p:extLst>
      <p:ext uri="{BB962C8B-B14F-4D97-AF65-F5344CB8AC3E}">
        <p14:creationId xmlns:p14="http://schemas.microsoft.com/office/powerpoint/2010/main" val="11593202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t>
            </a:r>
            <a:r>
              <a:rPr lang="en-IN" cap="none" dirty="0" smtClean="0"/>
              <a:t>hat is </a:t>
            </a:r>
            <a:r>
              <a:rPr lang="en-IN" dirty="0" smtClean="0"/>
              <a:t>sql i</a:t>
            </a:r>
            <a:r>
              <a:rPr lang="en-IN" cap="none" dirty="0" smtClean="0"/>
              <a:t>njection</a:t>
            </a:r>
            <a:r>
              <a:rPr lang="en-IN" dirty="0" smtClean="0"/>
              <a:t>?</a:t>
            </a:r>
            <a:endParaRPr lang="en-IN" dirty="0"/>
          </a:p>
        </p:txBody>
      </p:sp>
      <p:sp>
        <p:nvSpPr>
          <p:cNvPr id="3" name="Content Placeholder 2"/>
          <p:cNvSpPr>
            <a:spLocks noGrp="1"/>
          </p:cNvSpPr>
          <p:nvPr>
            <p:ph sz="quarter" idx="13"/>
          </p:nvPr>
        </p:nvSpPr>
        <p:spPr/>
        <p:txBody>
          <a:bodyPr>
            <a:normAutofit/>
          </a:bodyPr>
          <a:lstStyle/>
          <a:p>
            <a:pPr>
              <a:lnSpc>
                <a:spcPct val="110000"/>
              </a:lnSpc>
            </a:pPr>
            <a:r>
              <a:rPr lang="en-US" sz="1300" cap="none" dirty="0">
                <a:latin typeface="Arial" panose="020B0604020202020204" pitchFamily="34" charset="0"/>
                <a:cs typeface="Arial" panose="020B0604020202020204" pitchFamily="34" charset="0"/>
              </a:rPr>
              <a:t>SQL injection is a web security vulnerability that allows an attacker to interfere with the queries that an application makes to its database. </a:t>
            </a:r>
            <a:endParaRPr lang="en-US" sz="1300" cap="none" dirty="0" smtClean="0">
              <a:latin typeface="Arial" panose="020B0604020202020204" pitchFamily="34" charset="0"/>
              <a:cs typeface="Arial" panose="020B0604020202020204" pitchFamily="34" charset="0"/>
            </a:endParaRPr>
          </a:p>
          <a:p>
            <a:pPr>
              <a:lnSpc>
                <a:spcPct val="110000"/>
              </a:lnSpc>
            </a:pPr>
            <a:r>
              <a:rPr lang="en-US" sz="1300" cap="none" dirty="0" smtClean="0">
                <a:latin typeface="Arial" panose="020B0604020202020204" pitchFamily="34" charset="0"/>
                <a:cs typeface="Arial" panose="020B0604020202020204" pitchFamily="34" charset="0"/>
              </a:rPr>
              <a:t>It is probably the most dangerous known web attack.</a:t>
            </a:r>
          </a:p>
          <a:p>
            <a:pPr>
              <a:lnSpc>
                <a:spcPct val="110000"/>
              </a:lnSpc>
            </a:pPr>
            <a:r>
              <a:rPr lang="en-US" sz="1300" cap="none" dirty="0" smtClean="0">
                <a:latin typeface="Arial" panose="020B0604020202020204" pitchFamily="34" charset="0"/>
                <a:cs typeface="Arial" panose="020B0604020202020204" pitchFamily="34" charset="0"/>
              </a:rPr>
              <a:t>It </a:t>
            </a:r>
            <a:r>
              <a:rPr lang="en-US" sz="1300" cap="none" dirty="0">
                <a:latin typeface="Arial" panose="020B0604020202020204" pitchFamily="34" charset="0"/>
                <a:cs typeface="Arial" panose="020B0604020202020204" pitchFamily="34" charset="0"/>
              </a:rPr>
              <a:t>generally allows an attacker to view data that they are not normally able to retrieve. </a:t>
            </a:r>
            <a:endParaRPr lang="en-US" sz="1300" cap="none" dirty="0" smtClean="0">
              <a:latin typeface="Arial" panose="020B0604020202020204" pitchFamily="34" charset="0"/>
              <a:cs typeface="Arial" panose="020B0604020202020204" pitchFamily="34" charset="0"/>
            </a:endParaRPr>
          </a:p>
          <a:p>
            <a:pPr>
              <a:lnSpc>
                <a:spcPct val="110000"/>
              </a:lnSpc>
            </a:pPr>
            <a:r>
              <a:rPr lang="en-US" sz="1300" cap="none" dirty="0" smtClean="0">
                <a:latin typeface="Arial" panose="020B0604020202020204" pitchFamily="34" charset="0"/>
                <a:cs typeface="Arial" panose="020B0604020202020204" pitchFamily="34" charset="0"/>
              </a:rPr>
              <a:t>This </a:t>
            </a:r>
            <a:r>
              <a:rPr lang="en-US" sz="1300" cap="none" dirty="0">
                <a:latin typeface="Arial" panose="020B0604020202020204" pitchFamily="34" charset="0"/>
                <a:cs typeface="Arial" panose="020B0604020202020204" pitchFamily="34" charset="0"/>
              </a:rPr>
              <a:t>might include data belonging to other users, or any other data that the application itself is able to access</a:t>
            </a:r>
            <a:r>
              <a:rPr lang="en-US" sz="1300" cap="none" dirty="0" smtClean="0">
                <a:latin typeface="Arial" panose="020B0604020202020204" pitchFamily="34" charset="0"/>
                <a:cs typeface="Arial" panose="020B0604020202020204" pitchFamily="34" charset="0"/>
              </a:rPr>
              <a:t>.</a:t>
            </a:r>
          </a:p>
          <a:p>
            <a:pPr>
              <a:lnSpc>
                <a:spcPct val="110000"/>
              </a:lnSpc>
            </a:pPr>
            <a:r>
              <a:rPr lang="en-US" sz="1300" cap="none" dirty="0" smtClean="0">
                <a:latin typeface="Arial" panose="020B0604020202020204" pitchFamily="34" charset="0"/>
                <a:cs typeface="Arial" panose="020B0604020202020204" pitchFamily="34" charset="0"/>
              </a:rPr>
              <a:t>In </a:t>
            </a:r>
            <a:r>
              <a:rPr lang="en-US" sz="1300" cap="none" dirty="0">
                <a:latin typeface="Arial" panose="020B0604020202020204" pitchFamily="34" charset="0"/>
                <a:cs typeface="Arial" panose="020B0604020202020204" pitchFamily="34" charset="0"/>
              </a:rPr>
              <a:t>many cases, an attacker can modify or delete this data, causing persistent changes to the application's content or behavior.</a:t>
            </a:r>
          </a:p>
          <a:p>
            <a:pPr>
              <a:lnSpc>
                <a:spcPct val="110000"/>
              </a:lnSpc>
            </a:pPr>
            <a:r>
              <a:rPr lang="en-US" sz="1300" cap="none" dirty="0">
                <a:latin typeface="Arial" panose="020B0604020202020204" pitchFamily="34" charset="0"/>
                <a:cs typeface="Arial" panose="020B0604020202020204" pitchFamily="34" charset="0"/>
              </a:rPr>
              <a:t>In some situations, an attacker can escalate an SQL injection attack to compromise the underlying server or other back-end infrastructure, or perform a denial-of-service attack.</a:t>
            </a:r>
          </a:p>
          <a:p>
            <a:r>
              <a:rPr lang="en-IN" sz="1300" cap="none" dirty="0">
                <a:latin typeface="Arial" panose="020B0604020202020204" pitchFamily="34" charset="0"/>
                <a:cs typeface="Arial" panose="020B0604020202020204" pitchFamily="34" charset="0"/>
              </a:rPr>
              <a:t>B</a:t>
            </a:r>
            <a:r>
              <a:rPr lang="en-IN" sz="1300" cap="none" dirty="0" smtClean="0">
                <a:latin typeface="Arial" panose="020B0604020202020204" pitchFamily="34" charset="0"/>
                <a:cs typeface="Arial" panose="020B0604020202020204" pitchFamily="34" charset="0"/>
              </a:rPr>
              <a:t>y levering SQL Injection, an attacker could bypass authentication access, modify and delete data within a database</a:t>
            </a:r>
            <a:r>
              <a:rPr lang="en-IN" sz="1300" dirty="0" smtClean="0">
                <a:latin typeface="Arial" panose="020B0604020202020204" pitchFamily="34" charset="0"/>
                <a:cs typeface="Arial" panose="020B0604020202020204" pitchFamily="34" charset="0"/>
              </a:rPr>
              <a:t>.</a:t>
            </a:r>
            <a:endParaRPr lang="en-IN" sz="1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45704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Sql </a:t>
            </a:r>
            <a:r>
              <a:rPr lang="en-IN" cap="none" dirty="0"/>
              <a:t>Injection Attacks </a:t>
            </a:r>
            <a:r>
              <a:rPr lang="en-IN" cap="none" dirty="0" smtClean="0"/>
              <a:t>is on </a:t>
            </a:r>
            <a:r>
              <a:rPr lang="en-IN" cap="none" dirty="0"/>
              <a:t>the </a:t>
            </a:r>
            <a:r>
              <a:rPr lang="en-IN" cap="none" dirty="0" smtClean="0"/>
              <a:t>rise</a:t>
            </a:r>
            <a:endParaRPr lang="en-IN" dirty="0"/>
          </a:p>
        </p:txBody>
      </p:sp>
      <p:pic>
        <p:nvPicPr>
          <p:cNvPr id="1026" name="Picture 2" descr="SQL Injection Attacks"/>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6578347" y="2184520"/>
            <a:ext cx="4718706" cy="31293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QL Injection Attac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863" y="2174139"/>
            <a:ext cx="5736266" cy="3150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2183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cap="none" dirty="0" smtClean="0"/>
              <a:t>Impact</a:t>
            </a:r>
            <a:endParaRPr lang="en-IN" dirty="0"/>
          </a:p>
        </p:txBody>
      </p:sp>
      <p:sp>
        <p:nvSpPr>
          <p:cNvPr id="3" name="Content Placeholder 2"/>
          <p:cNvSpPr>
            <a:spLocks noGrp="1"/>
          </p:cNvSpPr>
          <p:nvPr>
            <p:ph sz="quarter" idx="13"/>
          </p:nvPr>
        </p:nvSpPr>
        <p:spPr/>
        <p:txBody>
          <a:bodyPr>
            <a:normAutofit/>
          </a:bodyPr>
          <a:lstStyle/>
          <a:p>
            <a:pPr>
              <a:lnSpc>
                <a:spcPct val="110000"/>
              </a:lnSpc>
            </a:pPr>
            <a:r>
              <a:rPr lang="en-US" sz="1300" cap="none" dirty="0">
                <a:latin typeface="Arial" panose="020B0604020202020204" pitchFamily="34" charset="0"/>
                <a:cs typeface="Arial" panose="020B0604020202020204" pitchFamily="34" charset="0"/>
              </a:rPr>
              <a:t>The impact SQL injection can have on a business is far-reaching</a:t>
            </a:r>
            <a:r>
              <a:rPr lang="en-US" sz="1300" cap="none" dirty="0" smtClean="0">
                <a:latin typeface="Arial" panose="020B0604020202020204" pitchFamily="34" charset="0"/>
                <a:cs typeface="Arial" panose="020B0604020202020204" pitchFamily="34" charset="0"/>
              </a:rPr>
              <a:t>.</a:t>
            </a:r>
          </a:p>
          <a:p>
            <a:pPr>
              <a:lnSpc>
                <a:spcPct val="110000"/>
              </a:lnSpc>
            </a:pPr>
            <a:r>
              <a:rPr lang="en-US" sz="1300" cap="none" dirty="0" smtClean="0">
                <a:latin typeface="Arial" panose="020B0604020202020204" pitchFamily="34" charset="0"/>
                <a:cs typeface="Arial" panose="020B0604020202020204" pitchFamily="34" charset="0"/>
              </a:rPr>
              <a:t>A </a:t>
            </a:r>
            <a:r>
              <a:rPr lang="en-US" sz="1300" cap="none" dirty="0">
                <a:latin typeface="Arial" panose="020B0604020202020204" pitchFamily="34" charset="0"/>
                <a:cs typeface="Arial" panose="020B0604020202020204" pitchFamily="34" charset="0"/>
              </a:rPr>
              <a:t>successful attack may result in the unauthorized viewing of user lists, the deletion of entire tables and, in certain cases, the attacker gaining administrative rights to a database, all of which are highly detrimental to a </a:t>
            </a:r>
            <a:r>
              <a:rPr lang="en-US" sz="1300" cap="none" dirty="0" smtClean="0">
                <a:latin typeface="Arial" panose="020B0604020202020204" pitchFamily="34" charset="0"/>
                <a:cs typeface="Arial" panose="020B0604020202020204" pitchFamily="34" charset="0"/>
              </a:rPr>
              <a:t>business.</a:t>
            </a:r>
          </a:p>
          <a:p>
            <a:pPr>
              <a:lnSpc>
                <a:spcPct val="110000"/>
              </a:lnSpc>
            </a:pPr>
            <a:r>
              <a:rPr lang="en-US" sz="1300" cap="none" dirty="0" smtClean="0">
                <a:latin typeface="Arial" panose="020B0604020202020204" pitchFamily="34" charset="0"/>
                <a:cs typeface="Arial" panose="020B0604020202020204" pitchFamily="34" charset="0"/>
              </a:rPr>
              <a:t>It leads to leakage of sensitive information, decline in reputation, loss of control of database server, data loss, Denial of Service.</a:t>
            </a:r>
          </a:p>
          <a:p>
            <a:pPr>
              <a:lnSpc>
                <a:spcPct val="110000"/>
              </a:lnSpc>
            </a:pPr>
            <a:r>
              <a:rPr lang="en-IN" sz="1300" cap="none" dirty="0" smtClean="0">
                <a:latin typeface="Arial" panose="020B0604020202020204" pitchFamily="34" charset="0"/>
                <a:cs typeface="Arial" panose="020B0604020202020204" pitchFamily="34" charset="0"/>
              </a:rPr>
              <a:t>Some of the most well-known attacks include:-</a:t>
            </a:r>
          </a:p>
          <a:p>
            <a:pPr marL="685800" lvl="2">
              <a:lnSpc>
                <a:spcPct val="110000"/>
              </a:lnSpc>
              <a:spcBef>
                <a:spcPts val="1000"/>
              </a:spcBef>
            </a:pPr>
            <a:r>
              <a:rPr lang="en-US" sz="1100" cap="none" dirty="0">
                <a:latin typeface="Arial" panose="020B0604020202020204" pitchFamily="34" charset="0"/>
                <a:cs typeface="Arial" panose="020B0604020202020204" pitchFamily="34" charset="0"/>
              </a:rPr>
              <a:t>On March 29, 2006, a hacker discovered an SQL injection flaw in an official Indian </a:t>
            </a:r>
            <a:r>
              <a:rPr lang="en-US" sz="1100" cap="none" dirty="0" smtClean="0">
                <a:latin typeface="Arial" panose="020B0604020202020204" pitchFamily="34" charset="0"/>
                <a:cs typeface="Arial" panose="020B0604020202020204" pitchFamily="34" charset="0"/>
              </a:rPr>
              <a:t>Government's</a:t>
            </a:r>
            <a:r>
              <a:rPr lang="en-US" sz="1100" cap="none" dirty="0">
                <a:latin typeface="Arial" panose="020B0604020202020204" pitchFamily="34" charset="0"/>
                <a:cs typeface="Arial" panose="020B0604020202020204" pitchFamily="34" charset="0"/>
              </a:rPr>
              <a:t> T</a:t>
            </a:r>
            <a:r>
              <a:rPr lang="en-US" sz="1100" cap="none" dirty="0" smtClean="0">
                <a:latin typeface="Arial" panose="020B0604020202020204" pitchFamily="34" charset="0"/>
                <a:cs typeface="Arial" panose="020B0604020202020204" pitchFamily="34" charset="0"/>
              </a:rPr>
              <a:t>ourism</a:t>
            </a:r>
            <a:r>
              <a:rPr lang="en-US" sz="1100" cap="none" dirty="0">
                <a:latin typeface="Arial" panose="020B0604020202020204" pitchFamily="34" charset="0"/>
                <a:cs typeface="Arial" panose="020B0604020202020204" pitchFamily="34" charset="0"/>
              </a:rPr>
              <a:t> site</a:t>
            </a:r>
            <a:r>
              <a:rPr lang="en-US" sz="1100" cap="none" dirty="0" smtClean="0">
                <a:latin typeface="Arial" panose="020B0604020202020204" pitchFamily="34" charset="0"/>
                <a:cs typeface="Arial" panose="020B0604020202020204" pitchFamily="34" charset="0"/>
              </a:rPr>
              <a:t>.</a:t>
            </a:r>
          </a:p>
          <a:p>
            <a:pPr marL="685800" lvl="2">
              <a:lnSpc>
                <a:spcPct val="110000"/>
              </a:lnSpc>
              <a:spcBef>
                <a:spcPts val="1000"/>
              </a:spcBef>
            </a:pPr>
            <a:r>
              <a:rPr lang="en-US" sz="1100" cap="none" dirty="0">
                <a:latin typeface="Arial" panose="020B0604020202020204" pitchFamily="34" charset="0"/>
                <a:cs typeface="Arial" panose="020B0604020202020204" pitchFamily="34" charset="0"/>
              </a:rPr>
              <a:t>On March 27, 2011, www.mysql.com, the official homepage for </a:t>
            </a:r>
            <a:r>
              <a:rPr lang="en-US" sz="1100" cap="none" dirty="0" smtClean="0">
                <a:latin typeface="Arial" panose="020B0604020202020204" pitchFamily="34" charset="0"/>
                <a:cs typeface="Arial" panose="020B0604020202020204" pitchFamily="34" charset="0"/>
              </a:rPr>
              <a:t>MySQL, </a:t>
            </a:r>
            <a:r>
              <a:rPr lang="en-US" sz="1100" cap="none" dirty="0">
                <a:latin typeface="Arial" panose="020B0604020202020204" pitchFamily="34" charset="0"/>
                <a:cs typeface="Arial" panose="020B0604020202020204" pitchFamily="34" charset="0"/>
              </a:rPr>
              <a:t>was compromised by a hacker using SQL blind </a:t>
            </a:r>
            <a:r>
              <a:rPr lang="en-US" sz="1100" cap="none" dirty="0" smtClean="0">
                <a:latin typeface="Arial" panose="020B0604020202020204" pitchFamily="34" charset="0"/>
                <a:cs typeface="Arial" panose="020B0604020202020204" pitchFamily="34" charset="0"/>
              </a:rPr>
              <a:t>injection.</a:t>
            </a:r>
          </a:p>
          <a:p>
            <a:pPr marL="685800" lvl="2">
              <a:lnSpc>
                <a:spcPct val="110000"/>
              </a:lnSpc>
              <a:spcBef>
                <a:spcPts val="1000"/>
              </a:spcBef>
            </a:pPr>
            <a:r>
              <a:rPr lang="en-US" sz="1100" cap="none" dirty="0">
                <a:latin typeface="Arial" panose="020B0604020202020204" pitchFamily="34" charset="0"/>
                <a:cs typeface="Arial" panose="020B0604020202020204" pitchFamily="34" charset="0"/>
              </a:rPr>
              <a:t>On June 1, 2011, "hacktivists" of the group </a:t>
            </a:r>
            <a:r>
              <a:rPr lang="en-US" sz="1100" cap="none" dirty="0" err="1">
                <a:latin typeface="Arial" panose="020B0604020202020204" pitchFamily="34" charset="0"/>
                <a:cs typeface="Arial" panose="020B0604020202020204" pitchFamily="34" charset="0"/>
              </a:rPr>
              <a:t>LulzSec</a:t>
            </a:r>
            <a:r>
              <a:rPr lang="en-US" sz="1100" cap="none" dirty="0">
                <a:latin typeface="Arial" panose="020B0604020202020204" pitchFamily="34" charset="0"/>
                <a:cs typeface="Arial" panose="020B0604020202020204" pitchFamily="34" charset="0"/>
              </a:rPr>
              <a:t> were accused of using SQLI to steal coupons, download keys, and passwords that were stored in plaintext on Sony's website, accessing the personal information of a million users.</a:t>
            </a:r>
            <a:endParaRPr lang="en-IN" sz="11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4524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cap="none" dirty="0"/>
              <a:t>Tools we will be using to carry out </a:t>
            </a:r>
            <a:r>
              <a:rPr lang="en-IN" sz="3200" dirty="0"/>
              <a:t>sql </a:t>
            </a:r>
            <a:r>
              <a:rPr lang="en-IN" sz="3200" cap="none" dirty="0" smtClean="0"/>
              <a:t>Injection</a:t>
            </a:r>
            <a:endParaRPr lang="en-IN" sz="3200" dirty="0"/>
          </a:p>
        </p:txBody>
      </p:sp>
      <p:sp>
        <p:nvSpPr>
          <p:cNvPr id="3" name="Content Placeholder 2"/>
          <p:cNvSpPr>
            <a:spLocks noGrp="1"/>
          </p:cNvSpPr>
          <p:nvPr>
            <p:ph sz="quarter" idx="13"/>
          </p:nvPr>
        </p:nvSpPr>
        <p:spPr/>
        <p:txBody>
          <a:bodyPr/>
          <a:lstStyle/>
          <a:p>
            <a:pPr>
              <a:lnSpc>
                <a:spcPct val="100000"/>
              </a:lnSpc>
            </a:pPr>
            <a:r>
              <a:rPr lang="en-IN" cap="none" dirty="0" smtClean="0"/>
              <a:t>Burpsuite:- </a:t>
            </a:r>
          </a:p>
          <a:p>
            <a:pPr lvl="1">
              <a:lnSpc>
                <a:spcPct val="100000"/>
              </a:lnSpc>
            </a:pPr>
            <a:r>
              <a:rPr lang="en-US" sz="1100" cap="none" dirty="0" smtClean="0">
                <a:latin typeface="Arial" panose="020B0604020202020204" pitchFamily="34" charset="0"/>
                <a:cs typeface="Arial" panose="020B0604020202020204" pitchFamily="34" charset="0"/>
              </a:rPr>
              <a:t>Burp </a:t>
            </a:r>
            <a:r>
              <a:rPr lang="en-US" sz="1100" cap="none" dirty="0">
                <a:latin typeface="Arial" panose="020B0604020202020204" pitchFamily="34" charset="0"/>
                <a:cs typeface="Arial" panose="020B0604020202020204" pitchFamily="34" charset="0"/>
              </a:rPr>
              <a:t>or Burp Suite is a set of tools used for penetration testing of web applications. </a:t>
            </a:r>
            <a:endParaRPr lang="en-US" sz="1100" cap="none" dirty="0" smtClean="0">
              <a:latin typeface="Arial" panose="020B0604020202020204" pitchFamily="34" charset="0"/>
              <a:cs typeface="Arial" panose="020B0604020202020204" pitchFamily="34" charset="0"/>
            </a:endParaRPr>
          </a:p>
          <a:p>
            <a:pPr lvl="1">
              <a:lnSpc>
                <a:spcPct val="100000"/>
              </a:lnSpc>
            </a:pPr>
            <a:r>
              <a:rPr lang="en-US" sz="1100" cap="none" dirty="0" smtClean="0">
                <a:latin typeface="Arial" panose="020B0604020202020204" pitchFamily="34" charset="0"/>
                <a:cs typeface="Arial" panose="020B0604020202020204" pitchFamily="34" charset="0"/>
              </a:rPr>
              <a:t>It </a:t>
            </a:r>
            <a:r>
              <a:rPr lang="en-US" sz="1100" cap="none" dirty="0">
                <a:latin typeface="Arial" panose="020B0604020202020204" pitchFamily="34" charset="0"/>
                <a:cs typeface="Arial" panose="020B0604020202020204" pitchFamily="34" charset="0"/>
              </a:rPr>
              <a:t>is developed by the company named Portswigger, which is also the alias of its founder Dafydd Stuttard</a:t>
            </a:r>
            <a:r>
              <a:rPr lang="en-US" sz="1100" cap="none" dirty="0" smtClean="0">
                <a:latin typeface="Arial" panose="020B0604020202020204" pitchFamily="34" charset="0"/>
                <a:cs typeface="Arial" panose="020B0604020202020204" pitchFamily="34" charset="0"/>
              </a:rPr>
              <a:t>.</a:t>
            </a:r>
          </a:p>
          <a:p>
            <a:pPr lvl="1">
              <a:lnSpc>
                <a:spcPct val="100000"/>
              </a:lnSpc>
            </a:pPr>
            <a:r>
              <a:rPr lang="en-US" sz="1100" cap="none" dirty="0" smtClean="0">
                <a:latin typeface="Arial" panose="020B0604020202020204" pitchFamily="34" charset="0"/>
                <a:cs typeface="Arial" panose="020B0604020202020204" pitchFamily="34" charset="0"/>
              </a:rPr>
              <a:t>BurpSuite </a:t>
            </a:r>
            <a:r>
              <a:rPr lang="en-US" sz="1100" cap="none" dirty="0">
                <a:latin typeface="Arial" panose="020B0604020202020204" pitchFamily="34" charset="0"/>
                <a:cs typeface="Arial" panose="020B0604020202020204" pitchFamily="34" charset="0"/>
              </a:rPr>
              <a:t>aims to be an all in one set of tools and its capabilities can be enhanced by installing add-ons that are called </a:t>
            </a:r>
            <a:r>
              <a:rPr lang="en-US" sz="1100" cap="none" dirty="0" smtClean="0">
                <a:latin typeface="Arial" panose="020B0604020202020204" pitchFamily="34" charset="0"/>
                <a:cs typeface="Arial" panose="020B0604020202020204" pitchFamily="34" charset="0"/>
              </a:rPr>
              <a:t>BApps.</a:t>
            </a:r>
            <a:endParaRPr lang="en-US" sz="1100" cap="none" dirty="0">
              <a:latin typeface="Arial" panose="020B0604020202020204" pitchFamily="34" charset="0"/>
              <a:cs typeface="Arial" panose="020B0604020202020204" pitchFamily="34" charset="0"/>
            </a:endParaRPr>
          </a:p>
          <a:p>
            <a:pPr lvl="1">
              <a:lnSpc>
                <a:spcPct val="100000"/>
              </a:lnSpc>
            </a:pPr>
            <a:r>
              <a:rPr lang="en-US" sz="1100" cap="none" dirty="0" smtClean="0">
                <a:latin typeface="Arial" panose="020B0604020202020204" pitchFamily="34" charset="0"/>
                <a:cs typeface="Arial" panose="020B0604020202020204" pitchFamily="34" charset="0"/>
              </a:rPr>
              <a:t>It </a:t>
            </a:r>
            <a:r>
              <a:rPr lang="en-US" sz="1100" cap="none" dirty="0">
                <a:latin typeface="Arial" panose="020B0604020202020204" pitchFamily="34" charset="0"/>
                <a:cs typeface="Arial" panose="020B0604020202020204" pitchFamily="34" charset="0"/>
              </a:rPr>
              <a:t>is the most popular tool among professional web app security researchers and bug bounty </a:t>
            </a:r>
            <a:r>
              <a:rPr lang="en-US" sz="1100" cap="none" dirty="0" smtClean="0">
                <a:latin typeface="Arial" panose="020B0604020202020204" pitchFamily="34" charset="0"/>
                <a:cs typeface="Arial" panose="020B0604020202020204" pitchFamily="34" charset="0"/>
              </a:rPr>
              <a:t>hunters.</a:t>
            </a:r>
          </a:p>
          <a:p>
            <a:pPr lvl="1">
              <a:lnSpc>
                <a:spcPct val="100000"/>
              </a:lnSpc>
            </a:pPr>
            <a:r>
              <a:rPr lang="en-US" sz="1100" cap="none" dirty="0" smtClean="0">
                <a:latin typeface="Arial" panose="020B0604020202020204" pitchFamily="34" charset="0"/>
                <a:cs typeface="Arial" panose="020B0604020202020204" pitchFamily="34" charset="0"/>
              </a:rPr>
              <a:t>BurpSuite </a:t>
            </a:r>
            <a:r>
              <a:rPr lang="en-US" sz="1100" cap="none" dirty="0">
                <a:latin typeface="Arial" panose="020B0604020202020204" pitchFamily="34" charset="0"/>
                <a:cs typeface="Arial" panose="020B0604020202020204" pitchFamily="34" charset="0"/>
              </a:rPr>
              <a:t>contains an intercepting proxy that lets the user see and modify the contents of requests and responses while they are in transit</a:t>
            </a:r>
            <a:r>
              <a:rPr lang="en-US" sz="1100" cap="none" dirty="0" smtClean="0">
                <a:latin typeface="Arial" panose="020B0604020202020204" pitchFamily="34" charset="0"/>
                <a:cs typeface="Arial" panose="020B0604020202020204" pitchFamily="34" charset="0"/>
              </a:rPr>
              <a:t>.</a:t>
            </a:r>
          </a:p>
          <a:p>
            <a:pPr lvl="1">
              <a:lnSpc>
                <a:spcPct val="100000"/>
              </a:lnSpc>
            </a:pPr>
            <a:r>
              <a:rPr lang="en-US" sz="1100" cap="none" dirty="0" smtClean="0">
                <a:latin typeface="Arial" panose="020B0604020202020204" pitchFamily="34" charset="0"/>
                <a:cs typeface="Arial" panose="020B0604020202020204" pitchFamily="34" charset="0"/>
              </a:rPr>
              <a:t>It </a:t>
            </a:r>
            <a:r>
              <a:rPr lang="en-US" sz="1100" cap="none" dirty="0">
                <a:latin typeface="Arial" panose="020B0604020202020204" pitchFamily="34" charset="0"/>
                <a:cs typeface="Arial" panose="020B0604020202020204" pitchFamily="34" charset="0"/>
              </a:rPr>
              <a:t>also lets the user send the request/response under monitoring to another relevant tool in BurpSuite, removing the burden of copy-paste. </a:t>
            </a:r>
            <a:endParaRPr lang="en-US" sz="1100" cap="none" dirty="0" smtClean="0">
              <a:latin typeface="Arial" panose="020B0604020202020204" pitchFamily="34" charset="0"/>
              <a:cs typeface="Arial" panose="020B0604020202020204" pitchFamily="34" charset="0"/>
            </a:endParaRPr>
          </a:p>
          <a:p>
            <a:pPr lvl="1">
              <a:lnSpc>
                <a:spcPct val="100000"/>
              </a:lnSpc>
            </a:pPr>
            <a:r>
              <a:rPr lang="en-US" sz="1100" cap="none" dirty="0" smtClean="0">
                <a:latin typeface="Arial" panose="020B0604020202020204" pitchFamily="34" charset="0"/>
                <a:cs typeface="Arial" panose="020B0604020202020204" pitchFamily="34" charset="0"/>
              </a:rPr>
              <a:t>The </a:t>
            </a:r>
            <a:r>
              <a:rPr lang="en-US" sz="1100" cap="none" dirty="0">
                <a:latin typeface="Arial" panose="020B0604020202020204" pitchFamily="34" charset="0"/>
                <a:cs typeface="Arial" panose="020B0604020202020204" pitchFamily="34" charset="0"/>
              </a:rPr>
              <a:t>proxy server can be adjusted to run on a specific loop-back ip and a port. The proxy can also be configured to filter out specific types of request-response pairs.</a:t>
            </a:r>
            <a:endParaRPr lang="en-IN" sz="1100" cap="none" dirty="0">
              <a:latin typeface="Arial" panose="020B0604020202020204" pitchFamily="34" charset="0"/>
              <a:cs typeface="Arial" panose="020B0604020202020204" pitchFamily="34" charset="0"/>
            </a:endParaRPr>
          </a:p>
          <a:p>
            <a:r>
              <a:rPr lang="en-IN" cap="none" dirty="0" smtClean="0"/>
              <a:t>Sqlmap</a:t>
            </a:r>
          </a:p>
          <a:p>
            <a:r>
              <a:rPr lang="en-IN" cap="none" dirty="0" smtClean="0"/>
              <a:t>Kali Linux</a:t>
            </a:r>
          </a:p>
        </p:txBody>
      </p:sp>
    </p:spTree>
    <p:extLst>
      <p:ext uri="{BB962C8B-B14F-4D97-AF65-F5344CB8AC3E}">
        <p14:creationId xmlns:p14="http://schemas.microsoft.com/office/powerpoint/2010/main" val="3430453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a:t>H</a:t>
            </a:r>
            <a:r>
              <a:rPr lang="en-IN" cap="none" dirty="0" smtClean="0"/>
              <a:t>ow does SQL Injection work</a:t>
            </a:r>
            <a:r>
              <a:rPr lang="en-IN" dirty="0" smtClean="0"/>
              <a:t>?</a:t>
            </a:r>
            <a:endParaRPr lang="en-IN" dirty="0"/>
          </a:p>
        </p:txBody>
      </p:sp>
      <p:pic>
        <p:nvPicPr>
          <p:cNvPr id="8" name="Content Placeholder 7"/>
          <p:cNvPicPr>
            <a:picLocks noGrp="1" noChangeAspect="1"/>
          </p:cNvPicPr>
          <p:nvPr>
            <p:ph sz="quarter" idx="13"/>
          </p:nvPr>
        </p:nvPicPr>
        <p:blipFill>
          <a:blip r:embed="rId2"/>
          <a:stretch>
            <a:fillRect/>
          </a:stretch>
        </p:blipFill>
        <p:spPr>
          <a:xfrm>
            <a:off x="685801" y="1968859"/>
            <a:ext cx="4319380" cy="3311525"/>
          </a:xfrm>
          <a:prstGeom prst="rect">
            <a:avLst/>
          </a:prstGeom>
        </p:spPr>
      </p:pic>
      <p:pic>
        <p:nvPicPr>
          <p:cNvPr id="9" name="Picture 8"/>
          <p:cNvPicPr>
            <a:picLocks noChangeAspect="1"/>
          </p:cNvPicPr>
          <p:nvPr/>
        </p:nvPicPr>
        <p:blipFill rotWithShape="1">
          <a:blip r:embed="rId3"/>
          <a:srcRect t="28593" r="-2166"/>
          <a:stretch/>
        </p:blipFill>
        <p:spPr>
          <a:xfrm>
            <a:off x="5426015" y="1968859"/>
            <a:ext cx="5715807" cy="3112099"/>
          </a:xfrm>
          <a:prstGeom prst="rect">
            <a:avLst/>
          </a:prstGeom>
        </p:spPr>
      </p:pic>
    </p:spTree>
    <p:extLst>
      <p:ext uri="{BB962C8B-B14F-4D97-AF65-F5344CB8AC3E}">
        <p14:creationId xmlns:p14="http://schemas.microsoft.com/office/powerpoint/2010/main" val="38354476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Main Event</Template>
  <TotalTime>371</TotalTime>
  <Words>2501</Words>
  <Application>Microsoft Office PowerPoint</Application>
  <PresentationFormat>Widescreen</PresentationFormat>
  <Paragraphs>164</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Consolas</vt:lpstr>
      <vt:lpstr>Impact</vt:lpstr>
      <vt:lpstr>Main Event</vt:lpstr>
      <vt:lpstr>A Project Presentation  On  SQL Injection</vt:lpstr>
      <vt:lpstr>contents</vt:lpstr>
      <vt:lpstr>What is sql?</vt:lpstr>
      <vt:lpstr>What can SQL do?</vt:lpstr>
      <vt:lpstr>What is sql injection?</vt:lpstr>
      <vt:lpstr>Sql Injection Attacks is on the rise</vt:lpstr>
      <vt:lpstr>Impact</vt:lpstr>
      <vt:lpstr>Tools we will be using to carry out sql Injection</vt:lpstr>
      <vt:lpstr>How does SQL Injection work?</vt:lpstr>
      <vt:lpstr>What is sqlmap?</vt:lpstr>
      <vt:lpstr>Abstract</vt:lpstr>
      <vt:lpstr>Introduction</vt:lpstr>
      <vt:lpstr>Existing system</vt:lpstr>
      <vt:lpstr>Proposed system</vt:lpstr>
      <vt:lpstr>System Design</vt:lpstr>
      <vt:lpstr>PowerPoint Presentation</vt:lpstr>
      <vt:lpstr>PowerPoint Presentation</vt:lpstr>
      <vt:lpstr>System Implementation</vt:lpstr>
      <vt:lpstr>PowerPoint Presentation</vt:lpstr>
      <vt:lpstr>PowerPoint Presentation</vt:lpstr>
      <vt:lpstr>Snapshots</vt:lpstr>
      <vt:lpstr>PowerPoint Presentation</vt:lpstr>
      <vt:lpstr>Ways to prevent SQL Injection</vt:lpstr>
      <vt:lpstr>PowerPoint Presentation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919740249732</dc:creator>
  <cp:lastModifiedBy>919740249732</cp:lastModifiedBy>
  <cp:revision>70</cp:revision>
  <dcterms:created xsi:type="dcterms:W3CDTF">2021-07-14T04:27:32Z</dcterms:created>
  <dcterms:modified xsi:type="dcterms:W3CDTF">2021-07-16T12:14:48Z</dcterms:modified>
</cp:coreProperties>
</file>