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8" r:id="rId3"/>
    <p:sldId id="257" r:id="rId4"/>
    <p:sldId id="269" r:id="rId5"/>
    <p:sldId id="263" r:id="rId6"/>
    <p:sldId id="260" r:id="rId7"/>
    <p:sldId id="261" r:id="rId8"/>
    <p:sldId id="262" r:id="rId9"/>
    <p:sldId id="265" r:id="rId10"/>
    <p:sldId id="264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600\Downloads\main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600\Downloads\main_dat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600\Downloads\main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600\Downloads\main_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600\Downloads\main_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600\Downloads\main_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600\Downloads\main_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600\Downloads\main_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600\Downloads\main_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600\Downloads\main_da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[main_data.xlsx]Sheet15!PivotTable11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Sheet15!$B$3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Sheet15!$A$4:$A$10</c:f>
              <c:strCache>
                <c:ptCount val="6"/>
                <c:pt idx="0">
                  <c:v>Koramangala</c:v>
                </c:pt>
                <c:pt idx="1">
                  <c:v>Indiranagar</c:v>
                </c:pt>
                <c:pt idx="2">
                  <c:v>Basavanagudi</c:v>
                </c:pt>
                <c:pt idx="3">
                  <c:v>Jayanagar</c:v>
                </c:pt>
                <c:pt idx="4">
                  <c:v>Ashok Nagar</c:v>
                </c:pt>
                <c:pt idx="5">
                  <c:v>Frazer Town</c:v>
                </c:pt>
              </c:strCache>
            </c:strRef>
          </c:cat>
          <c:val>
            <c:numRef>
              <c:f>Sheet15!$B$4:$B$10</c:f>
              <c:numCache>
                <c:formatCode>General</c:formatCode>
                <c:ptCount val="6"/>
                <c:pt idx="0">
                  <c:v>940</c:v>
                </c:pt>
                <c:pt idx="1">
                  <c:v>745</c:v>
                </c:pt>
                <c:pt idx="2">
                  <c:v>510</c:v>
                </c:pt>
                <c:pt idx="3">
                  <c:v>390</c:v>
                </c:pt>
                <c:pt idx="4">
                  <c:v>385</c:v>
                </c:pt>
                <c:pt idx="5">
                  <c:v>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75-46E6-8D0D-3F0E56EBF5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44803055"/>
        <c:axId val="1444800175"/>
      </c:barChart>
      <c:catAx>
        <c:axId val="1444803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4800175"/>
        <c:crosses val="autoZero"/>
        <c:auto val="1"/>
        <c:lblAlgn val="ctr"/>
        <c:lblOffset val="100"/>
        <c:noMultiLvlLbl val="0"/>
      </c:catAx>
      <c:valAx>
        <c:axId val="1444800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4803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[main_data.xlsx]Sheet16!PivotTable12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price for most popular cousine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Sheet16!$B$3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Sheet16!$A$4:$A$9</c:f>
              <c:strCache>
                <c:ptCount val="5"/>
                <c:pt idx="0">
                  <c:v>Chinese</c:v>
                </c:pt>
                <c:pt idx="1">
                  <c:v>North Indian</c:v>
                </c:pt>
                <c:pt idx="2">
                  <c:v>Indian</c:v>
                </c:pt>
                <c:pt idx="3">
                  <c:v>Ice Cream, Desserts</c:v>
                </c:pt>
                <c:pt idx="4">
                  <c:v>South Indian</c:v>
                </c:pt>
              </c:strCache>
            </c:strRef>
          </c:cat>
          <c:val>
            <c:numRef>
              <c:f>Sheet16!$B$4:$B$9</c:f>
              <c:numCache>
                <c:formatCode>General</c:formatCode>
                <c:ptCount val="5"/>
                <c:pt idx="0">
                  <c:v>200.82222222222222</c:v>
                </c:pt>
                <c:pt idx="1">
                  <c:v>189.48199999999997</c:v>
                </c:pt>
                <c:pt idx="2">
                  <c:v>169.68148148148148</c:v>
                </c:pt>
                <c:pt idx="3">
                  <c:v>145.44982222222251</c:v>
                </c:pt>
                <c:pt idx="4">
                  <c:v>143.49651041666667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6A-4820-B27F-0690F5255F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11985775"/>
        <c:axId val="1011987215"/>
      </c:barChart>
      <c:catAx>
        <c:axId val="1011985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987215"/>
        <c:crosses val="autoZero"/>
        <c:auto val="1"/>
        <c:lblAlgn val="ctr"/>
        <c:lblOffset val="100"/>
        <c:noMultiLvlLbl val="0"/>
      </c:catAx>
      <c:valAx>
        <c:axId val="1011987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985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[main_data.xlsx]Sheet9!PivotTable6</c:name>
    <c:fmtId val="4"/>
  </c:pivotSource>
  <c:chart>
    <c:autoTitleDeleted val="1"/>
    <c:pivotFmts>
      <c:pivotFmt>
        <c:idx val="0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Sheet9!$B$3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Sheet9!$A$4:$A$5</c:f>
              <c:strCache>
                <c:ptCount val="1"/>
                <c:pt idx="0">
                  <c:v>Koramangala</c:v>
                </c:pt>
              </c:strCache>
            </c:strRef>
          </c:cat>
          <c:val>
            <c:numRef>
              <c:f>Sheet9!$B$4:$B$5</c:f>
              <c:numCache>
                <c:formatCode>General</c:formatCode>
                <c:ptCount val="1"/>
                <c:pt idx="0">
                  <c:v>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C1-40D1-BCDD-6947C06335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6916943"/>
        <c:axId val="1012827135"/>
      </c:barChart>
      <c:catAx>
        <c:axId val="716916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2827135"/>
        <c:crosses val="autoZero"/>
        <c:auto val="1"/>
        <c:lblAlgn val="ctr"/>
        <c:lblOffset val="100"/>
        <c:noMultiLvlLbl val="0"/>
      </c:catAx>
      <c:valAx>
        <c:axId val="10128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6916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[main_data.xlsx]Sheet11!PivotTable8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No.</a:t>
            </a:r>
            <a:r>
              <a:rPr lang="en-US" baseline="0"/>
              <a:t> of less rated restraunt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Sheet11!$A$4:$A$5</c:f>
              <c:strCache>
                <c:ptCount val="1"/>
                <c:pt idx="0">
                  <c:v>Koramangala</c:v>
                </c:pt>
              </c:strCache>
            </c:strRef>
          </c:cat>
          <c:val>
            <c:numRef>
              <c:f>Sheet11!$B$4:$B$5</c:f>
              <c:numCache>
                <c:formatCode>General</c:formatCode>
                <c:ptCount val="1"/>
                <c:pt idx="0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A9-4E27-8918-52418E72BD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11981935"/>
        <c:axId val="1011980495"/>
      </c:barChart>
      <c:catAx>
        <c:axId val="1011981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980495"/>
        <c:crosses val="autoZero"/>
        <c:auto val="1"/>
        <c:lblAlgn val="ctr"/>
        <c:lblOffset val="100"/>
        <c:noMultiLvlLbl val="0"/>
      </c:catAx>
      <c:valAx>
        <c:axId val="1011980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981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[main_data.xlsx]Sheet17!PivotTable13</c:name>
    <c:fmtId val="3"/>
  </c:pivotSource>
  <c:chart>
    <c:autoTitleDeleted val="1"/>
    <c:pivotFmts>
      <c:pivotFmt>
        <c:idx val="0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Sheet17!$B$3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Sheet17!$A$4:$A$9</c:f>
              <c:strCache>
                <c:ptCount val="5"/>
                <c:pt idx="0">
                  <c:v>Ice Cream, Desserts</c:v>
                </c:pt>
                <c:pt idx="1">
                  <c:v>South Indian</c:v>
                </c:pt>
                <c:pt idx="2">
                  <c:v>Chinese</c:v>
                </c:pt>
                <c:pt idx="3">
                  <c:v>Indian</c:v>
                </c:pt>
                <c:pt idx="4">
                  <c:v>North Indian</c:v>
                </c:pt>
              </c:strCache>
            </c:strRef>
          </c:cat>
          <c:val>
            <c:numRef>
              <c:f>Sheet17!$B$4:$B$9</c:f>
              <c:numCache>
                <c:formatCode>General</c:formatCode>
                <c:ptCount val="5"/>
                <c:pt idx="0">
                  <c:v>225</c:v>
                </c:pt>
                <c:pt idx="1">
                  <c:v>192</c:v>
                </c:pt>
                <c:pt idx="2">
                  <c:v>135</c:v>
                </c:pt>
                <c:pt idx="3">
                  <c:v>135</c:v>
                </c:pt>
                <c:pt idx="4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CC-4703-A0DA-7AA25BA88D5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17069167"/>
        <c:axId val="1417072047"/>
      </c:barChart>
      <c:catAx>
        <c:axId val="1417069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7072047"/>
        <c:crosses val="autoZero"/>
        <c:auto val="1"/>
        <c:lblAlgn val="ctr"/>
        <c:lblOffset val="100"/>
        <c:noMultiLvlLbl val="0"/>
      </c:catAx>
      <c:valAx>
        <c:axId val="1417072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7069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[main_data.xlsx]Sheet18!PivotTable14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Sheet18!$B$3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Sheet18!$A$4:$A$9</c:f>
              <c:strCache>
                <c:ptCount val="5"/>
                <c:pt idx="0">
                  <c:v>Ice Cream, Desserts</c:v>
                </c:pt>
                <c:pt idx="1">
                  <c:v>Chinese</c:v>
                </c:pt>
                <c:pt idx="2">
                  <c:v>North Indian</c:v>
                </c:pt>
                <c:pt idx="3">
                  <c:v>South Indian</c:v>
                </c:pt>
                <c:pt idx="4">
                  <c:v>Indian</c:v>
                </c:pt>
              </c:strCache>
            </c:strRef>
          </c:cat>
          <c:val>
            <c:numRef>
              <c:f>Sheet18!$B$4:$B$9</c:f>
              <c:numCache>
                <c:formatCode>General</c:formatCode>
                <c:ptCount val="5"/>
                <c:pt idx="0">
                  <c:v>4.5441860465116344</c:v>
                </c:pt>
                <c:pt idx="1">
                  <c:v>4.2680000000000078</c:v>
                </c:pt>
                <c:pt idx="2">
                  <c:v>4.2166666666666668</c:v>
                </c:pt>
                <c:pt idx="3">
                  <c:v>4.0021978021977924</c:v>
                </c:pt>
                <c:pt idx="4">
                  <c:v>3.9857142857142858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98-427D-8F8B-5D9E734BE1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8011247"/>
        <c:axId val="1318010287"/>
      </c:barChart>
      <c:catAx>
        <c:axId val="1318011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8010287"/>
        <c:crosses val="autoZero"/>
        <c:auto val="1"/>
        <c:lblAlgn val="ctr"/>
        <c:lblOffset val="100"/>
        <c:noMultiLvlLbl val="0"/>
      </c:catAx>
      <c:valAx>
        <c:axId val="131801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8011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[main_data.xlsx]Sheet16!PivotTable12</c:name>
    <c:fmtId val="3"/>
  </c:pivotSource>
  <c:chart>
    <c:autoTitleDeleted val="1"/>
    <c:pivotFmts>
      <c:pivotFmt>
        <c:idx val="0"/>
        <c:spPr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Sheet16!$B$3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Sheet16!$A$4:$A$9</c:f>
              <c:strCache>
                <c:ptCount val="5"/>
                <c:pt idx="0">
                  <c:v>Chinese</c:v>
                </c:pt>
                <c:pt idx="1">
                  <c:v>North Indian</c:v>
                </c:pt>
                <c:pt idx="2">
                  <c:v>Indian</c:v>
                </c:pt>
                <c:pt idx="3">
                  <c:v>Ice Cream, Desserts</c:v>
                </c:pt>
                <c:pt idx="4">
                  <c:v>South Indian</c:v>
                </c:pt>
              </c:strCache>
            </c:strRef>
          </c:cat>
          <c:val>
            <c:numRef>
              <c:f>Sheet16!$B$4:$B$9</c:f>
              <c:numCache>
                <c:formatCode>General</c:formatCode>
                <c:ptCount val="5"/>
                <c:pt idx="0">
                  <c:v>200.82222222222222</c:v>
                </c:pt>
                <c:pt idx="1">
                  <c:v>189.48199999999997</c:v>
                </c:pt>
                <c:pt idx="2">
                  <c:v>169.68148148148148</c:v>
                </c:pt>
                <c:pt idx="3">
                  <c:v>145.44982222222251</c:v>
                </c:pt>
                <c:pt idx="4">
                  <c:v>143.49651041666667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6E-47D3-BEC5-0F0F8315A9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11985775"/>
        <c:axId val="1011987215"/>
      </c:barChart>
      <c:catAx>
        <c:axId val="1011985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987215"/>
        <c:crosses val="autoZero"/>
        <c:auto val="1"/>
        <c:lblAlgn val="ctr"/>
        <c:lblOffset val="100"/>
        <c:noMultiLvlLbl val="0"/>
      </c:catAx>
      <c:valAx>
        <c:axId val="1011987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985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[main_data.xlsx]Sheet17!PivotTable13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Most</a:t>
            </a:r>
            <a:r>
              <a:rPr lang="en-US" baseline="0"/>
              <a:t> popular cousines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Sheet17!$B$3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Sheet17!$A$4:$A$9</c:f>
              <c:strCache>
                <c:ptCount val="5"/>
                <c:pt idx="0">
                  <c:v>Ice Cream, Desserts</c:v>
                </c:pt>
                <c:pt idx="1">
                  <c:v>South Indian</c:v>
                </c:pt>
                <c:pt idx="2">
                  <c:v>Chinese</c:v>
                </c:pt>
                <c:pt idx="3">
                  <c:v>Indian</c:v>
                </c:pt>
                <c:pt idx="4">
                  <c:v>North Indian</c:v>
                </c:pt>
              </c:strCache>
            </c:strRef>
          </c:cat>
          <c:val>
            <c:numRef>
              <c:f>Sheet17!$B$4:$B$9</c:f>
              <c:numCache>
                <c:formatCode>General</c:formatCode>
                <c:ptCount val="5"/>
                <c:pt idx="0">
                  <c:v>225</c:v>
                </c:pt>
                <c:pt idx="1">
                  <c:v>192</c:v>
                </c:pt>
                <c:pt idx="2">
                  <c:v>135</c:v>
                </c:pt>
                <c:pt idx="3">
                  <c:v>135</c:v>
                </c:pt>
                <c:pt idx="4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01-4E3F-A7B5-F8216B388C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7069167"/>
        <c:axId val="1417072047"/>
      </c:barChart>
      <c:catAx>
        <c:axId val="1417069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7072047"/>
        <c:crosses val="autoZero"/>
        <c:auto val="1"/>
        <c:lblAlgn val="ctr"/>
        <c:lblOffset val="100"/>
        <c:noMultiLvlLbl val="0"/>
      </c:catAx>
      <c:valAx>
        <c:axId val="1417072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7069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[main_data.xlsx]Sheet15!PivotTable11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5 places where most number of orders were placed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Sheet15!$B$3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Sheet15!$A$4:$A$10</c:f>
              <c:strCache>
                <c:ptCount val="6"/>
                <c:pt idx="0">
                  <c:v>Koramangala</c:v>
                </c:pt>
                <c:pt idx="1">
                  <c:v>Indiranagar</c:v>
                </c:pt>
                <c:pt idx="2">
                  <c:v>Basavanagudi</c:v>
                </c:pt>
                <c:pt idx="3">
                  <c:v>Jayanagar</c:v>
                </c:pt>
                <c:pt idx="4">
                  <c:v>Ashok Nagar</c:v>
                </c:pt>
                <c:pt idx="5">
                  <c:v>Frazer Town</c:v>
                </c:pt>
              </c:strCache>
            </c:strRef>
          </c:cat>
          <c:val>
            <c:numRef>
              <c:f>Sheet15!$B$4:$B$10</c:f>
              <c:numCache>
                <c:formatCode>General</c:formatCode>
                <c:ptCount val="6"/>
                <c:pt idx="0">
                  <c:v>940</c:v>
                </c:pt>
                <c:pt idx="1">
                  <c:v>745</c:v>
                </c:pt>
                <c:pt idx="2">
                  <c:v>510</c:v>
                </c:pt>
                <c:pt idx="3">
                  <c:v>390</c:v>
                </c:pt>
                <c:pt idx="4">
                  <c:v>385</c:v>
                </c:pt>
                <c:pt idx="5">
                  <c:v>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C8-44EA-B47D-7712657C8DF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44803055"/>
        <c:axId val="1444800175"/>
      </c:barChart>
      <c:catAx>
        <c:axId val="1444803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4800175"/>
        <c:crosses val="autoZero"/>
        <c:auto val="1"/>
        <c:lblAlgn val="ctr"/>
        <c:lblOffset val="100"/>
        <c:noMultiLvlLbl val="0"/>
      </c:catAx>
      <c:valAx>
        <c:axId val="1444800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4803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[main_data.xlsx]Sheet18!PivotTable14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rating for most popular cousine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Sheet18!$B$3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Sheet18!$A$4:$A$9</c:f>
              <c:strCache>
                <c:ptCount val="5"/>
                <c:pt idx="0">
                  <c:v>Ice Cream, Desserts</c:v>
                </c:pt>
                <c:pt idx="1">
                  <c:v>Chinese</c:v>
                </c:pt>
                <c:pt idx="2">
                  <c:v>North Indian</c:v>
                </c:pt>
                <c:pt idx="3">
                  <c:v>South Indian</c:v>
                </c:pt>
                <c:pt idx="4">
                  <c:v>Indian</c:v>
                </c:pt>
              </c:strCache>
            </c:strRef>
          </c:cat>
          <c:val>
            <c:numRef>
              <c:f>Sheet18!$B$4:$B$9</c:f>
              <c:numCache>
                <c:formatCode>General</c:formatCode>
                <c:ptCount val="5"/>
                <c:pt idx="0">
                  <c:v>4.5441860465116344</c:v>
                </c:pt>
                <c:pt idx="1">
                  <c:v>4.2680000000000078</c:v>
                </c:pt>
                <c:pt idx="2">
                  <c:v>4.2166666666666668</c:v>
                </c:pt>
                <c:pt idx="3">
                  <c:v>4.0021978021977924</c:v>
                </c:pt>
                <c:pt idx="4">
                  <c:v>3.9857142857142858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46-431C-811D-CBDCB09C2B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8011247"/>
        <c:axId val="1318010287"/>
      </c:barChart>
      <c:catAx>
        <c:axId val="1318011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8010287"/>
        <c:crosses val="autoZero"/>
        <c:auto val="1"/>
        <c:lblAlgn val="ctr"/>
        <c:lblOffset val="100"/>
        <c:noMultiLvlLbl val="0"/>
      </c:catAx>
      <c:valAx>
        <c:axId val="131801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8011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9415-E87F-CCBC-3973-7BEC2523E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5F1EE-B331-6BDF-2BBF-A68B7A76D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60072-B082-AE84-3C61-82F3665E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5CC8-6CE2-4555-9238-9F036DA52596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D5B3C-F559-D9B6-3BE2-1493FF52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AD165-A15C-555C-776E-E368E7A6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A818-92A9-41FB-B23C-38BA168F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4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A7BC-7094-94D3-2A6D-C3569080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47CBD-E9D9-CABE-8FBC-2E1EF8D21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5255A-6369-AC35-803A-D04F9369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5CC8-6CE2-4555-9238-9F036DA52596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262D9-8E28-E681-CCE9-60F34525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23C1F-BE0D-4AE4-F601-453F9524B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A818-92A9-41FB-B23C-38BA168F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6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31A6CB-6D4B-A94D-8BB2-C4EA8AE99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67DA9-7033-AB93-A522-7C9F9DC8E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6AD3C-1BC2-D781-0C1F-EC389087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5CC8-6CE2-4555-9238-9F036DA52596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8B84A-80F2-A7F7-1904-5DC01921A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0457A-891D-39A8-3441-6B0636B72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A818-92A9-41FB-B23C-38BA168F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3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7663C-CBA5-C983-47D6-51EAA4B6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59190-F959-2535-624F-E71E459AF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1EB2D-54A8-EEDC-D615-2DF2CA0C2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5CC8-6CE2-4555-9238-9F036DA52596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A0A96-AEA1-12B7-30D9-8A755C95F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885CD-B27A-9EE8-23E3-EF04B497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A818-92A9-41FB-B23C-38BA168F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8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8E62-8B47-D122-2DE1-D33B4A22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93E8F-80BD-05E8-9A27-66B59012E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9F61E-B04A-7676-2E67-93BA1594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5CC8-6CE2-4555-9238-9F036DA52596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28B76-7F86-8E84-F164-EEE30D4A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A66C7-3A76-9ADC-6FB1-9B3BE6FE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A818-92A9-41FB-B23C-38BA168F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4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1936-8BAE-5C8F-625D-3B7E5065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3E68E-C0FF-A3D3-9A25-C706BF271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85B7D-C361-0B7E-54B1-375940D01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1C486-196E-F1D3-BF2B-A64E76E1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5CC8-6CE2-4555-9238-9F036DA52596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97DFC-FDAE-08FD-F61B-187044C60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69AB6-DF90-1B55-89EA-2CEABCC3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A818-92A9-41FB-B23C-38BA168F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6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C668-9783-1DD9-31CF-1D0D08A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D18EB-597F-310A-AD6F-DDAF4CC95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909F5-0447-C375-DB7F-E22D40815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483E32-300D-BF71-33C5-B4AD3C4E9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8C649-B698-A81C-76FC-AA17F0694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EEAF62-AE07-2318-DC45-60AA63EF9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5CC8-6CE2-4555-9238-9F036DA52596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62053-1016-D7C1-0AC9-667F273F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438AC-B698-2D3F-1E08-6C4AE22C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A818-92A9-41FB-B23C-38BA168F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8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F81D-04AE-1447-794E-6DBAF585F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CD9C0-5745-F467-CCF7-97EF672B5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5CC8-6CE2-4555-9238-9F036DA52596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084ED-1D68-DC8D-76A5-3351DDAC2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4029E-87E1-B7A8-EB21-B6CE9F40D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A818-92A9-41FB-B23C-38BA168F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4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8569CE-9AB1-845F-A6BD-D42C135B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5CC8-6CE2-4555-9238-9F036DA52596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E39260-1803-077D-E423-00FCA8A4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1F9F0-42D1-192A-64F7-559FF607C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A818-92A9-41FB-B23C-38BA168F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90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2B79-56B2-FA33-8E9C-31F820CE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058BB-1968-5B05-2149-E5FEBA86F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4D5A2-4F57-DD6A-1379-AE834B352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D73FD-36CE-8E63-6FF2-ADCA1FB6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5CC8-6CE2-4555-9238-9F036DA52596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528AC-862D-BE1A-EC2C-031443C21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72229-E77C-E61B-DFC9-B46F46BB8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A818-92A9-41FB-B23C-38BA168F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1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19B8B-C552-066D-6476-081F4C7D8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982BF7-978A-3CBA-9E17-43E267EC1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7F82B-3EB7-D354-4CC2-2486EC742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8F462-160F-77C2-04F1-3CA373CA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5CC8-6CE2-4555-9238-9F036DA52596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8F632-6EFD-16D4-C727-F73D7D1D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DD411-0EB3-991B-DB4D-809E17A4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A818-92A9-41FB-B23C-38BA168F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9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495D8-157C-14B4-3A12-C211C51E0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A6AB3-A495-22B7-AD2C-F0BD93DD1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6010A-3B45-B0F8-F602-E7EC3F178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B5CC8-6CE2-4555-9238-9F036DA52596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EC505-B463-7836-38BF-BB93A4CB9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25990-86C6-78E4-3779-841D5CD0C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FA818-92A9-41FB-B23C-38BA168F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3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chart" Target="../charts/chart8.xml"/><Relationship Id="rId7" Type="http://schemas.openxmlformats.org/officeDocument/2006/relationships/image" Target="../media/image10.sv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E32213-285C-AE43-30CE-7CF4D931D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429" y="386213"/>
            <a:ext cx="1571725" cy="13932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62E1B1-395B-ED6E-C8E8-2892C7FEA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8443" y="0"/>
            <a:ext cx="13641965" cy="91147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DB5CDA-0BC2-5EE1-1EB2-6ECAD3CB232F}"/>
              </a:ext>
            </a:extLst>
          </p:cNvPr>
          <p:cNvSpPr txBox="1"/>
          <p:nvPr/>
        </p:nvSpPr>
        <p:spPr>
          <a:xfrm>
            <a:off x="192505" y="2685448"/>
            <a:ext cx="86732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0" dirty="0">
                <a:latin typeface="Amasis MT Pro Black" panose="02040A04050005020304" pitchFamily="18" charset="0"/>
              </a:rPr>
              <a:t>DATA</a:t>
            </a:r>
            <a:r>
              <a:rPr lang="en-US" sz="9600" dirty="0">
                <a:latin typeface="Amasis MT Pro Black" panose="02040A04050005020304" pitchFamily="18" charset="0"/>
              </a:rPr>
              <a:t>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8893AA-78F3-6079-7CEA-5F5B7E1AEF56}"/>
              </a:ext>
            </a:extLst>
          </p:cNvPr>
          <p:cNvSpPr txBox="1"/>
          <p:nvPr/>
        </p:nvSpPr>
        <p:spPr>
          <a:xfrm>
            <a:off x="4362999" y="2685447"/>
            <a:ext cx="74423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0" dirty="0">
                <a:latin typeface="Amasis MT Pro Black" panose="02040A04050005020304" pitchFamily="18" charset="0"/>
              </a:rPr>
              <a:t>ANALYSIS</a:t>
            </a:r>
          </a:p>
        </p:txBody>
      </p:sp>
      <p:pic>
        <p:nvPicPr>
          <p:cNvPr id="1030" name="Picture 6" descr="What Is the Data Analysis Process? 5 Key Steps to Follow">
            <a:extLst>
              <a:ext uri="{FF2B5EF4-FFF2-40B4-BE49-F238E27FC236}">
                <a16:creationId xmlns:a16="http://schemas.microsoft.com/office/drawing/2014/main" id="{5CF9ED78-6B8F-577C-D59B-AFCDCF657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418" y="2877954"/>
            <a:ext cx="2072103" cy="112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xcel for Everyone: Data Analysis Fundamentals | edX">
            <a:extLst>
              <a:ext uri="{FF2B5EF4-FFF2-40B4-BE49-F238E27FC236}">
                <a16:creationId xmlns:a16="http://schemas.microsoft.com/office/drawing/2014/main" id="{EFD25F23-B36F-5F5B-B492-7A93FB409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6641" y="7215886"/>
            <a:ext cx="2705404" cy="191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xplained: Data Analysis vs. Statistical Analysis – Tech Observer">
            <a:extLst>
              <a:ext uri="{FF2B5EF4-FFF2-40B4-BE49-F238E27FC236}">
                <a16:creationId xmlns:a16="http://schemas.microsoft.com/office/drawing/2014/main" id="{08E7727C-F55A-683E-492C-D17F1ED9A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000" y="7279154"/>
            <a:ext cx="2973142" cy="178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aving Data is not Enough: The Magic of Data Analysis and Interpretation -  Latize | Ulysses">
            <a:extLst>
              <a:ext uri="{FF2B5EF4-FFF2-40B4-BE49-F238E27FC236}">
                <a16:creationId xmlns:a16="http://schemas.microsoft.com/office/drawing/2014/main" id="{B453F4D0-17DE-E2A7-7A7D-35BA63EF0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147" y="7377436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E90DABF-E3A3-A695-F6D7-049EDD98954A}"/>
              </a:ext>
            </a:extLst>
          </p:cNvPr>
          <p:cNvSpPr txBox="1"/>
          <p:nvPr/>
        </p:nvSpPr>
        <p:spPr>
          <a:xfrm>
            <a:off x="2878803" y="4730076"/>
            <a:ext cx="598691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 err="1">
                <a:latin typeface="Amasis MT Pro Black" panose="02040A04050005020304" pitchFamily="18" charset="0"/>
              </a:rPr>
              <a:t>Banglore</a:t>
            </a:r>
            <a:r>
              <a:rPr lang="en-US" sz="8000" dirty="0"/>
              <a:t> </a:t>
            </a:r>
          </a:p>
        </p:txBody>
      </p:sp>
      <p:pic>
        <p:nvPicPr>
          <p:cNvPr id="18" name="Picture 2" descr="SWIGGY One Membership Link, Price List, Benefits, Plans, Free Hack &amp; Review  - Hindi Process">
            <a:extLst>
              <a:ext uri="{FF2B5EF4-FFF2-40B4-BE49-F238E27FC236}">
                <a16:creationId xmlns:a16="http://schemas.microsoft.com/office/drawing/2014/main" id="{7A496203-F2DC-2F02-000B-AA4A3F972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841" y="142240"/>
            <a:ext cx="3921760" cy="232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707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0132-BC13-2CCE-05FF-0D0A08A241D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>
                <a:latin typeface="Amasis MT Pro Black" panose="02040A04050005020304" pitchFamily="18" charset="0"/>
              </a:rPr>
              <a:t>Average price for most popular cuisine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A523A8-17C4-82C6-4055-9D966E484D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7797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4283321-699F-1542-34C5-26937BAE9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0"/>
            <a:ext cx="83820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04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B3EDCDB-3765-4FFD-BDB5-43FD244755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9728294"/>
              </p:ext>
            </p:extLst>
          </p:nvPr>
        </p:nvGraphicFramePr>
        <p:xfrm>
          <a:off x="202154" y="914400"/>
          <a:ext cx="4289612" cy="2673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D1D7F83-AB8F-4A8C-8BF0-E14AD2D6F1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7020345"/>
              </p:ext>
            </p:extLst>
          </p:nvPr>
        </p:nvGraphicFramePr>
        <p:xfrm>
          <a:off x="4491766" y="1198880"/>
          <a:ext cx="4514127" cy="2283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2E02105-2771-452F-B1C9-8A74C67AB0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6919532"/>
              </p:ext>
            </p:extLst>
          </p:nvPr>
        </p:nvGraphicFramePr>
        <p:xfrm>
          <a:off x="646268" y="3482041"/>
          <a:ext cx="4397064" cy="2782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CEE2F8E-9595-4D82-9E1D-816E4F9594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7440345"/>
              </p:ext>
            </p:extLst>
          </p:nvPr>
        </p:nvGraphicFramePr>
        <p:xfrm>
          <a:off x="4559862" y="3482041"/>
          <a:ext cx="5177615" cy="2782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7" name="Graphic 6">
            <a:extLst>
              <a:ext uri="{FF2B5EF4-FFF2-40B4-BE49-F238E27FC236}">
                <a16:creationId xmlns:a16="http://schemas.microsoft.com/office/drawing/2014/main" id="{8E4784A2-5009-720A-3629-415D9BBF1C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56869" y="1085205"/>
            <a:ext cx="1772608" cy="3819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AA4E6F-736F-1DEF-B195-018072931816}"/>
              </a:ext>
            </a:extLst>
          </p:cNvPr>
          <p:cNvSpPr txBox="1"/>
          <p:nvPr/>
        </p:nvSpPr>
        <p:spPr>
          <a:xfrm>
            <a:off x="3403600" y="438874"/>
            <a:ext cx="6096000" cy="6463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dirty="0"/>
              <a:t>SWIGGY ANALYSIS DASHBOARD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7012F3-4AD9-80D0-6DEE-203E9EEE2C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53800" y="0"/>
            <a:ext cx="83820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49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8CAF-993A-F1E3-06E1-B1461661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masis MT Pro Black" panose="02040A04050005020304" pitchFamily="18" charset="0"/>
              </a:rPr>
              <a:t>  Useful insights based on our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7737A-FAFC-CD4E-10E0-24DECE9F2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err="1"/>
              <a:t>Kormangla</a:t>
            </a:r>
            <a:r>
              <a:rPr lang="en-US" dirty="0"/>
              <a:t> is the best location to open a </a:t>
            </a:r>
            <a:r>
              <a:rPr lang="en-US" dirty="0" err="1"/>
              <a:t>restraunt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Because of less</a:t>
            </a:r>
            <a:r>
              <a:rPr lang="en-US" b="1" dirty="0"/>
              <a:t> rating </a:t>
            </a:r>
            <a:r>
              <a:rPr lang="en-US" dirty="0"/>
              <a:t>of Indian </a:t>
            </a:r>
            <a:r>
              <a:rPr lang="en-US" dirty="0" err="1"/>
              <a:t>cusine</a:t>
            </a:r>
            <a:r>
              <a:rPr lang="en-US" dirty="0"/>
              <a:t> it shows that public is not satisfied with Indian food in </a:t>
            </a:r>
            <a:r>
              <a:rPr lang="en-US" dirty="0" err="1"/>
              <a:t>kormanglam</a:t>
            </a:r>
            <a:r>
              <a:rPr lang="en-US" dirty="0"/>
              <a:t> </a:t>
            </a:r>
            <a:r>
              <a:rPr lang="en-US" dirty="0" err="1"/>
              <a:t>banglore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Also Indian cuisine is one of the most </a:t>
            </a:r>
            <a:r>
              <a:rPr lang="en-US" b="1" dirty="0"/>
              <a:t>popular</a:t>
            </a:r>
            <a:r>
              <a:rPr lang="en-US" dirty="0"/>
              <a:t> dish in </a:t>
            </a:r>
            <a:r>
              <a:rPr lang="en-US" dirty="0" err="1"/>
              <a:t>kormanglam</a:t>
            </a:r>
            <a:r>
              <a:rPr lang="en-US" dirty="0"/>
              <a:t> </a:t>
            </a:r>
            <a:r>
              <a:rPr lang="en-US" dirty="0" err="1"/>
              <a:t>banglore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Average</a:t>
            </a:r>
            <a:r>
              <a:rPr lang="en-US" dirty="0"/>
              <a:t> price of Indian dish in </a:t>
            </a:r>
            <a:r>
              <a:rPr lang="en-US" dirty="0" err="1"/>
              <a:t>kormanglam</a:t>
            </a:r>
            <a:r>
              <a:rPr lang="en-US" dirty="0"/>
              <a:t> is 170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Based on that we can </a:t>
            </a:r>
            <a:r>
              <a:rPr lang="en-US" b="1" dirty="0"/>
              <a:t>conclude</a:t>
            </a:r>
            <a:r>
              <a:rPr lang="en-US" dirty="0"/>
              <a:t> that we should open a restraint in </a:t>
            </a:r>
            <a:r>
              <a:rPr lang="en-US" dirty="0" err="1"/>
              <a:t>kormanglam</a:t>
            </a:r>
            <a:r>
              <a:rPr lang="en-US" dirty="0"/>
              <a:t> , have Indian dish in the menu and price of that dish should be less than 170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091490-C021-F3C2-860C-38A284371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0"/>
            <a:ext cx="83820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01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4E65C-0925-3B0C-C314-B7356A90B0A7}"/>
              </a:ext>
            </a:extLst>
          </p:cNvPr>
          <p:cNvSpPr txBox="1"/>
          <p:nvPr/>
        </p:nvSpPr>
        <p:spPr>
          <a:xfrm>
            <a:off x="2133600" y="1435854"/>
            <a:ext cx="82600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latin typeface="Algerian" panose="04020705040A02060702" pitchFamily="82" charset="0"/>
              </a:rPr>
              <a:t>THANK YOU </a:t>
            </a:r>
          </a:p>
        </p:txBody>
      </p:sp>
      <p:pic>
        <p:nvPicPr>
          <p:cNvPr id="8194" name="Picture 2" descr="SWIGGY One Membership Link, Price List, Benefits, Plans, Free Hack &amp; Review  - Hindi Process">
            <a:extLst>
              <a:ext uri="{FF2B5EF4-FFF2-40B4-BE49-F238E27FC236}">
                <a16:creationId xmlns:a16="http://schemas.microsoft.com/office/drawing/2014/main" id="{7175BFA6-7651-7280-ABD8-31FCCE39B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3005514"/>
            <a:ext cx="2981643" cy="256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08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86CC-6784-23FC-AA88-7D5F97498CB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Project</a:t>
            </a:r>
            <a:r>
              <a:rPr lang="en-US" dirty="0"/>
              <a:t> </a:t>
            </a:r>
            <a:r>
              <a:rPr lang="en-US" dirty="0">
                <a:latin typeface="Amasis MT Pro Black" panose="02040A04050005020304" pitchFamily="18" charset="0"/>
              </a:rPr>
              <a:t>Team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716EAC-8540-E08F-FE64-1DABD25C1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500"/>
            <a:ext cx="10515600" cy="4351338"/>
          </a:xfr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Saurav Kumar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Vishwanath J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Brajesh V Kulkarni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Bhrat Sharma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F8E41E-6B04-AFC8-BEE5-565B66BDD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743" y="365125"/>
            <a:ext cx="162505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3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2D29-23E1-95C9-2320-27118E24925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DCED9-78B0-97B0-076D-A568740F6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501"/>
            <a:ext cx="10515600" cy="4351338"/>
          </a:xfr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Selenium for web scrapping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Python, pandas for Data cleaning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Excel for analysis and </a:t>
            </a:r>
            <a:r>
              <a:rPr lang="en-US" dirty="0" err="1"/>
              <a:t>visualisation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3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1C20-CA4E-EA20-3B5D-C1E1AE3D7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3840" y="568961"/>
            <a:ext cx="9144000" cy="1330959"/>
          </a:xfr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CFAE0-F86C-5010-B664-33D7C6A3A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To </a:t>
            </a:r>
            <a:r>
              <a:rPr lang="en-US" dirty="0" err="1">
                <a:latin typeface="Abadi" panose="020B0604020104020204" pitchFamily="34" charset="0"/>
              </a:rPr>
              <a:t>analyse</a:t>
            </a:r>
            <a:r>
              <a:rPr lang="en-US" dirty="0">
                <a:latin typeface="Abadi" panose="020B0604020104020204" pitchFamily="34" charset="0"/>
              </a:rPr>
              <a:t> the </a:t>
            </a:r>
            <a:r>
              <a:rPr lang="en-US" dirty="0" err="1">
                <a:latin typeface="Abadi" panose="020B0604020104020204" pitchFamily="34" charset="0"/>
              </a:rPr>
              <a:t>swiggy</a:t>
            </a:r>
            <a:r>
              <a:rPr lang="en-US" dirty="0">
                <a:latin typeface="Abadi" panose="020B0604020104020204" pitchFamily="34" charset="0"/>
              </a:rPr>
              <a:t>(</a:t>
            </a:r>
            <a:r>
              <a:rPr lang="en-US" dirty="0" err="1">
                <a:latin typeface="Abadi" panose="020B0604020104020204" pitchFamily="34" charset="0"/>
              </a:rPr>
              <a:t>Banglore</a:t>
            </a:r>
            <a:r>
              <a:rPr lang="en-US" dirty="0">
                <a:latin typeface="Abadi" panose="020B0604020104020204" pitchFamily="34" charset="0"/>
              </a:rPr>
              <a:t>) data and create useful insights from</a:t>
            </a:r>
          </a:p>
          <a:p>
            <a:r>
              <a:rPr lang="en-US" dirty="0">
                <a:latin typeface="Abadi" panose="020B0604020104020204" pitchFamily="34" charset="0"/>
              </a:rPr>
              <a:t>It which will help management to make decisions </a:t>
            </a:r>
          </a:p>
        </p:txBody>
      </p:sp>
      <p:pic>
        <p:nvPicPr>
          <p:cNvPr id="4" name="Picture 2" descr="SWIGGY One Membership Link, Price List, Benefits, Plans, Free Hack &amp; Review  - Hindi Process">
            <a:extLst>
              <a:ext uri="{FF2B5EF4-FFF2-40B4-BE49-F238E27FC236}">
                <a16:creationId xmlns:a16="http://schemas.microsoft.com/office/drawing/2014/main" id="{14683A08-DAB6-B563-D247-0E5683B91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680" y="1899920"/>
            <a:ext cx="1854200" cy="170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35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D972-DF0D-6F4D-EDBD-770D19F8271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>
                <a:latin typeface="Amasis MT Pro Black" panose="02040A04050005020304" pitchFamily="18" charset="0"/>
              </a:rPr>
              <a:t>Top 5 places where most number of orders were placed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52E5F-C774-BEE3-BAA2-BC9CE4469E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err="1"/>
              <a:t>Kormangala</a:t>
            </a:r>
            <a:r>
              <a:rPr lang="en-US" b="1" dirty="0"/>
              <a:t> </a:t>
            </a:r>
            <a:r>
              <a:rPr lang="en-US" dirty="0"/>
              <a:t>was the place where most number of orders were placed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E67011E-BA61-99D7-3029-FB71AE3B5167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E0CF932-DDD8-E052-0C6D-0BA79B7A1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0"/>
            <a:ext cx="83820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3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68B2-6460-78B9-3489-BA460A6FC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00559"/>
          </a:xfr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Location with maximum number of </a:t>
            </a:r>
            <a:r>
              <a:rPr lang="en-US" dirty="0" err="1">
                <a:latin typeface="Amasis MT Pro Black" panose="02040A04050005020304" pitchFamily="18" charset="0"/>
              </a:rPr>
              <a:t>restraunt</a:t>
            </a:r>
            <a:r>
              <a:rPr lang="en-US" dirty="0">
                <a:latin typeface="Amasis MT Pro Black" panose="02040A04050005020304" pitchFamily="18" charset="0"/>
              </a:rPr>
              <a:t> where delivery review number &gt; 1000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974CC6-5CE7-089F-5E44-0C79D97178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70042"/>
              </p:ext>
            </p:extLst>
          </p:nvPr>
        </p:nvGraphicFramePr>
        <p:xfrm>
          <a:off x="838200" y="2435224"/>
          <a:ext cx="10515600" cy="4148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C160C1A-BE59-DB79-D8FA-148030522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0"/>
            <a:ext cx="83820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00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2B86A-7DB5-31DF-6BFE-625B9A712F3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Location with the maximum number of less rated </a:t>
            </a:r>
            <a:r>
              <a:rPr lang="en-US" dirty="0" err="1">
                <a:latin typeface="Amasis MT Pro Black" panose="02040A04050005020304" pitchFamily="18" charset="0"/>
              </a:rPr>
              <a:t>restraunt</a:t>
            </a:r>
            <a:endParaRPr lang="en-US" dirty="0">
              <a:latin typeface="Amasis MT Pro Black" panose="02040A04050005020304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B2E93DA-0E09-C49A-31BF-4AB1BDD6DA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F510591-0D83-DC12-59CF-F6C905115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0"/>
            <a:ext cx="83820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47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C2286-31D6-0573-825E-71D63FB09D0B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>
                <a:latin typeface="Amasis MT Pro Black" panose="02040A04050005020304" pitchFamily="18" charset="0"/>
              </a:rPr>
              <a:t>             Most Popular Cuisine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4CB64-3BED-1F5E-BFD5-9DC13F293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0"/>
            <a:ext cx="838200" cy="731520"/>
          </a:xfrm>
          <a:prstGeom prst="rect">
            <a:avLst/>
          </a:prstGeom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77462FC-2B7D-AF03-6CEF-8300F2922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80547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174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0055-F692-6186-5FB6-8F610C47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Average rating of most popular </a:t>
            </a:r>
            <a:r>
              <a:rPr lang="en-US" dirty="0" err="1">
                <a:latin typeface="Amasis MT Pro Black" panose="02040A04050005020304" pitchFamily="18" charset="0"/>
              </a:rPr>
              <a:t>cousines</a:t>
            </a:r>
            <a:endParaRPr lang="en-US" dirty="0">
              <a:latin typeface="Amasis MT Pro Black" panose="02040A040500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8526923-FCFC-B78B-C7E4-07FB290CEE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8163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093A86E-8C55-C496-766D-EC8AD4ACA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0"/>
            <a:ext cx="83820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4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466</TotalTime>
  <Words>239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Abadi</vt:lpstr>
      <vt:lpstr>Algerian</vt:lpstr>
      <vt:lpstr>Amasis MT Pro Black</vt:lpstr>
      <vt:lpstr>Arial</vt:lpstr>
      <vt:lpstr>Calibri</vt:lpstr>
      <vt:lpstr>Calibri Light</vt:lpstr>
      <vt:lpstr>Wingdings</vt:lpstr>
      <vt:lpstr>Office Theme</vt:lpstr>
      <vt:lpstr>PowerPoint Presentation</vt:lpstr>
      <vt:lpstr>Project Team</vt:lpstr>
      <vt:lpstr>Tools Used</vt:lpstr>
      <vt:lpstr>OBJECTIVE</vt:lpstr>
      <vt:lpstr>Top 5 places where most number of orders were placed</vt:lpstr>
      <vt:lpstr>Location with maximum number of restraunt where delivery review number &gt; 1000</vt:lpstr>
      <vt:lpstr>Location with the maximum number of less rated restraunt</vt:lpstr>
      <vt:lpstr>             Most Popular Cuisine</vt:lpstr>
      <vt:lpstr>Average rating of most popular cousines</vt:lpstr>
      <vt:lpstr>Average price for most popular cuisine</vt:lpstr>
      <vt:lpstr>PowerPoint Presentation</vt:lpstr>
      <vt:lpstr>  Useful insights based on our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Bhrat Sharma</dc:creator>
  <cp:lastModifiedBy>TruKKer Technologies</cp:lastModifiedBy>
  <cp:revision>2</cp:revision>
  <dcterms:created xsi:type="dcterms:W3CDTF">2023-06-25T16:18:28Z</dcterms:created>
  <dcterms:modified xsi:type="dcterms:W3CDTF">2023-06-26T05:30:18Z</dcterms:modified>
</cp:coreProperties>
</file>