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1" r:id="rId6"/>
    <p:sldId id="262" r:id="rId7"/>
    <p:sldId id="265" r:id="rId8"/>
    <p:sldId id="273" r:id="rId9"/>
    <p:sldId id="268" r:id="rId10"/>
    <p:sldId id="269" r:id="rId11"/>
    <p:sldId id="272" r:id="rId12"/>
    <p:sldId id="264" r:id="rId13"/>
    <p:sldId id="270" r:id="rId14"/>
    <p:sldId id="271"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52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37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9160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69296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4" name="Image 0" descr="preencoded.png"/>
          <p:cNvPicPr>
            <a:picLocks noChangeAspect="1"/>
          </p:cNvPicPr>
          <p:nvPr/>
        </p:nvPicPr>
        <p:blipFill rotWithShape="1">
          <a:blip r:embed="rId3"/>
          <a:srcRect t="31746"/>
          <a:stretch/>
        </p:blipFill>
        <p:spPr>
          <a:xfrm>
            <a:off x="8207829" y="816427"/>
            <a:ext cx="5486400" cy="6237513"/>
          </a:xfrm>
          <a:prstGeom prst="rect">
            <a:avLst/>
          </a:prstGeom>
        </p:spPr>
      </p:pic>
      <p:sp>
        <p:nvSpPr>
          <p:cNvPr id="5" name="Text 2"/>
          <p:cNvSpPr/>
          <p:nvPr/>
        </p:nvSpPr>
        <p:spPr>
          <a:xfrm>
            <a:off x="1010900" y="2656113"/>
            <a:ext cx="7320201" cy="2558143"/>
          </a:xfrm>
          <a:prstGeom prst="rect">
            <a:avLst/>
          </a:prstGeom>
          <a:noFill/>
          <a:ln/>
        </p:spPr>
        <p:txBody>
          <a:bodyPr wrap="square" rtlCol="0" anchor="t"/>
          <a:lstStyle/>
          <a:p>
            <a:pPr marL="0" indent="0">
              <a:lnSpc>
                <a:spcPts val="5468"/>
              </a:lnSpc>
              <a:buNone/>
            </a:pPr>
            <a:r>
              <a:rPr lang="en-US" sz="5500" b="1" kern="0" spc="-131" dirty="0" smtClean="0">
                <a:solidFill>
                  <a:srgbClr val="000000"/>
                </a:solidFill>
                <a:latin typeface="Times New Roman" panose="02020603050405020304" pitchFamily="18" charset="0"/>
                <a:ea typeface="Inter" pitchFamily="34" charset="-122"/>
                <a:cs typeface="Times New Roman" panose="02020603050405020304" pitchFamily="18" charset="0"/>
              </a:rPr>
              <a:t>Parkinson's </a:t>
            </a:r>
            <a:r>
              <a:rPr lang="en-US" sz="5500" b="1" kern="0" spc="-131" dirty="0">
                <a:solidFill>
                  <a:srgbClr val="000000"/>
                </a:solidFill>
                <a:latin typeface="Times New Roman" panose="02020603050405020304" pitchFamily="18" charset="0"/>
                <a:ea typeface="Inter" pitchFamily="34" charset="-122"/>
                <a:cs typeface="Times New Roman" panose="02020603050405020304" pitchFamily="18" charset="0"/>
              </a:rPr>
              <a:t>Intensity Estimation through Voice Pattern Analysis</a:t>
            </a:r>
            <a:endParaRPr lang="en-US" sz="5500" dirty="0">
              <a:latin typeface="Times New Roman" panose="02020603050405020304" pitchFamily="18" charset="0"/>
              <a:cs typeface="Times New Roman" panose="02020603050405020304" pitchFamily="18" charset="0"/>
            </a:endParaRPr>
          </a:p>
        </p:txBody>
      </p:sp>
      <p:sp>
        <p:nvSpPr>
          <p:cNvPr id="7" name="Shape 4"/>
          <p:cNvSpPr/>
          <p:nvPr/>
        </p:nvSpPr>
        <p:spPr>
          <a:xfrm>
            <a:off x="833199" y="6306026"/>
            <a:ext cx="355402" cy="355402"/>
          </a:xfrm>
          <a:prstGeom prst="roundRect">
            <a:avLst>
              <a:gd name="adj" fmla="val 25726039"/>
            </a:avLst>
          </a:prstGeom>
          <a:noFill/>
          <a:ln w="7620">
            <a:solidFill>
              <a:srgbClr val="FFFFFF"/>
            </a:solidFill>
            <a:prstDash val="solid"/>
          </a:ln>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1917700" y="0"/>
            <a:ext cx="2712700" cy="8229600"/>
          </a:xfrm>
          <a:prstGeom prst="rect">
            <a:avLst/>
          </a:prstGeom>
        </p:spPr>
      </p:pic>
      <p:sp>
        <p:nvSpPr>
          <p:cNvPr id="5" name="Text 2"/>
          <p:cNvSpPr/>
          <p:nvPr/>
        </p:nvSpPr>
        <p:spPr>
          <a:xfrm>
            <a:off x="3063248" y="276939"/>
            <a:ext cx="5976601" cy="694373"/>
          </a:xfrm>
          <a:prstGeom prst="rect">
            <a:avLst/>
          </a:prstGeom>
          <a:noFill/>
          <a:ln/>
        </p:spPr>
        <p:txBody>
          <a:bodyPr wrap="none" rtlCol="0" anchor="t"/>
          <a:lstStyle/>
          <a:p>
            <a:pPr marL="0" indent="0">
              <a:lnSpc>
                <a:spcPts val="5468"/>
              </a:lnSpc>
              <a:buNone/>
            </a:pPr>
            <a:r>
              <a:rPr lang="en-US" sz="4000" b="1" kern="0" spc="-131" dirty="0">
                <a:solidFill>
                  <a:srgbClr val="000000"/>
                </a:solidFill>
                <a:latin typeface="Arial" panose="020B0604020202020204" pitchFamily="34" charset="0"/>
                <a:ea typeface="Inter" pitchFamily="34" charset="-122"/>
                <a:cs typeface="Arial" panose="020B0604020202020204" pitchFamily="34" charset="0"/>
              </a:rPr>
              <a:t>Benefits and Applications</a:t>
            </a:r>
            <a:endParaRPr lang="en-US" sz="4000" dirty="0">
              <a:latin typeface="Arial" panose="020B0604020202020204" pitchFamily="34" charset="0"/>
              <a:cs typeface="Arial" panose="020B0604020202020204" pitchFamily="34" charset="0"/>
            </a:endParaRPr>
          </a:p>
        </p:txBody>
      </p:sp>
      <p:sp>
        <p:nvSpPr>
          <p:cNvPr id="6" name="Text 3"/>
          <p:cNvSpPr/>
          <p:nvPr/>
        </p:nvSpPr>
        <p:spPr>
          <a:xfrm>
            <a:off x="466101" y="1248251"/>
            <a:ext cx="10985499" cy="6543437"/>
          </a:xfrm>
          <a:prstGeom prst="rect">
            <a:avLst/>
          </a:prstGeom>
          <a:noFill/>
          <a:ln/>
        </p:spPr>
        <p:txBody>
          <a:bodyPr wrap="square" rtlCol="0" anchor="t"/>
          <a:lstStyle/>
          <a:p>
            <a:pPr algn="just"/>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buFont typeface="+mj-lt"/>
              <a:buAutoNum type="arabicPeriod"/>
            </a:pPr>
            <a:r>
              <a:rPr lang="en-US" sz="1750" b="1" kern="0" spc="-35" dirty="0" smtClean="0">
                <a:solidFill>
                  <a:srgbClr val="272525"/>
                </a:solidFill>
                <a:latin typeface="Arial" panose="020B0604020202020204" pitchFamily="34" charset="0"/>
                <a:ea typeface="Inter" pitchFamily="34" charset="-122"/>
                <a:cs typeface="Arial" panose="020B0604020202020204" pitchFamily="34" charset="0"/>
              </a:rPr>
              <a:t>Early </a:t>
            </a:r>
            <a:r>
              <a:rPr lang="en-US" sz="1750" b="1" kern="0" spc="-35" dirty="0">
                <a:solidFill>
                  <a:srgbClr val="272525"/>
                </a:solidFill>
                <a:latin typeface="Arial" panose="020B0604020202020204" pitchFamily="34" charset="0"/>
                <a:ea typeface="Inter" pitchFamily="34" charset="-122"/>
                <a:cs typeface="Arial" panose="020B0604020202020204" pitchFamily="34" charset="0"/>
              </a:rPr>
              <a:t>Detection</a:t>
            </a:r>
            <a:r>
              <a:rPr lang="en-US" sz="1750"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a:solidFill>
                  <a:srgbClr val="272525"/>
                </a:solidFill>
                <a:latin typeface="Arial" panose="020B0604020202020204" pitchFamily="34" charset="0"/>
                <a:ea typeface="Inter" pitchFamily="34" charset="-122"/>
                <a:cs typeface="Arial" panose="020B0604020202020204" pitchFamily="34" charset="0"/>
              </a:rPr>
              <a:t>Parkinson's intensity estimation can contribute to early disease detection, enabling timely intervention and treatment to alleviate symptoms and potentially slow disease progression.</a:t>
            </a:r>
          </a:p>
          <a:p>
            <a:pPr marL="342900" indent="-342900" algn="just">
              <a:buFont typeface="+mj-lt"/>
              <a:buAutoNum type="arabicPeriod"/>
            </a:pPr>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buFont typeface="+mj-lt"/>
              <a:buAutoNum type="arabicPeriod"/>
            </a:pPr>
            <a:r>
              <a:rPr lang="en-US" sz="1750" b="1" kern="0" spc="-35" dirty="0" smtClean="0">
                <a:solidFill>
                  <a:srgbClr val="272525"/>
                </a:solidFill>
                <a:latin typeface="Arial" panose="020B0604020202020204" pitchFamily="34" charset="0"/>
                <a:ea typeface="Inter" pitchFamily="34" charset="-122"/>
                <a:cs typeface="Arial" panose="020B0604020202020204" pitchFamily="34" charset="0"/>
              </a:rPr>
              <a:t>Personalized </a:t>
            </a:r>
            <a:r>
              <a:rPr lang="en-US" sz="1750" b="1" kern="0" spc="-35" dirty="0">
                <a:solidFill>
                  <a:srgbClr val="272525"/>
                </a:solidFill>
                <a:latin typeface="Arial" panose="020B0604020202020204" pitchFamily="34" charset="0"/>
                <a:ea typeface="Inter" pitchFamily="34" charset="-122"/>
                <a:cs typeface="Arial" panose="020B0604020202020204" pitchFamily="34" charset="0"/>
              </a:rPr>
              <a:t>Treatment Plans</a:t>
            </a:r>
            <a:r>
              <a:rPr lang="en-US" sz="1750"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a:solidFill>
                  <a:srgbClr val="272525"/>
                </a:solidFill>
                <a:latin typeface="Arial" panose="020B0604020202020204" pitchFamily="34" charset="0"/>
                <a:ea typeface="Inter" pitchFamily="34" charset="-122"/>
                <a:cs typeface="Arial" panose="020B0604020202020204" pitchFamily="34" charset="0"/>
              </a:rPr>
              <a:t>Accurate intensity estimation allows healthcare professionals to tailor treatment plans to the specific needs of individuals, providing personalized care and optimizing symptom management.</a:t>
            </a:r>
          </a:p>
          <a:p>
            <a:pPr marL="342900" indent="-342900" algn="just">
              <a:buFont typeface="+mj-lt"/>
              <a:buAutoNum type="arabicPeriod"/>
            </a:pPr>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buFont typeface="+mj-lt"/>
              <a:buAutoNum type="arabicPeriod"/>
            </a:pPr>
            <a:r>
              <a:rPr lang="en-US" sz="1750" b="1" kern="0" spc="-35" dirty="0" smtClean="0">
                <a:solidFill>
                  <a:srgbClr val="272525"/>
                </a:solidFill>
                <a:latin typeface="Arial" panose="020B0604020202020204" pitchFamily="34" charset="0"/>
                <a:ea typeface="Inter" pitchFamily="34" charset="-122"/>
                <a:cs typeface="Arial" panose="020B0604020202020204" pitchFamily="34" charset="0"/>
              </a:rPr>
              <a:t>Objective </a:t>
            </a:r>
            <a:r>
              <a:rPr lang="en-US" sz="1750" b="1" kern="0" spc="-35" dirty="0">
                <a:solidFill>
                  <a:srgbClr val="272525"/>
                </a:solidFill>
                <a:latin typeface="Arial" panose="020B0604020202020204" pitchFamily="34" charset="0"/>
                <a:ea typeface="Inter" pitchFamily="34" charset="-122"/>
                <a:cs typeface="Arial" panose="020B0604020202020204" pitchFamily="34" charset="0"/>
              </a:rPr>
              <a:t>Monitoring</a:t>
            </a:r>
            <a:r>
              <a:rPr lang="en-US" sz="1750"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a:solidFill>
                  <a:srgbClr val="272525"/>
                </a:solidFill>
                <a:latin typeface="Arial" panose="020B0604020202020204" pitchFamily="34" charset="0"/>
                <a:ea typeface="Inter" pitchFamily="34" charset="-122"/>
                <a:cs typeface="Arial" panose="020B0604020202020204" pitchFamily="34" charset="0"/>
              </a:rPr>
              <a:t>Objective measures of Parkinson's intensity, derived from voice patterns or other data, provide a quantitative basis for monitoring disease progression. This can supplement subjective assessments and enhance the precision of clinical evaluations.</a:t>
            </a:r>
          </a:p>
          <a:p>
            <a:pPr marL="342900" indent="-342900" algn="just">
              <a:buFont typeface="+mj-lt"/>
              <a:buAutoNum type="arabicPeriod"/>
            </a:pPr>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buFont typeface="+mj-lt"/>
              <a:buAutoNum type="arabicPeriod"/>
            </a:pPr>
            <a:r>
              <a:rPr lang="en-US" sz="1750" b="1" kern="0" spc="-35" dirty="0" smtClean="0">
                <a:solidFill>
                  <a:srgbClr val="272525"/>
                </a:solidFill>
                <a:latin typeface="Arial" panose="020B0604020202020204" pitchFamily="34" charset="0"/>
                <a:ea typeface="Inter" pitchFamily="34" charset="-122"/>
                <a:cs typeface="Arial" panose="020B0604020202020204" pitchFamily="34" charset="0"/>
              </a:rPr>
              <a:t>Clinical </a:t>
            </a:r>
            <a:r>
              <a:rPr lang="en-US" sz="1750" b="1" kern="0" spc="-35" dirty="0">
                <a:solidFill>
                  <a:srgbClr val="272525"/>
                </a:solidFill>
                <a:latin typeface="Arial" panose="020B0604020202020204" pitchFamily="34" charset="0"/>
                <a:ea typeface="Inter" pitchFamily="34" charset="-122"/>
                <a:cs typeface="Arial" panose="020B0604020202020204" pitchFamily="34" charset="0"/>
              </a:rPr>
              <a:t>Trials and Research</a:t>
            </a:r>
            <a:r>
              <a:rPr lang="en-US" sz="1750"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a:solidFill>
                  <a:srgbClr val="272525"/>
                </a:solidFill>
                <a:latin typeface="Arial" panose="020B0604020202020204" pitchFamily="34" charset="0"/>
                <a:ea typeface="Inter" pitchFamily="34" charset="-122"/>
                <a:cs typeface="Arial" panose="020B0604020202020204" pitchFamily="34" charset="0"/>
              </a:rPr>
              <a:t>Accurate intensity estimation contributes valuable data to clinical trials and research studies focused on Parkinson's disease. This aids in understanding the efficacy of treatments, identifying potential biomarkers, and advancing scientific knowledge.</a:t>
            </a:r>
          </a:p>
          <a:p>
            <a:pPr marL="342900" indent="-342900" algn="just">
              <a:buFont typeface="+mj-lt"/>
              <a:buAutoNum type="arabicPeriod"/>
            </a:pPr>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buFont typeface="+mj-lt"/>
              <a:buAutoNum type="arabicPeriod"/>
            </a:pPr>
            <a:r>
              <a:rPr lang="en-US" sz="1750" b="1" kern="0" spc="-35" dirty="0" smtClean="0">
                <a:solidFill>
                  <a:srgbClr val="272525"/>
                </a:solidFill>
                <a:latin typeface="Arial" panose="020B0604020202020204" pitchFamily="34" charset="0"/>
                <a:ea typeface="Inter" pitchFamily="34" charset="-122"/>
                <a:cs typeface="Arial" panose="020B0604020202020204" pitchFamily="34" charset="0"/>
              </a:rPr>
              <a:t>Optimizing </a:t>
            </a:r>
            <a:r>
              <a:rPr lang="en-US" sz="1750" b="1" kern="0" spc="-35" dirty="0">
                <a:solidFill>
                  <a:srgbClr val="272525"/>
                </a:solidFill>
                <a:latin typeface="Arial" panose="020B0604020202020204" pitchFamily="34" charset="0"/>
                <a:ea typeface="Inter" pitchFamily="34" charset="-122"/>
                <a:cs typeface="Arial" panose="020B0604020202020204" pitchFamily="34" charset="0"/>
              </a:rPr>
              <a:t>Resource Allocation</a:t>
            </a:r>
            <a:r>
              <a:rPr lang="en-US" sz="1750"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a:solidFill>
                  <a:srgbClr val="272525"/>
                </a:solidFill>
                <a:latin typeface="Arial" panose="020B0604020202020204" pitchFamily="34" charset="0"/>
                <a:ea typeface="Inter" pitchFamily="34" charset="-122"/>
                <a:cs typeface="Arial" panose="020B0604020202020204" pitchFamily="34" charset="0"/>
              </a:rPr>
              <a:t>Efficiently estimating Parkinson's intensity helps healthcare systems allocate resources effectively, ensuring that individuals with higher intensity levels receive appropriate attention and care.</a:t>
            </a:r>
          </a:p>
          <a:p>
            <a:pPr marL="342900" indent="-342900" algn="just">
              <a:buFont typeface="+mj-lt"/>
              <a:buAutoNum type="arabicPeriod"/>
            </a:pPr>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buFont typeface="+mj-lt"/>
              <a:buAutoNum type="arabicPeriod"/>
            </a:pPr>
            <a:r>
              <a:rPr lang="en-US" sz="1750" b="1" kern="0" spc="-35" dirty="0" smtClean="0">
                <a:solidFill>
                  <a:srgbClr val="272525"/>
                </a:solidFill>
                <a:latin typeface="Arial" panose="020B0604020202020204" pitchFamily="34" charset="0"/>
                <a:ea typeface="Inter" pitchFamily="34" charset="-122"/>
                <a:cs typeface="Arial" panose="020B0604020202020204" pitchFamily="34" charset="0"/>
              </a:rPr>
              <a:t>Empowering </a:t>
            </a:r>
            <a:r>
              <a:rPr lang="en-US" sz="1750" b="1" kern="0" spc="-35" dirty="0">
                <a:solidFill>
                  <a:srgbClr val="272525"/>
                </a:solidFill>
                <a:latin typeface="Arial" panose="020B0604020202020204" pitchFamily="34" charset="0"/>
                <a:ea typeface="Inter" pitchFamily="34" charset="-122"/>
                <a:cs typeface="Arial" panose="020B0604020202020204" pitchFamily="34" charset="0"/>
              </a:rPr>
              <a:t>Patients</a:t>
            </a:r>
            <a:r>
              <a:rPr lang="en-US" sz="1750" b="1"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750" kern="0" spc="-35" dirty="0">
                <a:solidFill>
                  <a:srgbClr val="272525"/>
                </a:solidFill>
                <a:latin typeface="Arial" panose="020B0604020202020204" pitchFamily="34" charset="0"/>
                <a:ea typeface="Inter" pitchFamily="34" charset="-122"/>
                <a:cs typeface="Arial" panose="020B0604020202020204" pitchFamily="34" charset="0"/>
              </a:rPr>
              <a:t>Providing patients with insights into the intensity of their Parkinson's disease empowers them to actively participate in their care. It enhances self-awareness and encourages lifestyle modifications that may positively impact their health.</a:t>
            </a:r>
          </a:p>
          <a:p>
            <a:pPr algn="just"/>
            <a:endParaRPr lang="en-US" sz="1750" kern="0" spc="-35" dirty="0">
              <a:solidFill>
                <a:srgbClr val="272525"/>
              </a:solidFill>
              <a:latin typeface="Arial" panose="020B0604020202020204" pitchFamily="34" charset="0"/>
              <a:ea typeface="Inter"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1353800" y="0"/>
            <a:ext cx="3276600" cy="8229600"/>
          </a:xfrm>
          <a:prstGeom prst="rect">
            <a:avLst/>
          </a:prstGeom>
        </p:spPr>
      </p:pic>
      <p:sp>
        <p:nvSpPr>
          <p:cNvPr id="5" name="Text 2"/>
          <p:cNvSpPr/>
          <p:nvPr/>
        </p:nvSpPr>
        <p:spPr>
          <a:xfrm>
            <a:off x="2190214" y="460533"/>
            <a:ext cx="697337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Challenges and Limitations</a:t>
            </a:r>
            <a:endParaRPr lang="en-US" sz="4374" dirty="0">
              <a:latin typeface="Arial" panose="020B0604020202020204" pitchFamily="34" charset="0"/>
              <a:cs typeface="Arial" panose="020B0604020202020204" pitchFamily="34" charset="0"/>
            </a:endParaRPr>
          </a:p>
        </p:txBody>
      </p:sp>
      <p:sp>
        <p:nvSpPr>
          <p:cNvPr id="6" name="Text 3"/>
          <p:cNvSpPr/>
          <p:nvPr/>
        </p:nvSpPr>
        <p:spPr>
          <a:xfrm>
            <a:off x="464899" y="1698782"/>
            <a:ext cx="10241201" cy="1066205"/>
          </a:xfrm>
          <a:prstGeom prst="rect">
            <a:avLst/>
          </a:prstGeom>
          <a:noFill/>
          <a:ln/>
        </p:spPr>
        <p:txBody>
          <a:bodyPr wrap="square" rtlCol="0" anchor="t"/>
          <a:lstStyle/>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Parkinson's intensity estimation using voice patterns presents several challenges and limitations that researchers and developers need to consider:</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a:solidFill>
                  <a:srgbClr val="272525"/>
                </a:solidFill>
                <a:latin typeface="Arial" panose="020B0604020202020204" pitchFamily="34" charset="0"/>
                <a:ea typeface="Inter" pitchFamily="34" charset="-122"/>
                <a:cs typeface="Arial" panose="020B0604020202020204" pitchFamily="34" charset="0"/>
              </a:rPr>
              <a:t>1. </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Heterogeneity </a:t>
            </a:r>
            <a:r>
              <a:rPr lang="en-US" sz="1850" b="1" kern="0" spc="-35" dirty="0">
                <a:solidFill>
                  <a:srgbClr val="272525"/>
                </a:solidFill>
                <a:latin typeface="Arial" panose="020B0604020202020204" pitchFamily="34" charset="0"/>
                <a:ea typeface="Inter" pitchFamily="34" charset="-122"/>
                <a:cs typeface="Arial" panose="020B0604020202020204" pitchFamily="34" charset="0"/>
              </a:rPr>
              <a:t>of Symptoms</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Parkinson's disease manifests with a wide range of symptoms and progresses differently in each individual. The heterogeneity of symptoms makes it challenging to capture the full complexity of the disease solely through voice pattern analysis.</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a:solidFill>
                  <a:srgbClr val="272525"/>
                </a:solidFill>
                <a:latin typeface="Arial" panose="020B0604020202020204" pitchFamily="34" charset="0"/>
                <a:ea typeface="Inter" pitchFamily="34" charset="-122"/>
                <a:cs typeface="Arial" panose="020B0604020202020204" pitchFamily="34" charset="0"/>
              </a:rPr>
              <a:t>2. </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Variability </a:t>
            </a:r>
            <a:r>
              <a:rPr lang="en-US" sz="1850" b="1" kern="0" spc="-35" dirty="0">
                <a:solidFill>
                  <a:srgbClr val="272525"/>
                </a:solidFill>
                <a:latin typeface="Arial" panose="020B0604020202020204" pitchFamily="34" charset="0"/>
                <a:ea typeface="Inter" pitchFamily="34" charset="-122"/>
                <a:cs typeface="Arial" panose="020B0604020202020204" pitchFamily="34" charset="0"/>
              </a:rPr>
              <a:t>in Speech</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Natural variations in speech due to factors like age, gender, and cultural differences can introduce noise into the analysis. Distinguishing between Parkinson's-related changes and normal speech variability is a complex task.</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a:solidFill>
                  <a:srgbClr val="272525"/>
                </a:solidFill>
                <a:latin typeface="Arial" panose="020B0604020202020204" pitchFamily="34" charset="0"/>
                <a:ea typeface="Inter" pitchFamily="34" charset="-122"/>
                <a:cs typeface="Arial" panose="020B0604020202020204" pitchFamily="34" charset="0"/>
              </a:rPr>
              <a:t>3. </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Co-occurring </a:t>
            </a:r>
            <a:r>
              <a:rPr lang="en-US" sz="1850" b="1" kern="0" spc="-35" dirty="0">
                <a:solidFill>
                  <a:srgbClr val="272525"/>
                </a:solidFill>
                <a:latin typeface="Arial" panose="020B0604020202020204" pitchFamily="34" charset="0"/>
                <a:ea typeface="Inter" pitchFamily="34" charset="-122"/>
                <a:cs typeface="Arial" panose="020B0604020202020204" pitchFamily="34" charset="0"/>
              </a:rPr>
              <a:t>Conditions</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Individuals with Parkinson's disease may also have co-occurring conditions or comorbidities that influence voice patterns. Distinguishing the impact of Parkinson's from other contributing factors poses a significant challenge.</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a:solidFill>
                  <a:srgbClr val="272525"/>
                </a:solidFill>
                <a:latin typeface="Arial" panose="020B0604020202020204" pitchFamily="34" charset="0"/>
                <a:ea typeface="Inter" pitchFamily="34" charset="-122"/>
                <a:cs typeface="Arial" panose="020B0604020202020204" pitchFamily="34" charset="0"/>
              </a:rPr>
              <a:t>4. </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Lack </a:t>
            </a:r>
            <a:r>
              <a:rPr lang="en-US" sz="1850" b="1" kern="0" spc="-35" dirty="0">
                <a:solidFill>
                  <a:srgbClr val="272525"/>
                </a:solidFill>
                <a:latin typeface="Arial" panose="020B0604020202020204" pitchFamily="34" charset="0"/>
                <a:ea typeface="Inter" pitchFamily="34" charset="-122"/>
                <a:cs typeface="Arial" panose="020B0604020202020204" pitchFamily="34" charset="0"/>
              </a:rPr>
              <a:t>of Standardization</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The absence of standardized protocols for voice recording and analysis can lead to inconsistencies in data collection. Variations in recording equipment, ambient noise, and speech tasks may affect the reliability of results.</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p:txBody>
      </p:sp>
    </p:spTree>
    <p:extLst>
      <p:ext uri="{BB962C8B-B14F-4D97-AF65-F5344CB8AC3E}">
        <p14:creationId xmlns:p14="http://schemas.microsoft.com/office/powerpoint/2010/main" val="650324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1353800" y="0"/>
            <a:ext cx="3276600" cy="8229600"/>
          </a:xfrm>
          <a:prstGeom prst="rect">
            <a:avLst/>
          </a:prstGeom>
        </p:spPr>
      </p:pic>
      <p:sp>
        <p:nvSpPr>
          <p:cNvPr id="5" name="Text 2"/>
          <p:cNvSpPr/>
          <p:nvPr/>
        </p:nvSpPr>
        <p:spPr>
          <a:xfrm>
            <a:off x="742414" y="460056"/>
            <a:ext cx="996368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Challenges and </a:t>
            </a:r>
            <a:r>
              <a:rPr lang="en-US" sz="4374" b="1" kern="0" spc="-131" dirty="0" smtClean="0">
                <a:solidFill>
                  <a:srgbClr val="000000"/>
                </a:solidFill>
                <a:latin typeface="Arial" panose="020B0604020202020204" pitchFamily="34" charset="0"/>
                <a:ea typeface="Inter" pitchFamily="34" charset="-122"/>
                <a:cs typeface="Arial" panose="020B0604020202020204" pitchFamily="34" charset="0"/>
              </a:rPr>
              <a:t>Limitations (continued)</a:t>
            </a:r>
            <a:endParaRPr lang="en-US" sz="4374" dirty="0">
              <a:latin typeface="Arial" panose="020B0604020202020204" pitchFamily="34" charset="0"/>
              <a:cs typeface="Arial" panose="020B0604020202020204" pitchFamily="34" charset="0"/>
            </a:endParaRPr>
          </a:p>
        </p:txBody>
      </p:sp>
      <p:sp>
        <p:nvSpPr>
          <p:cNvPr id="6" name="Text 3"/>
          <p:cNvSpPr/>
          <p:nvPr/>
        </p:nvSpPr>
        <p:spPr>
          <a:xfrm>
            <a:off x="464899" y="1846341"/>
            <a:ext cx="10241201" cy="1066205"/>
          </a:xfrm>
          <a:prstGeom prst="rect">
            <a:avLst/>
          </a:prstGeom>
          <a:noFill/>
          <a:ln/>
        </p:spPr>
        <p:txBody>
          <a:bodyPr wrap="square" rtlCol="0" anchor="t"/>
          <a:lstStyle/>
          <a:p>
            <a:pPr algn="just"/>
            <a:endParaRPr lang="en-US" sz="1850" b="1"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a:solidFill>
                  <a:srgbClr val="272525"/>
                </a:solidFill>
                <a:latin typeface="Arial" panose="020B0604020202020204" pitchFamily="34" charset="0"/>
                <a:ea typeface="Inter" pitchFamily="34" charset="-122"/>
                <a:cs typeface="Arial" panose="020B0604020202020204" pitchFamily="34" charset="0"/>
              </a:rPr>
              <a:t>5. </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Dynamic </a:t>
            </a:r>
            <a:r>
              <a:rPr lang="en-US" sz="1850" b="1" kern="0" spc="-35" dirty="0">
                <a:solidFill>
                  <a:srgbClr val="272525"/>
                </a:solidFill>
                <a:latin typeface="Arial" panose="020B0604020202020204" pitchFamily="34" charset="0"/>
                <a:ea typeface="Inter" pitchFamily="34" charset="-122"/>
                <a:cs typeface="Arial" panose="020B0604020202020204" pitchFamily="34" charset="0"/>
              </a:rPr>
              <a:t>Nature of Symptoms</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Parkinson's symptoms can fluctuate throughout the day or across different days, making it challenging to obtain a representative and consistent sample for analysis. Dynamic changes in symptoms may not be fully captured during a single voice recording.</a:t>
            </a:r>
          </a:p>
          <a:p>
            <a:pPr algn="just"/>
            <a:endParaRPr lang="en-US" sz="1850" b="1"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a:solidFill>
                  <a:srgbClr val="272525"/>
                </a:solidFill>
                <a:latin typeface="Arial" panose="020B0604020202020204" pitchFamily="34" charset="0"/>
                <a:ea typeface="Inter" pitchFamily="34" charset="-122"/>
                <a:cs typeface="Arial" panose="020B0604020202020204" pitchFamily="34" charset="0"/>
              </a:rPr>
              <a:t>6. </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Limited </a:t>
            </a:r>
            <a:r>
              <a:rPr lang="en-US" sz="1850" b="1" kern="0" spc="-35" dirty="0">
                <a:solidFill>
                  <a:srgbClr val="272525"/>
                </a:solidFill>
                <a:latin typeface="Arial" panose="020B0604020202020204" pitchFamily="34" charset="0"/>
                <a:ea typeface="Inter" pitchFamily="34" charset="-122"/>
                <a:cs typeface="Arial" panose="020B0604020202020204" pitchFamily="34" charset="0"/>
              </a:rPr>
              <a:t>Training Data</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Obtaining large and diverse datasets for training machine learning models can be challenging, especially considering the relatively low prevalence of Parkinson's disease. Limited training data may impact the generalization ability of the models.</a:t>
            </a:r>
          </a:p>
          <a:p>
            <a:pPr algn="just"/>
            <a:endParaRPr lang="en-US" sz="1850" b="1"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a:solidFill>
                  <a:srgbClr val="272525"/>
                </a:solidFill>
                <a:latin typeface="Arial" panose="020B0604020202020204" pitchFamily="34" charset="0"/>
                <a:ea typeface="Inter" pitchFamily="34" charset="-122"/>
                <a:cs typeface="Arial" panose="020B0604020202020204" pitchFamily="34" charset="0"/>
              </a:rPr>
              <a:t>7. </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Ethical </a:t>
            </a:r>
            <a:r>
              <a:rPr lang="en-US" sz="1850" b="1" kern="0" spc="-35" dirty="0">
                <a:solidFill>
                  <a:srgbClr val="272525"/>
                </a:solidFill>
                <a:latin typeface="Arial" panose="020B0604020202020204" pitchFamily="34" charset="0"/>
                <a:ea typeface="Inter" pitchFamily="34" charset="-122"/>
                <a:cs typeface="Arial" panose="020B0604020202020204" pitchFamily="34" charset="0"/>
              </a:rPr>
              <a:t>and Privacy Concerns</a:t>
            </a:r>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Voice data is personal and sensitive information. Ensuring the privacy and ethical use of voice recordings is crucial. Maintaining confidentiality while collecting and storing voice data requires robust security measures.</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Despite these challenges, ongoing research and advancements in technology offer opportunities to address some of these limitations and improve the effectiveness of voice-based intensity estimation in Parkinson's disease. Collaborative efforts in data collection, model development, and cross-disciplinary research are essential for overcoming these challenges.</a:t>
            </a:r>
            <a:endParaRPr lang="en-US" sz="185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4648200" cy="8229600"/>
          </a:xfrm>
          <a:prstGeom prst="rect">
            <a:avLst/>
          </a:prstGeom>
        </p:spPr>
      </p:pic>
      <p:sp>
        <p:nvSpPr>
          <p:cNvPr id="5" name="Text 2"/>
          <p:cNvSpPr/>
          <p:nvPr/>
        </p:nvSpPr>
        <p:spPr>
          <a:xfrm>
            <a:off x="5964574" y="899360"/>
            <a:ext cx="7719676" cy="826294"/>
          </a:xfrm>
          <a:prstGeom prst="rect">
            <a:avLst/>
          </a:prstGeom>
          <a:noFill/>
          <a:ln/>
        </p:spPr>
        <p:txBody>
          <a:bodyPr wrap="square" rtlCol="0" anchor="t"/>
          <a:lstStyle/>
          <a:p>
            <a:pPr marL="0" indent="0">
              <a:lnSpc>
                <a:spcPts val="5468"/>
              </a:lnSpc>
              <a:buNone/>
            </a:pPr>
            <a:r>
              <a:rPr lang="en-US" sz="4374" b="1" kern="0" spc="-131" dirty="0" smtClean="0">
                <a:solidFill>
                  <a:srgbClr val="000000"/>
                </a:solidFill>
                <a:latin typeface="Arial" panose="020B0604020202020204" pitchFamily="34" charset="0"/>
                <a:ea typeface="Inter" pitchFamily="34" charset="-122"/>
                <a:cs typeface="Arial" panose="020B0604020202020204" pitchFamily="34" charset="0"/>
              </a:rPr>
              <a:t>Conclusion and Future Scope</a:t>
            </a:r>
            <a:endParaRPr lang="en-US" sz="4374" dirty="0">
              <a:latin typeface="Arial" panose="020B0604020202020204" pitchFamily="34" charset="0"/>
              <a:cs typeface="Arial" panose="020B0604020202020204" pitchFamily="34" charset="0"/>
            </a:endParaRPr>
          </a:p>
        </p:txBody>
      </p:sp>
      <p:sp>
        <p:nvSpPr>
          <p:cNvPr id="6" name="Text 3"/>
          <p:cNvSpPr/>
          <p:nvPr/>
        </p:nvSpPr>
        <p:spPr>
          <a:xfrm>
            <a:off x="6085612" y="2423398"/>
            <a:ext cx="7477601" cy="1066205"/>
          </a:xfrm>
          <a:prstGeom prst="rect">
            <a:avLst/>
          </a:prstGeom>
          <a:noFill/>
          <a:ln/>
        </p:spPr>
        <p:txBody>
          <a:bodyPr wrap="square" rtlCol="0" anchor="t"/>
          <a:lstStyle/>
          <a:p>
            <a:pPr algn="just">
              <a:lnSpc>
                <a:spcPts val="2799"/>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In conclusion, this project aimed to predict the Unified Parkinson's Disease Rating Scale (UPDRS) scores using machine learning. After exploring and cleaning the data, three different models were tested—Linear Regression, Elastic Net </a:t>
            </a:r>
            <a:r>
              <a:rPr lang="en-US" sz="1850" kern="0" spc="-35" dirty="0" err="1">
                <a:solidFill>
                  <a:srgbClr val="272525"/>
                </a:solidFill>
                <a:latin typeface="Arial" panose="020B0604020202020204" pitchFamily="34" charset="0"/>
                <a:ea typeface="Inter" pitchFamily="34" charset="-122"/>
                <a:cs typeface="Arial" panose="020B0604020202020204" pitchFamily="34" charset="0"/>
              </a:rPr>
              <a:t>Regressor</a:t>
            </a:r>
            <a:r>
              <a:rPr lang="en-US" sz="1850" kern="0" spc="-35" dirty="0">
                <a:solidFill>
                  <a:srgbClr val="272525"/>
                </a:solidFill>
                <a:latin typeface="Arial" panose="020B0604020202020204" pitchFamily="34" charset="0"/>
                <a:ea typeface="Inter" pitchFamily="34" charset="-122"/>
                <a:cs typeface="Arial" panose="020B0604020202020204" pitchFamily="34" charset="0"/>
              </a:rPr>
              <a:t>, and Random Forest </a:t>
            </a:r>
            <a:r>
              <a:rPr lang="en-US" sz="1850" kern="0" spc="-35" dirty="0" err="1">
                <a:solidFill>
                  <a:srgbClr val="272525"/>
                </a:solidFill>
                <a:latin typeface="Arial" panose="020B0604020202020204" pitchFamily="34" charset="0"/>
                <a:ea typeface="Inter" pitchFamily="34" charset="-122"/>
                <a:cs typeface="Arial" panose="020B0604020202020204" pitchFamily="34" charset="0"/>
              </a:rPr>
              <a:t>Regressor</a:t>
            </a:r>
            <a:r>
              <a:rPr lang="en-US" sz="1850" kern="0" spc="-35" dirty="0">
                <a:solidFill>
                  <a:srgbClr val="272525"/>
                </a:solidFill>
                <a:latin typeface="Arial" panose="020B0604020202020204" pitchFamily="34" charset="0"/>
                <a:ea typeface="Inter" pitchFamily="34" charset="-122"/>
                <a:cs typeface="Arial" panose="020B0604020202020204" pitchFamily="34" charset="0"/>
              </a:rPr>
              <a:t>. The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Random Forest </a:t>
            </a:r>
            <a:r>
              <a:rPr lang="en-US" sz="1850" kern="0" spc="-35" dirty="0" err="1" smtClean="0">
                <a:solidFill>
                  <a:srgbClr val="272525"/>
                </a:solidFill>
                <a:latin typeface="Arial" panose="020B0604020202020204" pitchFamily="34" charset="0"/>
                <a:ea typeface="Inter" pitchFamily="34" charset="-122"/>
                <a:cs typeface="Arial" panose="020B0604020202020204" pitchFamily="34" charset="0"/>
              </a:rPr>
              <a:t>Regressor</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fine-tuned through </a:t>
            </a:r>
            <a:r>
              <a:rPr lang="en-US" sz="1850" kern="0" spc="-35" dirty="0" err="1">
                <a:solidFill>
                  <a:srgbClr val="272525"/>
                </a:solidFill>
                <a:latin typeface="Arial" panose="020B0604020202020204" pitchFamily="34" charset="0"/>
                <a:ea typeface="Inter" pitchFamily="34" charset="-122"/>
                <a:cs typeface="Arial" panose="020B0604020202020204" pitchFamily="34" charset="0"/>
              </a:rPr>
              <a:t>hyperparameter</a:t>
            </a:r>
            <a:r>
              <a:rPr lang="en-US" sz="1850" kern="0" spc="-35" dirty="0">
                <a:solidFill>
                  <a:srgbClr val="272525"/>
                </a:solidFill>
                <a:latin typeface="Arial" panose="020B0604020202020204" pitchFamily="34" charset="0"/>
                <a:ea typeface="Inter" pitchFamily="34" charset="-122"/>
                <a:cs typeface="Arial" panose="020B0604020202020204" pitchFamily="34" charset="0"/>
              </a:rPr>
              <a:t> optimization, emerged as the most effective in predicting UPDRS scores. Visualizations comparing actual and predicted scores highlighted the model's accuracy. For the future, there's room to enhance the model by incorporating more features, trying advanced algorithms, and collaborating with medical experts for clinical insights. The project provides a foundation for predicting UPDRS scores, offering opportunities for further improvements and real-world applications in Parkinson's disease monitoring.</a:t>
            </a:r>
            <a:endParaRPr lang="en-US" sz="185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5629096" y="812161"/>
            <a:ext cx="3372207" cy="694373"/>
          </a:xfrm>
          <a:prstGeom prst="rect">
            <a:avLst/>
          </a:prstGeom>
          <a:noFill/>
          <a:ln/>
        </p:spPr>
        <p:txBody>
          <a:bodyPr wrap="none" rtlCol="0" anchor="t"/>
          <a:lstStyle/>
          <a:p>
            <a:pPr marL="0" indent="0">
              <a:lnSpc>
                <a:spcPts val="5468"/>
              </a:lnSpc>
              <a:buNone/>
            </a:pPr>
            <a:r>
              <a:rPr lang="en-US" sz="4374" b="1" kern="0" spc="-131" dirty="0" smtClean="0">
                <a:solidFill>
                  <a:srgbClr val="000000"/>
                </a:solidFill>
                <a:latin typeface="Arial" panose="020B0604020202020204" pitchFamily="34" charset="0"/>
                <a:ea typeface="Inter" pitchFamily="34" charset="-122"/>
                <a:cs typeface="Arial" panose="020B0604020202020204" pitchFamily="34" charset="0"/>
              </a:rPr>
              <a:t>Bibliography</a:t>
            </a:r>
            <a:endParaRPr lang="en-US" sz="4374" dirty="0">
              <a:latin typeface="Arial" panose="020B0604020202020204" pitchFamily="34" charset="0"/>
              <a:cs typeface="Arial" panose="020B0604020202020204" pitchFamily="34" charset="0"/>
            </a:endParaRPr>
          </a:p>
        </p:txBody>
      </p:sp>
      <p:sp>
        <p:nvSpPr>
          <p:cNvPr id="7" name="Text 4"/>
          <p:cNvSpPr/>
          <p:nvPr/>
        </p:nvSpPr>
        <p:spPr>
          <a:xfrm>
            <a:off x="2037993" y="2584053"/>
            <a:ext cx="10554414" cy="710803"/>
          </a:xfrm>
          <a:prstGeom prst="rect">
            <a:avLst/>
          </a:prstGeom>
          <a:noFill/>
          <a:ln/>
        </p:spPr>
        <p:txBody>
          <a:bodyPr wrap="square" rtlCol="0" anchor="t"/>
          <a:lstStyle/>
          <a:p>
            <a:pPr algn="just">
              <a:lnSpc>
                <a:spcPts val="2799"/>
              </a:lnSpc>
            </a:pPr>
            <a:r>
              <a:rPr lang="en-US" sz="2000" dirty="0">
                <a:latin typeface="Arial" panose="020B0604020202020204" pitchFamily="34" charset="0"/>
                <a:cs typeface="Arial" panose="020B0604020202020204" pitchFamily="34" charset="0"/>
              </a:rPr>
              <a:t>The dataset used in this project was sourced from multiple platforms, </a:t>
            </a:r>
            <a:r>
              <a:rPr lang="en-US" sz="2000" dirty="0" smtClean="0">
                <a:latin typeface="Arial" panose="020B0604020202020204" pitchFamily="34" charset="0"/>
                <a:cs typeface="Arial" panose="020B0604020202020204" pitchFamily="34" charset="0"/>
              </a:rPr>
              <a:t>including</a:t>
            </a:r>
          </a:p>
          <a:p>
            <a:pPr algn="just">
              <a:lnSpc>
                <a:spcPts val="2799"/>
              </a:lnSpc>
            </a:pPr>
            <a:endParaRPr lang="en-US" sz="2000" dirty="0">
              <a:latin typeface="Arial" panose="020B0604020202020204" pitchFamily="34" charset="0"/>
              <a:cs typeface="Arial" panose="020B0604020202020204" pitchFamily="34" charset="0"/>
            </a:endParaRPr>
          </a:p>
          <a:p>
            <a:pPr marL="342900" indent="-342900" algn="just">
              <a:lnSpc>
                <a:spcPts val="2799"/>
              </a:lnSpc>
              <a:buFont typeface="+mj-lt"/>
              <a:buAutoNum type="arabicPeriod"/>
            </a:pPr>
            <a:r>
              <a:rPr lang="en-US" sz="2000" dirty="0" err="1">
                <a:latin typeface="Arial" panose="020B0604020202020204" pitchFamily="34" charset="0"/>
                <a:cs typeface="Arial" panose="020B0604020202020204" pitchFamily="34" charset="0"/>
              </a:rPr>
              <a:t>Kaggle</a:t>
            </a:r>
            <a:r>
              <a:rPr lang="en-US" sz="2000" dirty="0">
                <a:latin typeface="Arial" panose="020B0604020202020204" pitchFamily="34" charset="0"/>
                <a:cs typeface="Arial" panose="020B0604020202020204" pitchFamily="34" charset="0"/>
              </a:rPr>
              <a:t> (https://www.kaggle.com)</a:t>
            </a:r>
          </a:p>
          <a:p>
            <a:pPr marL="342900" indent="-342900" algn="just">
              <a:lnSpc>
                <a:spcPts val="2799"/>
              </a:lnSpc>
              <a:buFont typeface="+mj-lt"/>
              <a:buAutoNum type="arabicPeriod"/>
            </a:pPr>
            <a:r>
              <a:rPr lang="en-US" sz="2000" dirty="0">
                <a:latin typeface="Arial" panose="020B0604020202020204" pitchFamily="34" charset="0"/>
                <a:cs typeface="Arial" panose="020B0604020202020204" pitchFamily="34" charset="0"/>
              </a:rPr>
              <a:t>GitHub (https://github.com)</a:t>
            </a:r>
          </a:p>
          <a:p>
            <a:pPr marL="342900" indent="-342900">
              <a:lnSpc>
                <a:spcPts val="2799"/>
              </a:lnSpc>
              <a:buFont typeface="+mj-lt"/>
              <a:buAutoNum type="arabicPeriod"/>
            </a:pPr>
            <a:r>
              <a:rPr lang="en-US" sz="2000" dirty="0">
                <a:latin typeface="Arial" panose="020B0604020202020204" pitchFamily="34" charset="0"/>
                <a:cs typeface="Arial" panose="020B0604020202020204" pitchFamily="34" charset="0"/>
              </a:rPr>
              <a:t>The online repository of the University of California, Irvine (UCI) (https://archive.ics.uci.edu/dataset/174/parkinsons)</a:t>
            </a:r>
          </a:p>
          <a:p>
            <a:pPr marL="342900" indent="-342900" algn="just">
              <a:lnSpc>
                <a:spcPts val="2799"/>
              </a:lnSpc>
              <a:buFont typeface="+mj-lt"/>
              <a:buAutoNum type="arabicPeriod"/>
            </a:pPr>
            <a:endParaRPr lang="en-US" sz="2000" dirty="0">
              <a:latin typeface="Arial" panose="020B0604020202020204" pitchFamily="34" charset="0"/>
              <a:cs typeface="Arial" panose="020B0604020202020204" pitchFamily="34" charset="0"/>
            </a:endParaRPr>
          </a:p>
          <a:p>
            <a:pPr algn="just">
              <a:lnSpc>
                <a:spcPts val="2799"/>
              </a:lnSpc>
            </a:pPr>
            <a:r>
              <a:rPr lang="en-US" sz="2000" dirty="0">
                <a:latin typeface="Arial" panose="020B0604020202020204" pitchFamily="34" charset="0"/>
                <a:cs typeface="Arial" panose="020B0604020202020204" pitchFamily="34" charset="0"/>
              </a:rPr>
              <a:t>The data compilation involves information related to Parkinson's disease, and efforts have been made to adhere to the respective terms of use and licensing agreements associated with each dataset. Proper attribution and acknowledgment are given to the original sources, and the project adheres to ethical standards in data utilization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0608571" y="0"/>
            <a:ext cx="4021829" cy="8229600"/>
          </a:xfrm>
          <a:prstGeom prst="rect">
            <a:avLst/>
          </a:prstGeom>
        </p:spPr>
      </p:pic>
      <p:sp>
        <p:nvSpPr>
          <p:cNvPr id="5" name="Text 2"/>
          <p:cNvSpPr/>
          <p:nvPr/>
        </p:nvSpPr>
        <p:spPr>
          <a:xfrm>
            <a:off x="419542" y="510045"/>
            <a:ext cx="10313772" cy="1388745"/>
          </a:xfrm>
          <a:prstGeom prst="rect">
            <a:avLst/>
          </a:prstGeom>
          <a:noFill/>
          <a:ln/>
        </p:spPr>
        <p:txBody>
          <a:bodyPr wrap="square" rtlCol="0" anchor="t"/>
          <a:lstStyle/>
          <a:p>
            <a:pPr marL="0" indent="0">
              <a:lnSpc>
                <a:spcPts val="5468"/>
              </a:lnSpc>
              <a:buNone/>
            </a:pPr>
            <a:r>
              <a:rPr lang="en-US" sz="4000" b="1" kern="0" spc="-131" dirty="0">
                <a:solidFill>
                  <a:srgbClr val="000000"/>
                </a:solidFill>
                <a:latin typeface="Arial" panose="020B0604020202020204" pitchFamily="34" charset="0"/>
                <a:ea typeface="Inter" pitchFamily="34" charset="-122"/>
                <a:cs typeface="Arial" panose="020B0604020202020204" pitchFamily="34" charset="0"/>
              </a:rPr>
              <a:t>Brief Overview of Parkinson's Disease</a:t>
            </a:r>
            <a:endParaRPr lang="en-US" sz="4000" dirty="0">
              <a:latin typeface="Arial" panose="020B0604020202020204" pitchFamily="34" charset="0"/>
              <a:cs typeface="Arial" panose="020B0604020202020204" pitchFamily="34" charset="0"/>
            </a:endParaRPr>
          </a:p>
        </p:txBody>
      </p:sp>
      <p:sp>
        <p:nvSpPr>
          <p:cNvPr id="6" name="Text 3"/>
          <p:cNvSpPr/>
          <p:nvPr/>
        </p:nvSpPr>
        <p:spPr>
          <a:xfrm>
            <a:off x="419543" y="1775050"/>
            <a:ext cx="9638858" cy="710803"/>
          </a:xfrm>
          <a:prstGeom prst="rect">
            <a:avLst/>
          </a:prstGeom>
          <a:noFill/>
          <a:ln/>
        </p:spPr>
        <p:txBody>
          <a:bodyPr wrap="square" rtlCol="0" anchor="t"/>
          <a:lstStyle/>
          <a:p>
            <a:pPr algn="just"/>
            <a:r>
              <a:rPr lang="en-US" kern="0" spc="-35" dirty="0">
                <a:solidFill>
                  <a:srgbClr val="272525"/>
                </a:solidFill>
                <a:latin typeface="Arial" panose="020B0604020202020204" pitchFamily="34" charset="0"/>
                <a:ea typeface="Inter" pitchFamily="34" charset="-122"/>
                <a:cs typeface="Arial" panose="020B0604020202020204" pitchFamily="34" charset="0"/>
              </a:rPr>
              <a:t>Parkinson's disease is a neurodegenerative disorder that primarily affects movement. It occurs when nerve cells (neurons) in the brain that produce dopamine, a chemical messenger crucial for movement control, become damaged or die. The exact cause of Parkinson's is not fully understood, and both genetic and environmental factors may </a:t>
            </a:r>
            <a:r>
              <a:rPr lang="en-US" kern="0" spc="-35" dirty="0" smtClean="0">
                <a:solidFill>
                  <a:srgbClr val="272525"/>
                </a:solidFill>
                <a:latin typeface="Arial" panose="020B0604020202020204" pitchFamily="34" charset="0"/>
                <a:ea typeface="Inter" pitchFamily="34" charset="-122"/>
                <a:cs typeface="Arial" panose="020B0604020202020204" pitchFamily="34" charset="0"/>
              </a:rPr>
              <a:t>contribute. Key </a:t>
            </a:r>
            <a:r>
              <a:rPr lang="en-US" kern="0" spc="-35" dirty="0">
                <a:solidFill>
                  <a:srgbClr val="272525"/>
                </a:solidFill>
                <a:latin typeface="Arial" panose="020B0604020202020204" pitchFamily="34" charset="0"/>
                <a:ea typeface="Inter" pitchFamily="34" charset="-122"/>
                <a:cs typeface="Arial" panose="020B0604020202020204" pitchFamily="34" charset="0"/>
              </a:rPr>
              <a:t>characteristics and symptoms of Parkinson's disease include:</a:t>
            </a:r>
          </a:p>
          <a:p>
            <a:pPr algn="just"/>
            <a:endParaRPr lang="en-US"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lnSpc>
                <a:spcPct val="150000"/>
              </a:lnSpc>
              <a:buFont typeface="+mj-lt"/>
              <a:buAutoNum type="arabicPeriod"/>
            </a:pPr>
            <a:r>
              <a:rPr lang="en-US" b="1" kern="0" spc="-35" dirty="0" smtClean="0">
                <a:solidFill>
                  <a:srgbClr val="272525"/>
                </a:solidFill>
                <a:latin typeface="Arial" panose="020B0604020202020204" pitchFamily="34" charset="0"/>
                <a:ea typeface="Inter" pitchFamily="34" charset="-122"/>
                <a:cs typeface="Arial" panose="020B0604020202020204" pitchFamily="34" charset="0"/>
              </a:rPr>
              <a:t>Tremors</a:t>
            </a:r>
            <a:endParaRPr lang="en-US"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lnSpc>
                <a:spcPct val="150000"/>
              </a:lnSpc>
              <a:buFont typeface="+mj-lt"/>
              <a:buAutoNum type="arabicPeriod"/>
            </a:pPr>
            <a:r>
              <a:rPr lang="en-US" b="1" kern="0" spc="-35" dirty="0" smtClean="0">
                <a:solidFill>
                  <a:srgbClr val="272525"/>
                </a:solidFill>
                <a:latin typeface="Arial" panose="020B0604020202020204" pitchFamily="34" charset="0"/>
                <a:ea typeface="Inter" pitchFamily="34" charset="-122"/>
                <a:cs typeface="Arial" panose="020B0604020202020204" pitchFamily="34" charset="0"/>
              </a:rPr>
              <a:t>Bradykinesia</a:t>
            </a:r>
            <a:r>
              <a:rPr lang="en-US" kern="0" spc="-35" dirty="0">
                <a:solidFill>
                  <a:srgbClr val="272525"/>
                </a:solidFill>
                <a:latin typeface="Arial" panose="020B0604020202020204" pitchFamily="34" charset="0"/>
                <a:ea typeface="Inter" pitchFamily="34" charset="-122"/>
                <a:cs typeface="Arial" panose="020B0604020202020204" pitchFamily="34" charset="0"/>
              </a:rPr>
              <a:t> </a:t>
            </a:r>
            <a:r>
              <a:rPr lang="en-US" kern="0" spc="-35" dirty="0" smtClean="0">
                <a:solidFill>
                  <a:srgbClr val="272525"/>
                </a:solidFill>
                <a:latin typeface="Arial" panose="020B0604020202020204" pitchFamily="34" charset="0"/>
                <a:ea typeface="Inter" pitchFamily="34" charset="-122"/>
                <a:cs typeface="Arial" panose="020B0604020202020204" pitchFamily="34" charset="0"/>
              </a:rPr>
              <a:t>(Slowness </a:t>
            </a:r>
            <a:r>
              <a:rPr lang="en-US" kern="0" spc="-35" dirty="0">
                <a:solidFill>
                  <a:srgbClr val="272525"/>
                </a:solidFill>
                <a:latin typeface="Arial" panose="020B0604020202020204" pitchFamily="34" charset="0"/>
                <a:ea typeface="Inter" pitchFamily="34" charset="-122"/>
                <a:cs typeface="Arial" panose="020B0604020202020204" pitchFamily="34" charset="0"/>
              </a:rPr>
              <a:t>of </a:t>
            </a:r>
            <a:r>
              <a:rPr lang="en-US" kern="0" spc="-35" dirty="0" smtClean="0">
                <a:solidFill>
                  <a:srgbClr val="272525"/>
                </a:solidFill>
                <a:latin typeface="Arial" panose="020B0604020202020204" pitchFamily="34" charset="0"/>
                <a:ea typeface="Inter" pitchFamily="34" charset="-122"/>
                <a:cs typeface="Arial" panose="020B0604020202020204" pitchFamily="34" charset="0"/>
              </a:rPr>
              <a:t>movements)</a:t>
            </a:r>
            <a:endParaRPr lang="en-US"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lnSpc>
                <a:spcPct val="150000"/>
              </a:lnSpc>
              <a:buFont typeface="+mj-lt"/>
              <a:buAutoNum type="arabicPeriod"/>
            </a:pPr>
            <a:r>
              <a:rPr lang="en-US" b="1" kern="0" spc="-35" dirty="0" smtClean="0">
                <a:solidFill>
                  <a:srgbClr val="272525"/>
                </a:solidFill>
                <a:latin typeface="Arial" panose="020B0604020202020204" pitchFamily="34" charset="0"/>
                <a:ea typeface="Inter" pitchFamily="34" charset="-122"/>
                <a:cs typeface="Arial" panose="020B0604020202020204" pitchFamily="34" charset="0"/>
              </a:rPr>
              <a:t>Stiffness</a:t>
            </a:r>
          </a:p>
          <a:p>
            <a:pPr marL="342900" indent="-342900" algn="just">
              <a:lnSpc>
                <a:spcPct val="150000"/>
              </a:lnSpc>
              <a:buFont typeface="+mj-lt"/>
              <a:buAutoNum type="arabicPeriod"/>
            </a:pPr>
            <a:r>
              <a:rPr lang="en-US" b="1" kern="0" spc="-35" dirty="0" smtClean="0">
                <a:solidFill>
                  <a:srgbClr val="272525"/>
                </a:solidFill>
                <a:latin typeface="Arial" panose="020B0604020202020204" pitchFamily="34" charset="0"/>
                <a:ea typeface="Inter" pitchFamily="34" charset="-122"/>
                <a:cs typeface="Arial" panose="020B0604020202020204" pitchFamily="34" charset="0"/>
              </a:rPr>
              <a:t>Postural Instability</a:t>
            </a:r>
            <a:endParaRPr lang="en-US"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lnSpc>
                <a:spcPct val="150000"/>
              </a:lnSpc>
              <a:buFont typeface="+mj-lt"/>
              <a:buAutoNum type="arabicPeriod"/>
            </a:pPr>
            <a:r>
              <a:rPr lang="en-US" b="1" kern="0" spc="-35" dirty="0" smtClean="0">
                <a:solidFill>
                  <a:srgbClr val="272525"/>
                </a:solidFill>
                <a:latin typeface="Arial" panose="020B0604020202020204" pitchFamily="34" charset="0"/>
                <a:ea typeface="Inter" pitchFamily="34" charset="-122"/>
                <a:cs typeface="Arial" panose="020B0604020202020204" pitchFamily="34" charset="0"/>
              </a:rPr>
              <a:t>Impaired Coordination</a:t>
            </a:r>
            <a:endParaRPr lang="en-US"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lnSpc>
                <a:spcPct val="150000"/>
              </a:lnSpc>
              <a:buFont typeface="+mj-lt"/>
              <a:buAutoNum type="arabicPeriod"/>
            </a:pPr>
            <a:r>
              <a:rPr lang="en-US" b="1" kern="0" spc="-35" dirty="0" smtClean="0">
                <a:solidFill>
                  <a:srgbClr val="272525"/>
                </a:solidFill>
                <a:latin typeface="Arial" panose="020B0604020202020204" pitchFamily="34" charset="0"/>
                <a:ea typeface="Inter" pitchFamily="34" charset="-122"/>
                <a:cs typeface="Arial" panose="020B0604020202020204" pitchFamily="34" charset="0"/>
              </a:rPr>
              <a:t>Changes in Facial Expression</a:t>
            </a:r>
            <a:endParaRPr lang="en-US"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buFont typeface="+mj-lt"/>
              <a:buAutoNum type="arabicPeriod"/>
            </a:pPr>
            <a:endParaRPr lang="en-US"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kern="0" spc="-35" dirty="0">
                <a:solidFill>
                  <a:srgbClr val="272525"/>
                </a:solidFill>
                <a:latin typeface="Arial" panose="020B0604020202020204" pitchFamily="34" charset="0"/>
                <a:ea typeface="Inter" pitchFamily="34" charset="-122"/>
                <a:cs typeface="Arial" panose="020B0604020202020204" pitchFamily="34" charset="0"/>
              </a:rPr>
              <a:t>Parkinson's disease is a progressive condition, meaning symptoms worsen over time. While there is no cure, various treatments, including medications and physical therapy, can help manage symptoms and improve quality of life for individuals with Parkinson's. Ongoing research aims to better understand the disease's underlying mechanisms and develop more effective treatments.</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4419600" cy="8229600"/>
          </a:xfrm>
          <a:prstGeom prst="rect">
            <a:avLst/>
          </a:prstGeom>
        </p:spPr>
      </p:pic>
      <p:sp>
        <p:nvSpPr>
          <p:cNvPr id="5" name="Text 2"/>
          <p:cNvSpPr/>
          <p:nvPr/>
        </p:nvSpPr>
        <p:spPr>
          <a:xfrm>
            <a:off x="4929413" y="632562"/>
            <a:ext cx="7391401" cy="1388745"/>
          </a:xfrm>
          <a:prstGeom prst="rect">
            <a:avLst/>
          </a:prstGeom>
          <a:noFill/>
          <a:ln/>
        </p:spPr>
        <p:txBody>
          <a:bodyPr wrap="square" rtlCol="0" anchor="t"/>
          <a:lstStyle/>
          <a:p>
            <a:pPr marL="0" indent="0">
              <a:lnSpc>
                <a:spcPts val="5468"/>
              </a:lnSpc>
              <a:buNone/>
            </a:pPr>
            <a:r>
              <a:rPr lang="en-US" sz="4000" b="1" kern="0" spc="-131" dirty="0">
                <a:solidFill>
                  <a:srgbClr val="000000"/>
                </a:solidFill>
                <a:latin typeface="Arial" panose="020B0604020202020204" pitchFamily="34" charset="0"/>
                <a:ea typeface="Inter" pitchFamily="34" charset="-122"/>
                <a:cs typeface="Arial" panose="020B0604020202020204" pitchFamily="34" charset="0"/>
              </a:rPr>
              <a:t>Importance </a:t>
            </a:r>
            <a:r>
              <a:rPr lang="en-US" sz="4000" b="1" kern="0" spc="-131" dirty="0" smtClean="0">
                <a:solidFill>
                  <a:srgbClr val="000000"/>
                </a:solidFill>
                <a:latin typeface="Arial" panose="020B0604020202020204" pitchFamily="34" charset="0"/>
                <a:ea typeface="Inter" pitchFamily="34" charset="-122"/>
                <a:cs typeface="Arial" panose="020B0604020202020204" pitchFamily="34" charset="0"/>
              </a:rPr>
              <a:t>of Intensity Detection </a:t>
            </a:r>
            <a:r>
              <a:rPr lang="en-US" sz="4000" b="1" kern="0" spc="-131" dirty="0">
                <a:solidFill>
                  <a:srgbClr val="000000"/>
                </a:solidFill>
                <a:latin typeface="Arial" panose="020B0604020202020204" pitchFamily="34" charset="0"/>
                <a:ea typeface="Inter" pitchFamily="34" charset="-122"/>
                <a:cs typeface="Arial" panose="020B0604020202020204" pitchFamily="34" charset="0"/>
              </a:rPr>
              <a:t>and Monitoring</a:t>
            </a:r>
            <a:endParaRPr lang="en-US" sz="4000" dirty="0">
              <a:latin typeface="Arial" panose="020B0604020202020204" pitchFamily="34" charset="0"/>
              <a:cs typeface="Arial" panose="020B0604020202020204" pitchFamily="34" charset="0"/>
            </a:endParaRPr>
          </a:p>
        </p:txBody>
      </p:sp>
      <p:sp>
        <p:nvSpPr>
          <p:cNvPr id="6" name="Text 3"/>
          <p:cNvSpPr/>
          <p:nvPr/>
        </p:nvSpPr>
        <p:spPr>
          <a:xfrm>
            <a:off x="4925786" y="2653869"/>
            <a:ext cx="9198428" cy="710803"/>
          </a:xfrm>
          <a:prstGeom prst="rect">
            <a:avLst/>
          </a:prstGeom>
          <a:noFill/>
          <a:ln/>
        </p:spPr>
        <p:txBody>
          <a:bodyPr wrap="square" rtlCol="0" anchor="t"/>
          <a:lstStyle/>
          <a:p>
            <a:pPr algn="just">
              <a:lnSpc>
                <a:spcPct val="150000"/>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Early detection and monitoring of Parkinson's disease are crucial for several reasons:</a:t>
            </a:r>
          </a:p>
          <a:p>
            <a:pPr algn="just">
              <a:lnSpc>
                <a:spcPct val="150000"/>
              </a:lnSpc>
            </a:pP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ct val="150000"/>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1.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Early Intervention</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ct val="150000"/>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2.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Slowing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Disease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Progression</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ct val="150000"/>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3.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Improved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Symptom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Management</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ct val="150000"/>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4.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Enhanced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Patient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Care</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ct val="150000"/>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5.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Clinical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Research and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Development</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ct val="150000"/>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6.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Prevention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of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Complications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236827" y="509436"/>
            <a:ext cx="10156746" cy="694373"/>
          </a:xfrm>
          <a:prstGeom prst="rect">
            <a:avLst/>
          </a:prstGeom>
          <a:noFill/>
          <a:ln/>
        </p:spPr>
        <p:txBody>
          <a:bodyPr wrap="none" rtlCol="0" anchor="t"/>
          <a:lstStyle/>
          <a:p>
            <a:pPr marL="0" indent="0" algn="ctr">
              <a:lnSpc>
                <a:spcPts val="5468"/>
              </a:lnSpc>
              <a:buNone/>
            </a:pPr>
            <a:r>
              <a:rPr lang="en-US" sz="4200" b="1" kern="0" spc="-131" dirty="0" smtClean="0">
                <a:solidFill>
                  <a:srgbClr val="000000"/>
                </a:solidFill>
                <a:latin typeface="Arial" panose="020B0604020202020204" pitchFamily="34" charset="0"/>
                <a:ea typeface="Inter" pitchFamily="34" charset="-122"/>
                <a:cs typeface="Arial" panose="020B0604020202020204" pitchFamily="34" charset="0"/>
              </a:rPr>
              <a:t>Parkinson's Disease and Voice Patterns</a:t>
            </a:r>
            <a:endParaRPr lang="en-US" sz="4200" dirty="0">
              <a:latin typeface="Arial" panose="020B0604020202020204" pitchFamily="34" charset="0"/>
              <a:cs typeface="Arial" panose="020B0604020202020204" pitchFamily="34" charset="0"/>
            </a:endParaRPr>
          </a:p>
        </p:txBody>
      </p:sp>
      <p:sp>
        <p:nvSpPr>
          <p:cNvPr id="7" name="Text 4"/>
          <p:cNvSpPr/>
          <p:nvPr/>
        </p:nvSpPr>
        <p:spPr>
          <a:xfrm>
            <a:off x="901700" y="1737863"/>
            <a:ext cx="12865099" cy="710803"/>
          </a:xfrm>
          <a:prstGeom prst="rect">
            <a:avLst/>
          </a:prstGeom>
          <a:noFill/>
          <a:ln/>
        </p:spPr>
        <p:txBody>
          <a:bodyPr wrap="square" rtlCol="0" anchor="t"/>
          <a:lstStyle/>
          <a:p>
            <a:pPr algn="just">
              <a:lnSpc>
                <a:spcPts val="2799"/>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Parkinson's disease can impact various aspects of an individual's life, including their voice patterns. In the context of Parkinson's, changes in voice patterns are often referred to as </a:t>
            </a:r>
            <a:r>
              <a:rPr lang="en-US" sz="1850" b="1" kern="0" spc="-35" dirty="0">
                <a:solidFill>
                  <a:srgbClr val="272525"/>
                </a:solidFill>
                <a:latin typeface="Arial" panose="020B0604020202020204" pitchFamily="34" charset="0"/>
                <a:ea typeface="Inter" pitchFamily="34" charset="-122"/>
                <a:cs typeface="Arial" panose="020B0604020202020204" pitchFamily="34" charset="0"/>
              </a:rPr>
              <a:t>"hypokinetic dysarthria."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Some key points about Parkinson's disease and voice patterns include:</a:t>
            </a:r>
          </a:p>
          <a:p>
            <a:pPr algn="just">
              <a:lnSpc>
                <a:spcPts val="2799"/>
              </a:lnSpc>
            </a:pP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ts val="2799"/>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1. Monotone and Reduced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Loudness</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ts val="2799"/>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2. Impact on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Communication</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ts val="2799"/>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3.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Speech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Rate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Changes</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ts val="2799"/>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4.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Difficulty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Initiating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Speech</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ts val="2799"/>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5.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Voice Tremors</a:t>
            </a:r>
          </a:p>
          <a:p>
            <a:pPr algn="just">
              <a:lnSpc>
                <a:spcPts val="2799"/>
              </a:lnSpc>
            </a:pP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lnSpc>
                <a:spcPts val="2799"/>
              </a:lnSpc>
            </a:pPr>
            <a:r>
              <a:rPr lang="en-US" sz="1850" kern="0" spc="-35" dirty="0">
                <a:solidFill>
                  <a:srgbClr val="272525"/>
                </a:solidFill>
                <a:latin typeface="Arial" panose="020B0604020202020204" pitchFamily="34" charset="0"/>
                <a:ea typeface="Inter" pitchFamily="34" charset="-122"/>
                <a:cs typeface="Arial" panose="020B0604020202020204" pitchFamily="34" charset="0"/>
              </a:rPr>
              <a:t>Understanding and analyzing these voice pattern changes have become an area of interest in research and healthcare. Machine learning models can be trained to detect and analyze these alterations in voice characteristics, offering a potential avenue for early detection and monitoring of Parkinson's disease. By leveraging voice patterns as a diagnostic tool, researchers aim to create non-invasive, accessible methods for assessing Parkinson's severity and progression.</a:t>
            </a:r>
            <a:endParaRPr lang="en-US" sz="185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336193" y="377547"/>
            <a:ext cx="13798907" cy="1108353"/>
          </a:xfrm>
          <a:prstGeom prst="rect">
            <a:avLst/>
          </a:prstGeom>
          <a:noFill/>
          <a:ln/>
        </p:spPr>
        <p:txBody>
          <a:bodyPr wrap="square" rtlCol="0" anchor="t"/>
          <a:lstStyle/>
          <a:p>
            <a:pPr marL="0" indent="0" algn="ctr">
              <a:lnSpc>
                <a:spcPts val="5468"/>
              </a:lnSpc>
              <a:buNone/>
            </a:pPr>
            <a:r>
              <a:rPr lang="en-US" sz="4000" b="1" kern="0" spc="-131" dirty="0" smtClean="0">
                <a:solidFill>
                  <a:srgbClr val="000000"/>
                </a:solidFill>
                <a:latin typeface="Arial" panose="020B0604020202020204" pitchFamily="34" charset="0"/>
                <a:ea typeface="Inter" pitchFamily="34" charset="-122"/>
                <a:cs typeface="Arial" panose="020B0604020202020204" pitchFamily="34" charset="0"/>
              </a:rPr>
              <a:t>Reasons for using Voice Patterns for Intensity Estimation</a:t>
            </a:r>
            <a:endParaRPr lang="en-US" sz="4000" dirty="0">
              <a:latin typeface="Arial" panose="020B0604020202020204" pitchFamily="34" charset="0"/>
              <a:cs typeface="Arial" panose="020B0604020202020204" pitchFamily="34" charset="0"/>
            </a:endParaRPr>
          </a:p>
        </p:txBody>
      </p:sp>
      <p:sp>
        <p:nvSpPr>
          <p:cNvPr id="7" name="Text 4"/>
          <p:cNvSpPr/>
          <p:nvPr/>
        </p:nvSpPr>
        <p:spPr>
          <a:xfrm>
            <a:off x="336193" y="1720294"/>
            <a:ext cx="13798907" cy="710803"/>
          </a:xfrm>
          <a:prstGeom prst="rect">
            <a:avLst/>
          </a:prstGeom>
          <a:noFill/>
          <a:ln/>
        </p:spPr>
        <p:txBody>
          <a:bodyPr wrap="square" rtlCol="0" anchor="t"/>
          <a:lstStyle/>
          <a:p>
            <a:pPr algn="just"/>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1. Non-Invasiveness: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Voice pattern analysis provides a non-invasive method for assessing Parkinson's intensity. It involves recording and analyzing natural speech, eliminating the need for invasive procedures or physical examinations.</a:t>
            </a:r>
          </a:p>
          <a:p>
            <a:pPr algn="just"/>
            <a:endParaRPr lang="en-US" sz="1850" kern="0" spc="-35" dirty="0" smtClean="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2. Early Detection</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 Changes in voice patterns can occur in the early stages of Parkinson's disease, even before other motor symptoms become apparent. Utilizing voice patterns allows for early detection, enabling timely intervention and treatment.</a:t>
            </a:r>
          </a:p>
          <a:p>
            <a:pPr algn="just"/>
            <a:endParaRPr lang="en-US" sz="1850" kern="0" spc="-35" dirty="0" smtClean="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3. Quantifiable Markers: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Voice patterns offer quantifiable markers that can be objectively measured and analyzed. Machine learning models can be trained to identify subtle variations in speech characteristics associated with Parkinson's, providing a quantitative basis for intensity estimation.</a:t>
            </a:r>
          </a:p>
          <a:p>
            <a:pPr algn="just"/>
            <a:endParaRPr lang="en-US" sz="1850" b="1" kern="0" spc="-35" dirty="0" smtClean="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4. Accessible and Cost-Effective: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Voice recording is a relatively simple and cost-effective method, making it accessible for both healthcare professionals and patients. This accessibility supports widespread adoption and monitoring, especially in remote or underserved areas.</a:t>
            </a:r>
          </a:p>
          <a:p>
            <a:pPr algn="just"/>
            <a:endParaRPr lang="en-US" sz="1850" kern="0" spc="-35" dirty="0" smtClean="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5. Continuous Monitoring: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Voice pattern analysis facilitates continuous monitoring of Parkinson's intensity. Regular assessments over time can provide insights into disease progression, allowing for dynamic adjustments to treatment plans.</a:t>
            </a:r>
          </a:p>
          <a:p>
            <a:pPr algn="just"/>
            <a:endParaRPr lang="en-US" sz="1850" b="1" kern="0" spc="-35" dirty="0" smtClean="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b="1" kern="0" spc="-35" dirty="0" smtClean="0">
                <a:solidFill>
                  <a:srgbClr val="272525"/>
                </a:solidFill>
                <a:latin typeface="Arial" panose="020B0604020202020204" pitchFamily="34" charset="0"/>
                <a:ea typeface="Inter" pitchFamily="34" charset="-122"/>
                <a:cs typeface="Arial" panose="020B0604020202020204" pitchFamily="34" charset="0"/>
              </a:rPr>
              <a:t>6. Integration with Technology: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Advances in technology, including machine learning and mobile applications, make it feasible to integrate voice pattern analysis into wearable devices or mobile apps. This enables real-time monitoring and immediate feedback for both patients and healthcare providers.</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98450" y="444342"/>
            <a:ext cx="14033499" cy="1388745"/>
          </a:xfrm>
          <a:prstGeom prst="rect">
            <a:avLst/>
          </a:prstGeom>
          <a:noFill/>
          <a:ln/>
        </p:spPr>
        <p:txBody>
          <a:bodyPr wrap="square" rtlCol="0" anchor="t"/>
          <a:lstStyle/>
          <a:p>
            <a:pPr marL="0" indent="0" algn="ctr">
              <a:lnSpc>
                <a:spcPts val="5468"/>
              </a:lnSpc>
              <a:buNone/>
            </a:pPr>
            <a:r>
              <a:rPr lang="en-US" sz="4000" b="1" kern="0" spc="-131" dirty="0">
                <a:solidFill>
                  <a:srgbClr val="000000"/>
                </a:solidFill>
                <a:latin typeface="Arial" panose="020B0604020202020204" pitchFamily="34" charset="0"/>
                <a:ea typeface="Inter" pitchFamily="34" charset="-122"/>
                <a:cs typeface="Arial" panose="020B0604020202020204" pitchFamily="34" charset="0"/>
              </a:rPr>
              <a:t>Machine Learning Algorithms and </a:t>
            </a:r>
            <a:r>
              <a:rPr lang="en-US" sz="4000" b="1" kern="0" spc="-131" dirty="0" smtClean="0">
                <a:solidFill>
                  <a:srgbClr val="000000"/>
                </a:solidFill>
                <a:latin typeface="Arial" panose="020B0604020202020204" pitchFamily="34" charset="0"/>
                <a:ea typeface="Inter" pitchFamily="34" charset="-122"/>
                <a:cs typeface="Arial" panose="020B0604020202020204" pitchFamily="34" charset="0"/>
              </a:rPr>
              <a:t>Methodologies used</a:t>
            </a:r>
            <a:endParaRPr lang="en-US" sz="4000" dirty="0">
              <a:latin typeface="Arial" panose="020B0604020202020204" pitchFamily="34" charset="0"/>
              <a:cs typeface="Arial" panose="020B0604020202020204" pitchFamily="34" charset="0"/>
            </a:endParaRPr>
          </a:p>
        </p:txBody>
      </p:sp>
      <p:sp>
        <p:nvSpPr>
          <p:cNvPr id="5" name="Text 3"/>
          <p:cNvSpPr/>
          <p:nvPr/>
        </p:nvSpPr>
        <p:spPr>
          <a:xfrm>
            <a:off x="400051" y="1714500"/>
            <a:ext cx="5226050" cy="6311900"/>
          </a:xfrm>
          <a:prstGeom prst="rect">
            <a:avLst/>
          </a:prstGeom>
          <a:noFill/>
          <a:ln/>
        </p:spPr>
        <p:txBody>
          <a:bodyPr wrap="square" rtlCol="0" anchor="t"/>
          <a:lstStyle/>
          <a:p>
            <a:pPr>
              <a:lnSpc>
                <a:spcPts val="2799"/>
              </a:lnSpc>
            </a:pPr>
            <a:r>
              <a:rPr lang="en-US" sz="1850" b="1" dirty="0" smtClean="0">
                <a:latin typeface="Arial" panose="020B0604020202020204" pitchFamily="34" charset="0"/>
                <a:cs typeface="Arial" panose="020B0604020202020204" pitchFamily="34" charset="0"/>
              </a:rPr>
              <a:t>1. Linear </a:t>
            </a:r>
            <a:r>
              <a:rPr lang="en-US" sz="1850" b="1" dirty="0">
                <a:latin typeface="Arial" panose="020B0604020202020204" pitchFamily="34" charset="0"/>
                <a:cs typeface="Arial" panose="020B0604020202020204" pitchFamily="34" charset="0"/>
              </a:rPr>
              <a:t>Regression:</a:t>
            </a:r>
          </a:p>
          <a:p>
            <a:pPr>
              <a:lnSpc>
                <a:spcPts val="2799"/>
              </a:lnSpc>
            </a:pPr>
            <a:endParaRPr lang="en-US" sz="1850" dirty="0">
              <a:latin typeface="Arial" panose="020B0604020202020204" pitchFamily="34" charset="0"/>
              <a:cs typeface="Arial" panose="020B0604020202020204" pitchFamily="34" charset="0"/>
            </a:endParaRPr>
          </a:p>
          <a:p>
            <a:pPr marL="285750" indent="-285750">
              <a:lnSpc>
                <a:spcPts val="2799"/>
              </a:lnSpc>
              <a:buFont typeface="Arial" panose="020B0604020202020204" pitchFamily="34" charset="0"/>
              <a:buChar char="•"/>
            </a:pPr>
            <a:r>
              <a:rPr lang="en-US" sz="1850" dirty="0">
                <a:latin typeface="Arial" panose="020B0604020202020204" pitchFamily="34" charset="0"/>
                <a:cs typeface="Arial" panose="020B0604020202020204" pitchFamily="34" charset="0"/>
              </a:rPr>
              <a:t>Imported from </a:t>
            </a:r>
            <a:r>
              <a:rPr lang="en-US" sz="1850" dirty="0" err="1">
                <a:latin typeface="Arial" panose="020B0604020202020204" pitchFamily="34" charset="0"/>
                <a:cs typeface="Arial" panose="020B0604020202020204" pitchFamily="34" charset="0"/>
              </a:rPr>
              <a:t>sklearn.linear_model</a:t>
            </a:r>
            <a:r>
              <a:rPr lang="en-US" sz="1850" dirty="0">
                <a:latin typeface="Arial" panose="020B0604020202020204" pitchFamily="34" charset="0"/>
                <a:cs typeface="Arial" panose="020B0604020202020204" pitchFamily="34" charset="0"/>
              </a:rPr>
              <a:t>.</a:t>
            </a:r>
          </a:p>
          <a:p>
            <a:pPr marL="285750" indent="-285750">
              <a:lnSpc>
                <a:spcPts val="2799"/>
              </a:lnSpc>
              <a:buFont typeface="Arial" panose="020B0604020202020204" pitchFamily="34" charset="0"/>
              <a:buChar char="•"/>
            </a:pPr>
            <a:r>
              <a:rPr lang="en-US" sz="1850" dirty="0">
                <a:latin typeface="Arial" panose="020B0604020202020204" pitchFamily="34" charset="0"/>
                <a:cs typeface="Arial" panose="020B0604020202020204" pitchFamily="34" charset="0"/>
              </a:rPr>
              <a:t>Used for linear regression modeling</a:t>
            </a:r>
            <a:r>
              <a:rPr lang="en-US" sz="1850" dirty="0" smtClean="0">
                <a:latin typeface="Arial" panose="020B0604020202020204" pitchFamily="34" charset="0"/>
                <a:cs typeface="Arial" panose="020B0604020202020204" pitchFamily="34" charset="0"/>
              </a:rPr>
              <a:t>.</a:t>
            </a:r>
          </a:p>
          <a:p>
            <a:pPr marL="285750" indent="-285750">
              <a:lnSpc>
                <a:spcPts val="2799"/>
              </a:lnSpc>
              <a:buFont typeface="Arial" panose="020B0604020202020204" pitchFamily="34" charset="0"/>
              <a:buChar char="•"/>
            </a:pPr>
            <a:endParaRPr lang="en-US" sz="1850" dirty="0">
              <a:latin typeface="Arial" panose="020B0604020202020204" pitchFamily="34" charset="0"/>
              <a:cs typeface="Arial" panose="020B0604020202020204" pitchFamily="34" charset="0"/>
            </a:endParaRPr>
          </a:p>
          <a:p>
            <a:pPr>
              <a:lnSpc>
                <a:spcPts val="2799"/>
              </a:lnSpc>
            </a:pPr>
            <a:r>
              <a:rPr lang="en-US" sz="1850" b="1" dirty="0" smtClean="0">
                <a:latin typeface="Arial" panose="020B0604020202020204" pitchFamily="34" charset="0"/>
                <a:cs typeface="Arial" panose="020B0604020202020204" pitchFamily="34" charset="0"/>
              </a:rPr>
              <a:t>2</a:t>
            </a:r>
            <a:r>
              <a:rPr lang="en-US" sz="1850" b="1" dirty="0">
                <a:latin typeface="Arial" panose="020B0604020202020204" pitchFamily="34" charset="0"/>
                <a:cs typeface="Arial" panose="020B0604020202020204" pitchFamily="34" charset="0"/>
              </a:rPr>
              <a:t>. Elastic Net </a:t>
            </a:r>
            <a:r>
              <a:rPr lang="en-US" sz="1850" b="1" dirty="0" err="1">
                <a:latin typeface="Arial" panose="020B0604020202020204" pitchFamily="34" charset="0"/>
                <a:cs typeface="Arial" panose="020B0604020202020204" pitchFamily="34" charset="0"/>
              </a:rPr>
              <a:t>Regressor</a:t>
            </a:r>
            <a:r>
              <a:rPr lang="en-US" sz="1850" b="1" dirty="0">
                <a:latin typeface="Arial" panose="020B0604020202020204" pitchFamily="34" charset="0"/>
                <a:cs typeface="Arial" panose="020B0604020202020204" pitchFamily="34" charset="0"/>
              </a:rPr>
              <a:t>:</a:t>
            </a:r>
          </a:p>
          <a:p>
            <a:pPr marL="285750" indent="-285750">
              <a:lnSpc>
                <a:spcPts val="2799"/>
              </a:lnSpc>
              <a:buFont typeface="Arial" panose="020B0604020202020204" pitchFamily="34" charset="0"/>
              <a:buChar char="•"/>
            </a:pPr>
            <a:endParaRPr lang="en-US" sz="1850" dirty="0">
              <a:latin typeface="Arial" panose="020B0604020202020204" pitchFamily="34" charset="0"/>
              <a:cs typeface="Arial" panose="020B0604020202020204" pitchFamily="34" charset="0"/>
            </a:endParaRPr>
          </a:p>
          <a:p>
            <a:pPr marL="285750" indent="-285750">
              <a:lnSpc>
                <a:spcPts val="2799"/>
              </a:lnSpc>
              <a:buFont typeface="Arial" panose="020B0604020202020204" pitchFamily="34" charset="0"/>
              <a:buChar char="•"/>
            </a:pPr>
            <a:r>
              <a:rPr lang="en-US" sz="1850" dirty="0">
                <a:latin typeface="Arial" panose="020B0604020202020204" pitchFamily="34" charset="0"/>
                <a:cs typeface="Arial" panose="020B0604020202020204" pitchFamily="34" charset="0"/>
              </a:rPr>
              <a:t>Imported from </a:t>
            </a:r>
            <a:r>
              <a:rPr lang="en-US" sz="1850" dirty="0" err="1">
                <a:latin typeface="Arial" panose="020B0604020202020204" pitchFamily="34" charset="0"/>
                <a:cs typeface="Arial" panose="020B0604020202020204" pitchFamily="34" charset="0"/>
              </a:rPr>
              <a:t>sklearn.linear_model</a:t>
            </a:r>
            <a:r>
              <a:rPr lang="en-US" sz="1850" dirty="0">
                <a:latin typeface="Arial" panose="020B0604020202020204" pitchFamily="34" charset="0"/>
                <a:cs typeface="Arial" panose="020B0604020202020204" pitchFamily="34" charset="0"/>
              </a:rPr>
              <a:t>.</a:t>
            </a:r>
          </a:p>
          <a:p>
            <a:pPr marL="285750" indent="-285750">
              <a:lnSpc>
                <a:spcPts val="2799"/>
              </a:lnSpc>
              <a:buFont typeface="Arial" panose="020B0604020202020204" pitchFamily="34" charset="0"/>
              <a:buChar char="•"/>
            </a:pPr>
            <a:r>
              <a:rPr lang="en-US" sz="1850" dirty="0">
                <a:latin typeface="Arial" panose="020B0604020202020204" pitchFamily="34" charset="0"/>
                <a:cs typeface="Arial" panose="020B0604020202020204" pitchFamily="34" charset="0"/>
              </a:rPr>
              <a:t>Used for elastic net regression modeling</a:t>
            </a:r>
            <a:r>
              <a:rPr lang="en-US" sz="1850" dirty="0" smtClean="0">
                <a:latin typeface="Arial" panose="020B0604020202020204" pitchFamily="34" charset="0"/>
                <a:cs typeface="Arial" panose="020B0604020202020204" pitchFamily="34" charset="0"/>
              </a:rPr>
              <a:t>.</a:t>
            </a:r>
          </a:p>
          <a:p>
            <a:pPr marL="285750" indent="-285750">
              <a:lnSpc>
                <a:spcPts val="2799"/>
              </a:lnSpc>
              <a:buFont typeface="Arial" panose="020B0604020202020204" pitchFamily="34" charset="0"/>
              <a:buChar char="•"/>
            </a:pPr>
            <a:endParaRPr lang="en-US" sz="1850" dirty="0">
              <a:latin typeface="Arial" panose="020B0604020202020204" pitchFamily="34" charset="0"/>
              <a:cs typeface="Arial" panose="020B0604020202020204" pitchFamily="34" charset="0"/>
            </a:endParaRPr>
          </a:p>
          <a:p>
            <a:pPr>
              <a:lnSpc>
                <a:spcPts val="2799"/>
              </a:lnSpc>
            </a:pPr>
            <a:r>
              <a:rPr lang="en-US" sz="1850" b="1" dirty="0" smtClean="0">
                <a:latin typeface="Arial" panose="020B0604020202020204" pitchFamily="34" charset="0"/>
                <a:cs typeface="Arial" panose="020B0604020202020204" pitchFamily="34" charset="0"/>
              </a:rPr>
              <a:t>3</a:t>
            </a:r>
            <a:r>
              <a:rPr lang="en-US" sz="1850" b="1" dirty="0">
                <a:latin typeface="Arial" panose="020B0604020202020204" pitchFamily="34" charset="0"/>
                <a:cs typeface="Arial" panose="020B0604020202020204" pitchFamily="34" charset="0"/>
              </a:rPr>
              <a:t>. Principal Component Analysis (PCA):</a:t>
            </a:r>
          </a:p>
          <a:p>
            <a:pPr>
              <a:lnSpc>
                <a:spcPts val="2799"/>
              </a:lnSpc>
            </a:pPr>
            <a:endParaRPr lang="en-US" sz="1850" dirty="0">
              <a:latin typeface="Arial" panose="020B0604020202020204" pitchFamily="34" charset="0"/>
              <a:cs typeface="Arial" panose="020B0604020202020204" pitchFamily="34" charset="0"/>
            </a:endParaRPr>
          </a:p>
          <a:p>
            <a:pPr marL="285750" indent="-285750">
              <a:lnSpc>
                <a:spcPts val="2799"/>
              </a:lnSpc>
              <a:buFont typeface="Arial" panose="020B0604020202020204" pitchFamily="34" charset="0"/>
              <a:buChar char="•"/>
            </a:pPr>
            <a:r>
              <a:rPr lang="en-US" sz="1850" dirty="0">
                <a:latin typeface="Arial" panose="020B0604020202020204" pitchFamily="34" charset="0"/>
                <a:cs typeface="Arial" panose="020B0604020202020204" pitchFamily="34" charset="0"/>
              </a:rPr>
              <a:t>Imported from </a:t>
            </a:r>
            <a:r>
              <a:rPr lang="en-US" sz="1850" dirty="0" err="1">
                <a:latin typeface="Arial" panose="020B0604020202020204" pitchFamily="34" charset="0"/>
                <a:cs typeface="Arial" panose="020B0604020202020204" pitchFamily="34" charset="0"/>
              </a:rPr>
              <a:t>sklearn.decomposition</a:t>
            </a:r>
            <a:r>
              <a:rPr lang="en-US" sz="1850" dirty="0">
                <a:latin typeface="Arial" panose="020B0604020202020204" pitchFamily="34" charset="0"/>
                <a:cs typeface="Arial" panose="020B0604020202020204" pitchFamily="34" charset="0"/>
              </a:rPr>
              <a:t>.</a:t>
            </a:r>
          </a:p>
          <a:p>
            <a:pPr marL="285750" indent="-285750">
              <a:lnSpc>
                <a:spcPts val="2799"/>
              </a:lnSpc>
              <a:buFont typeface="Arial" panose="020B0604020202020204" pitchFamily="34" charset="0"/>
              <a:buChar char="•"/>
            </a:pPr>
            <a:r>
              <a:rPr lang="en-US" sz="1850" dirty="0">
                <a:latin typeface="Arial" panose="020B0604020202020204" pitchFamily="34" charset="0"/>
                <a:cs typeface="Arial" panose="020B0604020202020204" pitchFamily="34" charset="0"/>
              </a:rPr>
              <a:t>Used for dimensionality reduction.</a:t>
            </a:r>
          </a:p>
        </p:txBody>
      </p:sp>
      <p:sp>
        <p:nvSpPr>
          <p:cNvPr id="13" name="Text 3"/>
          <p:cNvSpPr/>
          <p:nvPr/>
        </p:nvSpPr>
        <p:spPr>
          <a:xfrm>
            <a:off x="6705600" y="1714500"/>
            <a:ext cx="7626349" cy="6311900"/>
          </a:xfrm>
          <a:prstGeom prst="rect">
            <a:avLst/>
          </a:prstGeom>
          <a:noFill/>
          <a:ln/>
        </p:spPr>
        <p:txBody>
          <a:bodyPr wrap="square" rtlCol="0" anchor="t"/>
          <a:lstStyle/>
          <a:p>
            <a:pPr>
              <a:lnSpc>
                <a:spcPts val="2799"/>
              </a:lnSpc>
            </a:pPr>
            <a:r>
              <a:rPr lang="en-US" sz="1850" b="1" dirty="0" smtClean="0">
                <a:latin typeface="Arial" panose="020B0604020202020204" pitchFamily="34" charset="0"/>
                <a:cs typeface="Arial" panose="020B0604020202020204" pitchFamily="34" charset="0"/>
              </a:rPr>
              <a:t>4. Train-Test Split:</a:t>
            </a:r>
          </a:p>
          <a:p>
            <a:pPr>
              <a:lnSpc>
                <a:spcPts val="2799"/>
              </a:lnSpc>
            </a:pPr>
            <a:endParaRPr lang="en-US" sz="1850" dirty="0" smtClean="0">
              <a:latin typeface="Arial" panose="020B0604020202020204" pitchFamily="34" charset="0"/>
              <a:cs typeface="Arial" panose="020B0604020202020204" pitchFamily="34" charset="0"/>
            </a:endParaRPr>
          </a:p>
          <a:p>
            <a:pPr marL="285750" indent="-285750">
              <a:lnSpc>
                <a:spcPts val="2799"/>
              </a:lnSpc>
              <a:buFont typeface="Arial" panose="020B0604020202020204" pitchFamily="34" charset="0"/>
              <a:buChar char="•"/>
            </a:pPr>
            <a:r>
              <a:rPr lang="en-US" sz="1850" dirty="0" smtClean="0">
                <a:latin typeface="Arial" panose="020B0604020202020204" pitchFamily="34" charset="0"/>
                <a:cs typeface="Arial" panose="020B0604020202020204" pitchFamily="34" charset="0"/>
              </a:rPr>
              <a:t>Imported from </a:t>
            </a:r>
            <a:r>
              <a:rPr lang="en-US" sz="1850" dirty="0" err="1" smtClean="0">
                <a:latin typeface="Arial" panose="020B0604020202020204" pitchFamily="34" charset="0"/>
                <a:cs typeface="Arial" panose="020B0604020202020204" pitchFamily="34" charset="0"/>
              </a:rPr>
              <a:t>sklearn.model_selection</a:t>
            </a:r>
            <a:r>
              <a:rPr lang="en-US" sz="1850" dirty="0" smtClean="0">
                <a:latin typeface="Arial" panose="020B0604020202020204" pitchFamily="34" charset="0"/>
                <a:cs typeface="Arial" panose="020B0604020202020204" pitchFamily="34" charset="0"/>
              </a:rPr>
              <a:t>.</a:t>
            </a:r>
          </a:p>
          <a:p>
            <a:pPr marL="285750" indent="-285750">
              <a:lnSpc>
                <a:spcPts val="2799"/>
              </a:lnSpc>
              <a:buFont typeface="Arial" panose="020B0604020202020204" pitchFamily="34" charset="0"/>
              <a:buChar char="•"/>
            </a:pPr>
            <a:r>
              <a:rPr lang="en-US" sz="1850" dirty="0" smtClean="0">
                <a:latin typeface="Arial" panose="020B0604020202020204" pitchFamily="34" charset="0"/>
                <a:cs typeface="Arial" panose="020B0604020202020204" pitchFamily="34" charset="0"/>
              </a:rPr>
              <a:t>Used for splitting the dataset into training and testing sets.</a:t>
            </a:r>
          </a:p>
          <a:p>
            <a:pPr marL="285750" indent="-285750">
              <a:lnSpc>
                <a:spcPts val="2799"/>
              </a:lnSpc>
              <a:buFont typeface="Arial" panose="020B0604020202020204" pitchFamily="34" charset="0"/>
              <a:buChar char="•"/>
            </a:pPr>
            <a:endParaRPr lang="en-US" sz="1850" dirty="0" smtClean="0">
              <a:latin typeface="Arial" panose="020B0604020202020204" pitchFamily="34" charset="0"/>
              <a:cs typeface="Arial" panose="020B0604020202020204" pitchFamily="34" charset="0"/>
            </a:endParaRPr>
          </a:p>
          <a:p>
            <a:pPr>
              <a:lnSpc>
                <a:spcPts val="2799"/>
              </a:lnSpc>
            </a:pPr>
            <a:r>
              <a:rPr lang="en-US" sz="1850" b="1" dirty="0" smtClean="0">
                <a:latin typeface="Arial" panose="020B0604020202020204" pitchFamily="34" charset="0"/>
                <a:cs typeface="Arial" panose="020B0604020202020204" pitchFamily="34" charset="0"/>
              </a:rPr>
              <a:t>5. Random Forest </a:t>
            </a:r>
            <a:r>
              <a:rPr lang="en-US" sz="1850" b="1" dirty="0" err="1" smtClean="0">
                <a:latin typeface="Arial" panose="020B0604020202020204" pitchFamily="34" charset="0"/>
                <a:cs typeface="Arial" panose="020B0604020202020204" pitchFamily="34" charset="0"/>
              </a:rPr>
              <a:t>Regressor</a:t>
            </a:r>
            <a:r>
              <a:rPr lang="en-US" sz="1850" b="1" dirty="0" smtClean="0">
                <a:latin typeface="Arial" panose="020B0604020202020204" pitchFamily="34" charset="0"/>
                <a:cs typeface="Arial" panose="020B0604020202020204" pitchFamily="34" charset="0"/>
              </a:rPr>
              <a:t>:</a:t>
            </a:r>
          </a:p>
          <a:p>
            <a:pPr>
              <a:lnSpc>
                <a:spcPts val="2799"/>
              </a:lnSpc>
            </a:pPr>
            <a:endParaRPr lang="en-US" sz="1850" dirty="0" smtClean="0">
              <a:latin typeface="Arial" panose="020B0604020202020204" pitchFamily="34" charset="0"/>
              <a:cs typeface="Arial" panose="020B0604020202020204" pitchFamily="34" charset="0"/>
            </a:endParaRPr>
          </a:p>
          <a:p>
            <a:pPr marL="285750" indent="-285750">
              <a:lnSpc>
                <a:spcPts val="2799"/>
              </a:lnSpc>
              <a:buFont typeface="Arial" panose="020B0604020202020204" pitchFamily="34" charset="0"/>
              <a:buChar char="•"/>
            </a:pPr>
            <a:r>
              <a:rPr lang="en-US" sz="1850" dirty="0" smtClean="0">
                <a:latin typeface="Arial" panose="020B0604020202020204" pitchFamily="34" charset="0"/>
                <a:cs typeface="Arial" panose="020B0604020202020204" pitchFamily="34" charset="0"/>
              </a:rPr>
              <a:t>Imported from </a:t>
            </a:r>
            <a:r>
              <a:rPr lang="en-US" sz="1850" dirty="0" err="1" smtClean="0">
                <a:latin typeface="Arial" panose="020B0604020202020204" pitchFamily="34" charset="0"/>
                <a:cs typeface="Arial" panose="020B0604020202020204" pitchFamily="34" charset="0"/>
              </a:rPr>
              <a:t>sklearn.ensemble</a:t>
            </a:r>
            <a:r>
              <a:rPr lang="en-US" sz="1850" dirty="0" smtClean="0">
                <a:latin typeface="Arial" panose="020B0604020202020204" pitchFamily="34" charset="0"/>
                <a:cs typeface="Arial" panose="020B0604020202020204" pitchFamily="34" charset="0"/>
              </a:rPr>
              <a:t>.</a:t>
            </a:r>
          </a:p>
          <a:p>
            <a:pPr marL="285750" indent="-285750">
              <a:lnSpc>
                <a:spcPts val="2799"/>
              </a:lnSpc>
              <a:buFont typeface="Arial" panose="020B0604020202020204" pitchFamily="34" charset="0"/>
              <a:buChar char="•"/>
            </a:pPr>
            <a:r>
              <a:rPr lang="en-US" sz="1850" dirty="0" smtClean="0">
                <a:latin typeface="Arial" panose="020B0604020202020204" pitchFamily="34" charset="0"/>
                <a:cs typeface="Arial" panose="020B0604020202020204" pitchFamily="34" charset="0"/>
              </a:rPr>
              <a:t>Used for random forest regression modeling.</a:t>
            </a:r>
          </a:p>
          <a:p>
            <a:pPr marL="285750" indent="-285750">
              <a:lnSpc>
                <a:spcPts val="2799"/>
              </a:lnSpc>
              <a:buFont typeface="Arial" panose="020B0604020202020204" pitchFamily="34" charset="0"/>
              <a:buChar char="•"/>
            </a:pPr>
            <a:endParaRPr lang="en-US" sz="1850" dirty="0" smtClean="0">
              <a:latin typeface="Arial" panose="020B0604020202020204" pitchFamily="34" charset="0"/>
              <a:cs typeface="Arial" panose="020B0604020202020204" pitchFamily="34" charset="0"/>
            </a:endParaRPr>
          </a:p>
          <a:p>
            <a:pPr>
              <a:lnSpc>
                <a:spcPts val="2799"/>
              </a:lnSpc>
            </a:pPr>
            <a:r>
              <a:rPr lang="en-US" sz="1850" b="1" dirty="0" smtClean="0">
                <a:latin typeface="Arial" panose="020B0604020202020204" pitchFamily="34" charset="0"/>
                <a:cs typeface="Arial" panose="020B0604020202020204" pitchFamily="34" charset="0"/>
              </a:rPr>
              <a:t>6. Evaluation Metrics:</a:t>
            </a:r>
          </a:p>
          <a:p>
            <a:pPr>
              <a:lnSpc>
                <a:spcPts val="2799"/>
              </a:lnSpc>
            </a:pPr>
            <a:endParaRPr lang="en-US" sz="1850" dirty="0" smtClean="0">
              <a:latin typeface="Arial" panose="020B0604020202020204" pitchFamily="34" charset="0"/>
              <a:cs typeface="Arial" panose="020B0604020202020204" pitchFamily="34" charset="0"/>
            </a:endParaRPr>
          </a:p>
          <a:p>
            <a:pPr marL="285750" indent="-285750">
              <a:lnSpc>
                <a:spcPts val="2799"/>
              </a:lnSpc>
              <a:buFont typeface="Arial" panose="020B0604020202020204" pitchFamily="34" charset="0"/>
              <a:buChar char="•"/>
            </a:pPr>
            <a:r>
              <a:rPr lang="en-US" sz="1850" dirty="0" smtClean="0">
                <a:latin typeface="Arial" panose="020B0604020202020204" pitchFamily="34" charset="0"/>
                <a:cs typeface="Arial" panose="020B0604020202020204" pitchFamily="34" charset="0"/>
              </a:rPr>
              <a:t>Various evaluation metrics are used, such as mean squared error, root mean squared error, mean absolute error, and R-squared score.</a:t>
            </a:r>
          </a:p>
          <a:p>
            <a:pPr marL="285750" indent="-285750">
              <a:lnSpc>
                <a:spcPts val="2799"/>
              </a:lnSpc>
              <a:buFont typeface="Arial" panose="020B0604020202020204" pitchFamily="34" charset="0"/>
              <a:buChar char="•"/>
            </a:pPr>
            <a:r>
              <a:rPr lang="en-US" sz="1850" dirty="0" smtClean="0">
                <a:latin typeface="Arial" panose="020B0604020202020204" pitchFamily="34" charset="0"/>
                <a:cs typeface="Arial" panose="020B0604020202020204" pitchFamily="34" charset="0"/>
              </a:rPr>
              <a:t>Imported from </a:t>
            </a:r>
            <a:r>
              <a:rPr lang="en-US" sz="1850" dirty="0" err="1" smtClean="0">
                <a:latin typeface="Arial" panose="020B0604020202020204" pitchFamily="34" charset="0"/>
                <a:cs typeface="Arial" panose="020B0604020202020204" pitchFamily="34" charset="0"/>
              </a:rPr>
              <a:t>sklearn.metrics</a:t>
            </a:r>
            <a:r>
              <a:rPr lang="en-US" sz="1850" dirty="0" smtClean="0">
                <a:latin typeface="Arial" panose="020B0604020202020204" pitchFamily="34" charset="0"/>
                <a:cs typeface="Arial" panose="020B0604020202020204" pitchFamily="34" charset="0"/>
              </a:rPr>
              <a:t>.</a:t>
            </a:r>
            <a:endParaRPr lang="en-US" sz="185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0541000" y="0"/>
            <a:ext cx="4089400" cy="8229600"/>
          </a:xfrm>
          <a:prstGeom prst="rect">
            <a:avLst/>
          </a:prstGeom>
        </p:spPr>
      </p:pic>
      <p:sp>
        <p:nvSpPr>
          <p:cNvPr id="5" name="Text 2"/>
          <p:cNvSpPr/>
          <p:nvPr/>
        </p:nvSpPr>
        <p:spPr>
          <a:xfrm>
            <a:off x="2631539" y="255666"/>
            <a:ext cx="527792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Project Components</a:t>
            </a:r>
            <a:endParaRPr lang="en-US" sz="4374" dirty="0">
              <a:latin typeface="Arial" panose="020B0604020202020204" pitchFamily="34" charset="0"/>
              <a:cs typeface="Arial" panose="020B0604020202020204" pitchFamily="34" charset="0"/>
            </a:endParaRPr>
          </a:p>
        </p:txBody>
      </p:sp>
      <p:sp>
        <p:nvSpPr>
          <p:cNvPr id="6" name="Text 3"/>
          <p:cNvSpPr/>
          <p:nvPr/>
        </p:nvSpPr>
        <p:spPr>
          <a:xfrm>
            <a:off x="469900" y="1205705"/>
            <a:ext cx="9601200" cy="1066205"/>
          </a:xfrm>
          <a:prstGeom prst="rect">
            <a:avLst/>
          </a:prstGeom>
          <a:noFill/>
          <a:ln/>
        </p:spPr>
        <p:txBody>
          <a:bodyPr wrap="square" rtlCol="0" anchor="t"/>
          <a:lstStyle/>
          <a:p>
            <a:pPr algn="just"/>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1. Data Loading</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marL="342900" indent="-342900" algn="just">
              <a:buAutoNum type="arabicPeriod"/>
            </a:pP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2.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Data Exploration</a:t>
            </a:r>
            <a:r>
              <a:rPr lang="en-US" sz="1850" kern="0" spc="-35" dirty="0">
                <a:solidFill>
                  <a:srgbClr val="272525"/>
                </a:solidFill>
                <a:latin typeface="Arial" panose="020B0604020202020204" pitchFamily="34" charset="0"/>
                <a:ea typeface="Inter" pitchFamily="34" charset="-122"/>
                <a:cs typeface="Arial" panose="020B0604020202020204" pitchFamily="34" charset="0"/>
              </a:rPr>
              <a:t> </a:t>
            </a:r>
            <a:endParaRPr lang="en-US" sz="1850" kern="0" spc="-35" dirty="0" smtClean="0">
              <a:solidFill>
                <a:srgbClr val="272525"/>
              </a:solidFill>
              <a:latin typeface="Arial" panose="020B0604020202020204" pitchFamily="34" charset="0"/>
              <a:ea typeface="Inter" pitchFamily="34" charset="-122"/>
              <a:cs typeface="Arial" panose="020B0604020202020204" pitchFamily="34" charset="0"/>
            </a:endParaRP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3.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Data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Preprocessing</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Handling missing values.</a:t>
            </a: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Extracting features and target variable.</a:t>
            </a: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Scaling or normalizing the data.</a:t>
            </a: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Splitting the data into training and testing sets.</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4.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Dimensionality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Reduction</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Applying Principal Component Analysis (PCA) for dimensionality reduction.</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5.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Model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Training</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Training machine learning models using Linear Regression, Elastic Net </a:t>
            </a:r>
            <a:r>
              <a:rPr lang="en-US" sz="1850" kern="0" spc="-35" dirty="0" err="1">
                <a:solidFill>
                  <a:srgbClr val="272525"/>
                </a:solidFill>
                <a:latin typeface="Arial" panose="020B0604020202020204" pitchFamily="34" charset="0"/>
                <a:ea typeface="Inter" pitchFamily="34" charset="-122"/>
                <a:cs typeface="Arial" panose="020B0604020202020204" pitchFamily="34" charset="0"/>
              </a:rPr>
              <a:t>Regressor</a:t>
            </a:r>
            <a:r>
              <a:rPr lang="en-US" sz="1850" kern="0" spc="-35" dirty="0">
                <a:solidFill>
                  <a:srgbClr val="272525"/>
                </a:solidFill>
                <a:latin typeface="Arial" panose="020B0604020202020204" pitchFamily="34" charset="0"/>
                <a:ea typeface="Inter" pitchFamily="34" charset="-122"/>
                <a:cs typeface="Arial" panose="020B0604020202020204" pitchFamily="34" charset="0"/>
              </a:rPr>
              <a:t>, and Random Forest </a:t>
            </a:r>
            <a:r>
              <a:rPr lang="en-US" sz="1850" kern="0" spc="-35" dirty="0" err="1">
                <a:solidFill>
                  <a:srgbClr val="272525"/>
                </a:solidFill>
                <a:latin typeface="Arial" panose="020B0604020202020204" pitchFamily="34" charset="0"/>
                <a:ea typeface="Inter" pitchFamily="34" charset="-122"/>
                <a:cs typeface="Arial" panose="020B0604020202020204" pitchFamily="34" charset="0"/>
              </a:rPr>
              <a:t>Regressor</a:t>
            </a:r>
            <a:r>
              <a:rPr lang="en-US" sz="1850" kern="0" spc="-35" dirty="0">
                <a:solidFill>
                  <a:srgbClr val="272525"/>
                </a:solidFill>
                <a:latin typeface="Arial" panose="020B0604020202020204" pitchFamily="34" charset="0"/>
                <a:ea typeface="Inter" pitchFamily="34" charset="-122"/>
                <a:cs typeface="Arial" panose="020B0604020202020204" pitchFamily="34" charset="0"/>
              </a:rPr>
              <a:t>.</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6.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Model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Evaluation</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Evaluating the performance of the models using various metrics, such as mean squared error, root mean squared error, mean absolute error, and R-squared score.</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7.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Model Selection</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10541000" y="0"/>
            <a:ext cx="4089400" cy="8229600"/>
          </a:xfrm>
          <a:prstGeom prst="rect">
            <a:avLst/>
          </a:prstGeom>
        </p:spPr>
      </p:pic>
      <p:sp>
        <p:nvSpPr>
          <p:cNvPr id="5" name="Text 2"/>
          <p:cNvSpPr/>
          <p:nvPr/>
        </p:nvSpPr>
        <p:spPr>
          <a:xfrm>
            <a:off x="1112569" y="500298"/>
            <a:ext cx="831586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Project </a:t>
            </a:r>
            <a:r>
              <a:rPr lang="en-US" sz="4374" b="1" kern="0" spc="-131" dirty="0" smtClean="0">
                <a:solidFill>
                  <a:srgbClr val="000000"/>
                </a:solidFill>
                <a:latin typeface="Arial" panose="020B0604020202020204" pitchFamily="34" charset="0"/>
                <a:ea typeface="Inter" pitchFamily="34" charset="-122"/>
                <a:cs typeface="Arial" panose="020B0604020202020204" pitchFamily="34" charset="0"/>
              </a:rPr>
              <a:t>Components (continued)</a:t>
            </a:r>
            <a:endParaRPr lang="en-US" sz="4374" dirty="0">
              <a:latin typeface="Arial" panose="020B0604020202020204" pitchFamily="34" charset="0"/>
              <a:cs typeface="Arial" panose="020B0604020202020204" pitchFamily="34" charset="0"/>
            </a:endParaRPr>
          </a:p>
        </p:txBody>
      </p:sp>
      <p:sp>
        <p:nvSpPr>
          <p:cNvPr id="6" name="Text 3"/>
          <p:cNvSpPr/>
          <p:nvPr/>
        </p:nvSpPr>
        <p:spPr>
          <a:xfrm>
            <a:off x="469900" y="1694969"/>
            <a:ext cx="9601200" cy="1066205"/>
          </a:xfrm>
          <a:prstGeom prst="rect">
            <a:avLst/>
          </a:prstGeom>
          <a:noFill/>
          <a:ln/>
        </p:spPr>
        <p:txBody>
          <a:bodyPr wrap="square" rtlCol="0" anchor="t"/>
          <a:lstStyle/>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8.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Prediction:</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Making predictions on the test set using the selected model.</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9.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Result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Analysis</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Analyzing the results and model performance.</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10.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Visualization:</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Plotting graphs to visualize the actual vs predicted values.</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11. </a:t>
            </a:r>
            <a:r>
              <a:rPr lang="en-US" sz="1850" kern="0" spc="-35" dirty="0" err="1" smtClean="0">
                <a:solidFill>
                  <a:srgbClr val="272525"/>
                </a:solidFill>
                <a:latin typeface="Arial" panose="020B0604020202020204" pitchFamily="34" charset="0"/>
                <a:ea typeface="Inter" pitchFamily="34" charset="-122"/>
                <a:cs typeface="Arial" panose="020B0604020202020204" pitchFamily="34" charset="0"/>
              </a:rPr>
              <a:t>Hyperparameter</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 </a:t>
            </a:r>
            <a:r>
              <a:rPr lang="en-US" sz="1850" kern="0" spc="-35" dirty="0">
                <a:solidFill>
                  <a:srgbClr val="272525"/>
                </a:solidFill>
                <a:latin typeface="Arial" panose="020B0604020202020204" pitchFamily="34" charset="0"/>
                <a:ea typeface="Inter" pitchFamily="34" charset="-122"/>
                <a:cs typeface="Arial" panose="020B0604020202020204" pitchFamily="34" charset="0"/>
              </a:rPr>
              <a:t>Tuning</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Fine-tuning </a:t>
            </a:r>
            <a:r>
              <a:rPr lang="en-US" sz="1850" kern="0" spc="-35" dirty="0" err="1">
                <a:solidFill>
                  <a:srgbClr val="272525"/>
                </a:solidFill>
                <a:latin typeface="Arial" panose="020B0604020202020204" pitchFamily="34" charset="0"/>
                <a:ea typeface="Inter" pitchFamily="34" charset="-122"/>
                <a:cs typeface="Arial" panose="020B0604020202020204" pitchFamily="34" charset="0"/>
              </a:rPr>
              <a:t>hyperparameters</a:t>
            </a:r>
            <a:r>
              <a:rPr lang="en-US" sz="1850" kern="0" spc="-35" dirty="0">
                <a:solidFill>
                  <a:srgbClr val="272525"/>
                </a:solidFill>
                <a:latin typeface="Arial" panose="020B0604020202020204" pitchFamily="34" charset="0"/>
                <a:ea typeface="Inter" pitchFamily="34" charset="-122"/>
                <a:cs typeface="Arial" panose="020B0604020202020204" pitchFamily="34" charset="0"/>
              </a:rPr>
              <a:t> for the Elastic Net </a:t>
            </a:r>
            <a:r>
              <a:rPr lang="en-US" sz="1850" kern="0" spc="-35" dirty="0" err="1">
                <a:solidFill>
                  <a:srgbClr val="272525"/>
                </a:solidFill>
                <a:latin typeface="Arial" panose="020B0604020202020204" pitchFamily="34" charset="0"/>
                <a:ea typeface="Inter" pitchFamily="34" charset="-122"/>
                <a:cs typeface="Arial" panose="020B0604020202020204" pitchFamily="34" charset="0"/>
              </a:rPr>
              <a:t>Regressor</a:t>
            </a:r>
            <a:r>
              <a:rPr lang="en-US" sz="1850" kern="0" spc="-35" dirty="0">
                <a:solidFill>
                  <a:srgbClr val="272525"/>
                </a:solidFill>
                <a:latin typeface="Arial" panose="020B0604020202020204" pitchFamily="34" charset="0"/>
                <a:ea typeface="Inter" pitchFamily="34" charset="-122"/>
                <a:cs typeface="Arial" panose="020B0604020202020204" pitchFamily="34" charset="0"/>
              </a:rPr>
              <a:t> and Random Forest </a:t>
            </a:r>
            <a:r>
              <a:rPr lang="en-US" sz="1850" kern="0" spc="-35" dirty="0" err="1">
                <a:solidFill>
                  <a:srgbClr val="272525"/>
                </a:solidFill>
                <a:latin typeface="Arial" panose="020B0604020202020204" pitchFamily="34" charset="0"/>
                <a:ea typeface="Inter" pitchFamily="34" charset="-122"/>
                <a:cs typeface="Arial" panose="020B0604020202020204" pitchFamily="34" charset="0"/>
              </a:rPr>
              <a:t>Regressor</a:t>
            </a:r>
            <a:r>
              <a:rPr lang="en-US" sz="1850" kern="0" spc="-35" dirty="0">
                <a:solidFill>
                  <a:srgbClr val="272525"/>
                </a:solidFill>
                <a:latin typeface="Arial" panose="020B0604020202020204" pitchFamily="34" charset="0"/>
                <a:ea typeface="Inter" pitchFamily="34" charset="-122"/>
                <a:cs typeface="Arial" panose="020B0604020202020204" pitchFamily="34" charset="0"/>
              </a:rPr>
              <a:t>.</a:t>
            </a:r>
          </a:p>
          <a:p>
            <a:pPr algn="just"/>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12. </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Miscellaneous:</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Importing necessary libraries.</a:t>
            </a:r>
          </a:p>
          <a:p>
            <a:pPr algn="just"/>
            <a:r>
              <a:rPr lang="en-US" sz="1850" kern="0" spc="-35" dirty="0">
                <a:solidFill>
                  <a:srgbClr val="272525"/>
                </a:solidFill>
                <a:latin typeface="Arial" panose="020B0604020202020204" pitchFamily="34" charset="0"/>
                <a:ea typeface="Inter" pitchFamily="34" charset="-122"/>
                <a:cs typeface="Arial" panose="020B0604020202020204" pitchFamily="34" charset="0"/>
              </a:rPr>
              <a:t>    - Printing and displaying information about the dataset and model performance</a:t>
            </a:r>
            <a:r>
              <a:rPr lang="en-US" sz="1850" kern="0" spc="-35" dirty="0" smtClean="0">
                <a:solidFill>
                  <a:srgbClr val="272525"/>
                </a:solidFill>
                <a:latin typeface="Arial" panose="020B0604020202020204" pitchFamily="34" charset="0"/>
                <a:ea typeface="Inter" pitchFamily="34" charset="-122"/>
                <a:cs typeface="Arial" panose="020B0604020202020204" pitchFamily="34" charset="0"/>
              </a:rPr>
              <a:t>.</a:t>
            </a:r>
            <a:endParaRPr lang="en-US" sz="1850" kern="0" spc="-35" dirty="0">
              <a:solidFill>
                <a:srgbClr val="272525"/>
              </a:solidFill>
              <a:latin typeface="Arial" panose="020B0604020202020204" pitchFamily="34" charset="0"/>
              <a:ea typeface="Inter" pitchFamily="34" charset="-122"/>
              <a:cs typeface="Arial" panose="020B0604020202020204" pitchFamily="34" charset="0"/>
            </a:endParaRPr>
          </a:p>
        </p:txBody>
      </p:sp>
    </p:spTree>
    <p:extLst>
      <p:ext uri="{BB962C8B-B14F-4D97-AF65-F5344CB8AC3E}">
        <p14:creationId xmlns:p14="http://schemas.microsoft.com/office/powerpoint/2010/main" val="2015994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2946400" cy="8229600"/>
          </a:xfrm>
          <a:prstGeom prst="rect">
            <a:avLst/>
          </a:prstGeom>
        </p:spPr>
      </p:pic>
      <p:sp>
        <p:nvSpPr>
          <p:cNvPr id="5" name="Text 2"/>
          <p:cNvSpPr/>
          <p:nvPr/>
        </p:nvSpPr>
        <p:spPr>
          <a:xfrm>
            <a:off x="6995199" y="564753"/>
            <a:ext cx="3586401" cy="794147"/>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Arial" panose="020B0604020202020204" pitchFamily="34" charset="0"/>
                <a:ea typeface="Inter" pitchFamily="34" charset="-122"/>
                <a:cs typeface="Arial" panose="020B0604020202020204" pitchFamily="34" charset="0"/>
              </a:rPr>
              <a:t>Final </a:t>
            </a:r>
            <a:r>
              <a:rPr lang="en-US" sz="4374" b="1" kern="0" spc="-131" dirty="0" smtClean="0">
                <a:solidFill>
                  <a:srgbClr val="000000"/>
                </a:solidFill>
                <a:latin typeface="Arial" panose="020B0604020202020204" pitchFamily="34" charset="0"/>
                <a:ea typeface="Inter" pitchFamily="34" charset="-122"/>
                <a:cs typeface="Arial" panose="020B0604020202020204" pitchFamily="34" charset="0"/>
              </a:rPr>
              <a:t>Outputs</a:t>
            </a:r>
            <a:endParaRPr lang="en-US" sz="4374" dirty="0">
              <a:latin typeface="Arial" panose="020B0604020202020204" pitchFamily="34" charset="0"/>
              <a:cs typeface="Arial" panose="020B0604020202020204" pitchFamily="34" charset="0"/>
            </a:endParaRPr>
          </a:p>
        </p:txBody>
      </p:sp>
      <p:sp>
        <p:nvSpPr>
          <p:cNvPr id="6" name="Text 3"/>
          <p:cNvSpPr/>
          <p:nvPr/>
        </p:nvSpPr>
        <p:spPr>
          <a:xfrm>
            <a:off x="3957399" y="2486898"/>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Arial" panose="020B0604020202020204" pitchFamily="34" charset="0"/>
                <a:ea typeface="Inter" pitchFamily="34" charset="-122"/>
                <a:cs typeface="Arial" panose="020B0604020202020204" pitchFamily="34" charset="0"/>
              </a:rPr>
              <a:t>Discover the anticipated final output of our project, including the expected results of our intensity estimation model and their potential implications for Parkinson's disease management.</a:t>
            </a:r>
            <a:endParaRPr lang="en-US" sz="175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1786</Words>
  <Application>Microsoft Office PowerPoint</Application>
  <PresentationFormat>Custom</PresentationFormat>
  <Paragraphs>168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Inter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Krrish Verma</cp:lastModifiedBy>
  <cp:revision>16</cp:revision>
  <dcterms:created xsi:type="dcterms:W3CDTF">2023-12-05T19:25:45Z</dcterms:created>
  <dcterms:modified xsi:type="dcterms:W3CDTF">2024-04-05T18:15:19Z</dcterms:modified>
</cp:coreProperties>
</file>