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Roboto" charset="1" panose="02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notesMasters/notesMaster1.xml" Type="http://schemas.openxmlformats.org/officeDocument/2006/relationships/notesMaster"/><Relationship Id="rId15" Target="theme/theme2.xml" Type="http://schemas.openxmlformats.org/officeDocument/2006/relationships/theme"/><Relationship Id="rId16" Target="notesSlides/notesSlide1.xml" Type="http://schemas.openxmlformats.org/officeDocument/2006/relationships/notesSlide"/><Relationship Id="rId17" Target="fonts/font17.fntdata" Type="http://schemas.openxmlformats.org/officeDocument/2006/relationships/font"/><Relationship Id="rId18" Target="notesSlides/notesSlide2.xml" Type="http://schemas.openxmlformats.org/officeDocument/2006/relationships/notesSlide"/><Relationship Id="rId19" Target="notesSlides/notesSlide3.xml" Type="http://schemas.openxmlformats.org/officeDocument/2006/relationships/notesSlide"/><Relationship Id="rId2" Target="presProps.xml" Type="http://schemas.openxmlformats.org/officeDocument/2006/relationships/presProps"/><Relationship Id="rId20" Target="notesSlides/notesSlide4.xml" Type="http://schemas.openxmlformats.org/officeDocument/2006/relationships/notesSlide"/><Relationship Id="rId21" Target="notesSlides/notesSlide5.xml" Type="http://schemas.openxmlformats.org/officeDocument/2006/relationships/notesSlide"/><Relationship Id="rId22" Target="notesSlides/notesSlide6.xml" Type="http://schemas.openxmlformats.org/officeDocument/2006/relationships/notesSlide"/><Relationship Id="rId23" Target="notesSlides/notesSlide7.xml" Type="http://schemas.openxmlformats.org/officeDocument/2006/relationships/notesSlide"/><Relationship Id="rId24" Target="notesSlides/notesSlide8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https://gamma.app/?utm_source=made-with-gamma" TargetMode="External" Type="http://schemas.openxmlformats.org/officeDocument/2006/relationships/hyperlink"/><Relationship Id="rId6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https://gamma.app/?utm_source=made-with-gamma" TargetMode="External" Type="http://schemas.openxmlformats.org/officeDocument/2006/relationships/hyperlink"/><Relationship Id="rId6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https://gamma.app/?utm_source=made-with-gamma" TargetMode="External" Type="http://schemas.openxmlformats.org/officeDocument/2006/relationships/hyperlink"/><Relationship Id="rId6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.pn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Relationship Id="rId6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18">
                <a:alpha val="90196"/>
              </a:srgbClr>
            </a:solidFill>
          </p:spPr>
        </p:sp>
      </p:grpSp>
      <p:sp>
        <p:nvSpPr>
          <p:cNvPr name="Freeform 5" id="5" descr="preencoded.png">
            <a:hlinkClick r:id="rId5" tooltip="https://gamma.app/?utm_source=made-with-gamma"/>
          </p:cNvPr>
          <p:cNvSpPr/>
          <p:nvPr/>
        </p:nvSpPr>
        <p:spPr>
          <a:xfrm flipH="false" flipV="false" rot="0">
            <a:off x="16049019" y="9686925"/>
            <a:ext cx="2153256" cy="514350"/>
          </a:xfrm>
          <a:custGeom>
            <a:avLst/>
            <a:gdLst/>
            <a:ahLst/>
            <a:cxnLst/>
            <a:rect r="r" b="b" t="t" l="l"/>
            <a:pathLst>
              <a:path h="514350" w="2153256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 descr="preencoded.png"/>
          <p:cNvSpPr/>
          <p:nvPr/>
        </p:nvSpPr>
        <p:spPr>
          <a:xfrm flipH="false" flipV="false" rot="0">
            <a:off x="1143000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92238" y="3410545"/>
            <a:ext cx="9445526" cy="1771947"/>
            <a:chOff x="0" y="0"/>
            <a:chExt cx="12594035" cy="236259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594035" cy="2362597"/>
            </a:xfrm>
            <a:custGeom>
              <a:avLst/>
              <a:gdLst/>
              <a:ahLst/>
              <a:cxnLst/>
              <a:rect r="r" b="b" t="t" l="l"/>
              <a:pathLst>
                <a:path h="2362597" w="12594035">
                  <a:moveTo>
                    <a:pt x="0" y="0"/>
                  </a:moveTo>
                  <a:lnTo>
                    <a:pt x="12594035" y="0"/>
                  </a:lnTo>
                  <a:lnTo>
                    <a:pt x="12594035" y="2362597"/>
                  </a:lnTo>
                  <a:lnTo>
                    <a:pt x="0" y="23625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2594035" cy="240069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937"/>
                </a:lnSpc>
              </a:pPr>
              <a:r>
                <a:rPr lang="en-US" sz="5562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Skill-Based vs. Gambling: A Game Assessment Tool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92238" y="5607695"/>
            <a:ext cx="9445526" cy="453629"/>
            <a:chOff x="0" y="0"/>
            <a:chExt cx="12594035" cy="60483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594035" cy="604838"/>
            </a:xfrm>
            <a:custGeom>
              <a:avLst/>
              <a:gdLst/>
              <a:ahLst/>
              <a:cxnLst/>
              <a:rect r="r" b="b" t="t" l="l"/>
              <a:pathLst>
                <a:path h="604838" w="12594035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0"/>
              <a:ext cx="12594035" cy="70008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A web-based solution for classifying games in India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28700" y="6604696"/>
            <a:ext cx="181669" cy="181669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E6E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62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992238" y="6461374"/>
            <a:ext cx="3979654" cy="439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7"/>
              </a:lnSpc>
              <a:spcBef>
                <a:spcPct val="0"/>
              </a:spcBef>
            </a:pPr>
            <a:r>
              <a:rPr lang="en-US" sz="27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By Krrish Brahmbhatt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18">
                <a:alpha val="90196"/>
              </a:srgbClr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992238" y="3401765"/>
            <a:ext cx="8235851" cy="885974"/>
            <a:chOff x="0" y="0"/>
            <a:chExt cx="10981135" cy="118129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981135" cy="1181298"/>
            </a:xfrm>
            <a:custGeom>
              <a:avLst/>
              <a:gdLst/>
              <a:ahLst/>
              <a:cxnLst/>
              <a:rect r="r" b="b" t="t" l="l"/>
              <a:pathLst>
                <a:path h="1181298" w="10981135">
                  <a:moveTo>
                    <a:pt x="0" y="0"/>
                  </a:moveTo>
                  <a:lnTo>
                    <a:pt x="10981135" y="0"/>
                  </a:lnTo>
                  <a:lnTo>
                    <a:pt x="10981135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0981135" cy="121939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937"/>
                </a:lnSpc>
              </a:pPr>
              <a:r>
                <a:rPr lang="en-US" sz="5562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Navigating the Grey Areas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92238" y="4996458"/>
            <a:ext cx="3544044" cy="442912"/>
            <a:chOff x="0" y="0"/>
            <a:chExt cx="4725392" cy="5905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4725392" cy="6191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 Challenge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92238" y="5722888"/>
            <a:ext cx="7805886" cy="907256"/>
            <a:chOff x="0" y="0"/>
            <a:chExt cx="10407848" cy="120967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407848" cy="1209675"/>
            </a:xfrm>
            <a:custGeom>
              <a:avLst/>
              <a:gdLst/>
              <a:ahLst/>
              <a:cxnLst/>
              <a:rect r="r" b="b" t="t" l="l"/>
              <a:pathLst>
                <a:path h="1209675" w="10407848">
                  <a:moveTo>
                    <a:pt x="0" y="0"/>
                  </a:moveTo>
                  <a:lnTo>
                    <a:pt x="10407848" y="0"/>
                  </a:lnTo>
                  <a:lnTo>
                    <a:pt x="10407848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95250"/>
              <a:ext cx="10407848" cy="13049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Distinguishing skill-based games from gambling in India is complex. It's crucial to ensure clarity and compliance.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499401" y="4996458"/>
            <a:ext cx="3544044" cy="442912"/>
            <a:chOff x="0" y="0"/>
            <a:chExt cx="4725392" cy="5905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4725392" cy="6191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The Solution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499401" y="5722888"/>
            <a:ext cx="7805886" cy="907256"/>
            <a:chOff x="0" y="0"/>
            <a:chExt cx="10407848" cy="120967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407848" cy="1209675"/>
            </a:xfrm>
            <a:custGeom>
              <a:avLst/>
              <a:gdLst/>
              <a:ahLst/>
              <a:cxnLst/>
              <a:rect r="r" b="b" t="t" l="l"/>
              <a:pathLst>
                <a:path h="1209675" w="10407848">
                  <a:moveTo>
                    <a:pt x="0" y="0"/>
                  </a:moveTo>
                  <a:lnTo>
                    <a:pt x="10407848" y="0"/>
                  </a:lnTo>
                  <a:lnTo>
                    <a:pt x="10407848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95250"/>
              <a:ext cx="10407848" cy="13049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A web-based assessment tool provides guidance for developers and regulators, promoting responsible gaming.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18">
                <a:alpha val="90196"/>
              </a:srgbClr>
            </a:solidFill>
          </p:spPr>
        </p:sp>
      </p:grpSp>
      <p:sp>
        <p:nvSpPr>
          <p:cNvPr name="Freeform 5" id="5" descr="preencoded.png">
            <a:hlinkClick r:id="rId5" tooltip="https://gamma.app/?utm_source=made-with-gamma"/>
          </p:cNvPr>
          <p:cNvSpPr/>
          <p:nvPr/>
        </p:nvSpPr>
        <p:spPr>
          <a:xfrm flipH="false" flipV="false" rot="0">
            <a:off x="16049019" y="9686925"/>
            <a:ext cx="2153256" cy="514350"/>
          </a:xfrm>
          <a:custGeom>
            <a:avLst/>
            <a:gdLst/>
            <a:ahLst/>
            <a:cxnLst/>
            <a:rect r="r" b="b" t="t" l="l"/>
            <a:pathLst>
              <a:path h="514350" w="2153256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 descr="preencoded.png"/>
          <p:cNvSpPr/>
          <p:nvPr/>
        </p:nvSpPr>
        <p:spPr>
          <a:xfrm flipH="false" flipV="false" rot="0">
            <a:off x="1143000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92238" y="1388864"/>
            <a:ext cx="9445526" cy="1771947"/>
            <a:chOff x="0" y="0"/>
            <a:chExt cx="12594035" cy="236259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594035" cy="2362597"/>
            </a:xfrm>
            <a:custGeom>
              <a:avLst/>
              <a:gdLst/>
              <a:ahLst/>
              <a:cxnLst/>
              <a:rect r="r" b="b" t="t" l="l"/>
              <a:pathLst>
                <a:path h="2362597" w="12594035">
                  <a:moveTo>
                    <a:pt x="0" y="0"/>
                  </a:moveTo>
                  <a:lnTo>
                    <a:pt x="12594035" y="0"/>
                  </a:lnTo>
                  <a:lnTo>
                    <a:pt x="12594035" y="2362597"/>
                  </a:lnTo>
                  <a:lnTo>
                    <a:pt x="0" y="23625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2594035" cy="240069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937"/>
                </a:lnSpc>
              </a:pPr>
              <a:r>
                <a:rPr lang="en-US" sz="5562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Website Features: A Comprehensive Approach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87475" y="3900190"/>
            <a:ext cx="647402" cy="647402"/>
            <a:chOff x="0" y="0"/>
            <a:chExt cx="863203" cy="86320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182567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313E80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190328" y="4011216"/>
            <a:ext cx="241697" cy="425351"/>
            <a:chOff x="0" y="0"/>
            <a:chExt cx="322263" cy="56713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22263" cy="567135"/>
            </a:xfrm>
            <a:custGeom>
              <a:avLst/>
              <a:gdLst/>
              <a:ahLst/>
              <a:cxnLst/>
              <a:rect r="r" b="b" t="t" l="l"/>
              <a:pathLst>
                <a:path h="567135" w="322263">
                  <a:moveTo>
                    <a:pt x="0" y="0"/>
                  </a:moveTo>
                  <a:lnTo>
                    <a:pt x="322263" y="0"/>
                  </a:lnTo>
                  <a:lnTo>
                    <a:pt x="322263" y="567135"/>
                  </a:lnTo>
                  <a:lnTo>
                    <a:pt x="0" y="5671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47625"/>
              <a:ext cx="322263" cy="51951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312"/>
                </a:lnSpc>
              </a:pPr>
              <a:r>
                <a:rPr lang="en-US" sz="3312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913632" y="3904952"/>
            <a:ext cx="3659684" cy="885825"/>
            <a:chOff x="0" y="0"/>
            <a:chExt cx="4879578" cy="11811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879579" cy="1181100"/>
            </a:xfrm>
            <a:custGeom>
              <a:avLst/>
              <a:gdLst/>
              <a:ahLst/>
              <a:cxnLst/>
              <a:rect r="r" b="b" t="t" l="l"/>
              <a:pathLst>
                <a:path h="1181100" w="4879579">
                  <a:moveTo>
                    <a:pt x="0" y="0"/>
                  </a:moveTo>
                  <a:lnTo>
                    <a:pt x="4879579" y="0"/>
                  </a:lnTo>
                  <a:lnTo>
                    <a:pt x="4879579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4879578" cy="12096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1. Game Assessment Form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913632" y="4960888"/>
            <a:ext cx="3659684" cy="1360885"/>
            <a:chOff x="0" y="0"/>
            <a:chExt cx="4879578" cy="181451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879579" cy="1814513"/>
            </a:xfrm>
            <a:custGeom>
              <a:avLst/>
              <a:gdLst/>
              <a:ahLst/>
              <a:cxnLst/>
              <a:rect r="r" b="b" t="t" l="l"/>
              <a:pathLst>
                <a:path h="1814513" w="4879579">
                  <a:moveTo>
                    <a:pt x="0" y="0"/>
                  </a:moveTo>
                  <a:lnTo>
                    <a:pt x="4879579" y="0"/>
                  </a:lnTo>
                  <a:lnTo>
                    <a:pt x="4879579" y="1814513"/>
                  </a:lnTo>
                  <a:lnTo>
                    <a:pt x="0" y="1814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95250"/>
              <a:ext cx="4879578" cy="19097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Developers input game mechanics, rules, and wagering details.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5852071" y="3900190"/>
            <a:ext cx="647403" cy="647402"/>
            <a:chOff x="0" y="0"/>
            <a:chExt cx="863203" cy="86320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182567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313E80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6054924" y="4011216"/>
            <a:ext cx="241697" cy="425351"/>
            <a:chOff x="0" y="0"/>
            <a:chExt cx="322263" cy="56713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322263" cy="567135"/>
            </a:xfrm>
            <a:custGeom>
              <a:avLst/>
              <a:gdLst/>
              <a:ahLst/>
              <a:cxnLst/>
              <a:rect r="r" b="b" t="t" l="l"/>
              <a:pathLst>
                <a:path h="567135" w="322263">
                  <a:moveTo>
                    <a:pt x="0" y="0"/>
                  </a:moveTo>
                  <a:lnTo>
                    <a:pt x="322263" y="0"/>
                  </a:lnTo>
                  <a:lnTo>
                    <a:pt x="322263" y="567135"/>
                  </a:lnTo>
                  <a:lnTo>
                    <a:pt x="0" y="5671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47625"/>
              <a:ext cx="322263" cy="51951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312"/>
                </a:lnSpc>
              </a:pPr>
              <a:r>
                <a:rPr lang="en-US" sz="3312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6778229" y="3904952"/>
            <a:ext cx="3659684" cy="885825"/>
            <a:chOff x="0" y="0"/>
            <a:chExt cx="4879578" cy="11811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879579" cy="1181100"/>
            </a:xfrm>
            <a:custGeom>
              <a:avLst/>
              <a:gdLst/>
              <a:ahLst/>
              <a:cxnLst/>
              <a:rect r="r" b="b" t="t" l="l"/>
              <a:pathLst>
                <a:path h="1181100" w="4879579">
                  <a:moveTo>
                    <a:pt x="0" y="0"/>
                  </a:moveTo>
                  <a:lnTo>
                    <a:pt x="4879579" y="0"/>
                  </a:lnTo>
                  <a:lnTo>
                    <a:pt x="4879579" y="1181100"/>
                  </a:lnTo>
                  <a:lnTo>
                    <a:pt x="0" y="11811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28575"/>
              <a:ext cx="4879578" cy="12096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2. Assessment Algorithm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6778229" y="4960888"/>
            <a:ext cx="3659684" cy="1360885"/>
            <a:chOff x="0" y="0"/>
            <a:chExt cx="4879578" cy="1814513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879579" cy="1814513"/>
            </a:xfrm>
            <a:custGeom>
              <a:avLst/>
              <a:gdLst/>
              <a:ahLst/>
              <a:cxnLst/>
              <a:rect r="r" b="b" t="t" l="l"/>
              <a:pathLst>
                <a:path h="1814513" w="4879579">
                  <a:moveTo>
                    <a:pt x="0" y="0"/>
                  </a:moveTo>
                  <a:lnTo>
                    <a:pt x="4879579" y="0"/>
                  </a:lnTo>
                  <a:lnTo>
                    <a:pt x="4879579" y="1814513"/>
                  </a:lnTo>
                  <a:lnTo>
                    <a:pt x="0" y="1814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95250"/>
              <a:ext cx="4879578" cy="19097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Analyzes input, classifying the game as skill-based or gambling.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987475" y="6919466"/>
            <a:ext cx="647402" cy="647402"/>
            <a:chOff x="0" y="0"/>
            <a:chExt cx="863203" cy="863203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182567"/>
            </a:solid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313E80"/>
            </a:solid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1190328" y="7030491"/>
            <a:ext cx="241697" cy="425351"/>
            <a:chOff x="0" y="0"/>
            <a:chExt cx="322263" cy="567135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322263" cy="567135"/>
            </a:xfrm>
            <a:custGeom>
              <a:avLst/>
              <a:gdLst/>
              <a:ahLst/>
              <a:cxnLst/>
              <a:rect r="r" b="b" t="t" l="l"/>
              <a:pathLst>
                <a:path h="567135" w="322263">
                  <a:moveTo>
                    <a:pt x="0" y="0"/>
                  </a:moveTo>
                  <a:lnTo>
                    <a:pt x="322263" y="0"/>
                  </a:lnTo>
                  <a:lnTo>
                    <a:pt x="322263" y="567135"/>
                  </a:lnTo>
                  <a:lnTo>
                    <a:pt x="0" y="5671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47625"/>
              <a:ext cx="322263" cy="51951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312"/>
                </a:lnSpc>
              </a:pPr>
              <a:r>
                <a:rPr lang="en-US" sz="3312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913632" y="6924229"/>
            <a:ext cx="3544044" cy="442912"/>
            <a:chOff x="0" y="0"/>
            <a:chExt cx="4725392" cy="59055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28575"/>
              <a:ext cx="4725392" cy="6191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3. Infographic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1913632" y="7537251"/>
            <a:ext cx="3659684" cy="1360885"/>
            <a:chOff x="0" y="0"/>
            <a:chExt cx="4879578" cy="1814513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4879579" cy="1814513"/>
            </a:xfrm>
            <a:custGeom>
              <a:avLst/>
              <a:gdLst/>
              <a:ahLst/>
              <a:cxnLst/>
              <a:rect r="r" b="b" t="t" l="l"/>
              <a:pathLst>
                <a:path h="1814513" w="4879579">
                  <a:moveTo>
                    <a:pt x="0" y="0"/>
                  </a:moveTo>
                  <a:lnTo>
                    <a:pt x="4879579" y="0"/>
                  </a:lnTo>
                  <a:lnTo>
                    <a:pt x="4879579" y="1814513"/>
                  </a:lnTo>
                  <a:lnTo>
                    <a:pt x="0" y="1814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95250"/>
              <a:ext cx="4879578" cy="19097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Visually explains the key differences between skill-based games and gambling.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5852071" y="6919466"/>
            <a:ext cx="647403" cy="647402"/>
            <a:chOff x="0" y="0"/>
            <a:chExt cx="863203" cy="863203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182567"/>
            </a:solidFill>
          </p:spPr>
        </p:sp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313E80"/>
            </a:solidFill>
          </p:spPr>
        </p:sp>
      </p:grpSp>
      <p:grpSp>
        <p:nvGrpSpPr>
          <p:cNvPr name="Group 49" id="49"/>
          <p:cNvGrpSpPr/>
          <p:nvPr/>
        </p:nvGrpSpPr>
        <p:grpSpPr>
          <a:xfrm rot="0">
            <a:off x="6054924" y="7030491"/>
            <a:ext cx="241697" cy="425351"/>
            <a:chOff x="0" y="0"/>
            <a:chExt cx="322263" cy="567135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322263" cy="567135"/>
            </a:xfrm>
            <a:custGeom>
              <a:avLst/>
              <a:gdLst/>
              <a:ahLst/>
              <a:cxnLst/>
              <a:rect r="r" b="b" t="t" l="l"/>
              <a:pathLst>
                <a:path h="567135" w="322263">
                  <a:moveTo>
                    <a:pt x="0" y="0"/>
                  </a:moveTo>
                  <a:lnTo>
                    <a:pt x="322263" y="0"/>
                  </a:lnTo>
                  <a:lnTo>
                    <a:pt x="322263" y="567135"/>
                  </a:lnTo>
                  <a:lnTo>
                    <a:pt x="0" y="5671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47625"/>
              <a:ext cx="322263" cy="51951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312"/>
                </a:lnSpc>
              </a:pPr>
              <a:r>
                <a:rPr lang="en-US" sz="3312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6778229" y="6924229"/>
            <a:ext cx="3544044" cy="442912"/>
            <a:chOff x="0" y="0"/>
            <a:chExt cx="4725392" cy="59055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28575"/>
              <a:ext cx="4725392" cy="6191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4. Quiz</a:t>
              </a: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6778229" y="7537251"/>
            <a:ext cx="3659684" cy="1360885"/>
            <a:chOff x="0" y="0"/>
            <a:chExt cx="4879578" cy="1814513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4879579" cy="1814513"/>
            </a:xfrm>
            <a:custGeom>
              <a:avLst/>
              <a:gdLst/>
              <a:ahLst/>
              <a:cxnLst/>
              <a:rect r="r" b="b" t="t" l="l"/>
              <a:pathLst>
                <a:path h="1814513" w="4879579">
                  <a:moveTo>
                    <a:pt x="0" y="0"/>
                  </a:moveTo>
                  <a:lnTo>
                    <a:pt x="4879579" y="0"/>
                  </a:lnTo>
                  <a:lnTo>
                    <a:pt x="4879579" y="1814513"/>
                  </a:lnTo>
                  <a:lnTo>
                    <a:pt x="0" y="1814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95250"/>
              <a:ext cx="4879578" cy="19097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Tests user understanding of the concepts and legal landscape.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18">
                <a:alpha val="90196"/>
              </a:srgbClr>
            </a:solidFill>
          </p:spPr>
        </p:sp>
      </p:grpSp>
      <p:sp>
        <p:nvSpPr>
          <p:cNvPr name="Freeform 5" id="5" descr="preencoded.png">
            <a:hlinkClick r:id="rId5" tooltip="https://gamma.app/?utm_source=made-with-gamma"/>
          </p:cNvPr>
          <p:cNvSpPr/>
          <p:nvPr/>
        </p:nvSpPr>
        <p:spPr>
          <a:xfrm flipH="false" flipV="false" rot="0">
            <a:off x="16049019" y="9686925"/>
            <a:ext cx="2153256" cy="514350"/>
          </a:xfrm>
          <a:custGeom>
            <a:avLst/>
            <a:gdLst/>
            <a:ahLst/>
            <a:cxnLst/>
            <a:rect r="r" b="b" t="t" l="l"/>
            <a:pathLst>
              <a:path h="514350" w="2153256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 descr="preencoded.png"/>
          <p:cNvSpPr/>
          <p:nvPr/>
        </p:nvSpPr>
        <p:spPr>
          <a:xfrm flipH="false" flipV="false" rot="0">
            <a:off x="1143000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92238" y="2538115"/>
            <a:ext cx="9445526" cy="1771947"/>
            <a:chOff x="0" y="0"/>
            <a:chExt cx="12594035" cy="236259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594035" cy="2362597"/>
            </a:xfrm>
            <a:custGeom>
              <a:avLst/>
              <a:gdLst/>
              <a:ahLst/>
              <a:cxnLst/>
              <a:rect r="r" b="b" t="t" l="l"/>
              <a:pathLst>
                <a:path h="2362597" w="12594035">
                  <a:moveTo>
                    <a:pt x="0" y="0"/>
                  </a:moveTo>
                  <a:lnTo>
                    <a:pt x="12594035" y="0"/>
                  </a:lnTo>
                  <a:lnTo>
                    <a:pt x="12594035" y="2362597"/>
                  </a:lnTo>
                  <a:lnTo>
                    <a:pt x="0" y="23625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2594035" cy="240069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937"/>
                </a:lnSpc>
              </a:pPr>
              <a:r>
                <a:rPr lang="en-US" sz="5562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Deciphering the Code: Assessment Logic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87475" y="4730502"/>
            <a:ext cx="4590604" cy="3023146"/>
            <a:chOff x="0" y="0"/>
            <a:chExt cx="6120805" cy="403086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6350" y="6350"/>
              <a:ext cx="6108192" cy="4018153"/>
            </a:xfrm>
            <a:custGeom>
              <a:avLst/>
              <a:gdLst/>
              <a:ahLst/>
              <a:cxnLst/>
              <a:rect r="r" b="b" t="t" l="l"/>
              <a:pathLst>
                <a:path h="4018153" w="6108192">
                  <a:moveTo>
                    <a:pt x="0" y="158750"/>
                  </a:moveTo>
                  <a:cubicBezTo>
                    <a:pt x="0" y="71120"/>
                    <a:pt x="71120" y="0"/>
                    <a:pt x="159004" y="0"/>
                  </a:cubicBezTo>
                  <a:lnTo>
                    <a:pt x="5949188" y="0"/>
                  </a:lnTo>
                  <a:cubicBezTo>
                    <a:pt x="6036945" y="0"/>
                    <a:pt x="6108192" y="71120"/>
                    <a:pt x="6108192" y="158750"/>
                  </a:cubicBezTo>
                  <a:lnTo>
                    <a:pt x="6108192" y="3859403"/>
                  </a:lnTo>
                  <a:cubicBezTo>
                    <a:pt x="6108192" y="3947160"/>
                    <a:pt x="6037072" y="4018153"/>
                    <a:pt x="5949188" y="4018153"/>
                  </a:cubicBezTo>
                  <a:lnTo>
                    <a:pt x="159004" y="4018153"/>
                  </a:lnTo>
                  <a:cubicBezTo>
                    <a:pt x="71120" y="4018153"/>
                    <a:pt x="0" y="3947033"/>
                    <a:pt x="0" y="3859403"/>
                  </a:cubicBezTo>
                  <a:close/>
                </a:path>
              </a:pathLst>
            </a:custGeom>
            <a:solidFill>
              <a:srgbClr val="182567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120892" cy="4030853"/>
            </a:xfrm>
            <a:custGeom>
              <a:avLst/>
              <a:gdLst/>
              <a:ahLst/>
              <a:cxnLst/>
              <a:rect r="r" b="b" t="t" l="l"/>
              <a:pathLst>
                <a:path h="4030853" w="6120892">
                  <a:moveTo>
                    <a:pt x="0" y="165100"/>
                  </a:moveTo>
                  <a:cubicBezTo>
                    <a:pt x="0" y="73914"/>
                    <a:pt x="74041" y="0"/>
                    <a:pt x="165354" y="0"/>
                  </a:cubicBezTo>
                  <a:lnTo>
                    <a:pt x="5955538" y="0"/>
                  </a:lnTo>
                  <a:lnTo>
                    <a:pt x="5955538" y="6350"/>
                  </a:lnTo>
                  <a:lnTo>
                    <a:pt x="5955538" y="0"/>
                  </a:lnTo>
                  <a:cubicBezTo>
                    <a:pt x="6046851" y="0"/>
                    <a:pt x="6120892" y="73914"/>
                    <a:pt x="6120892" y="165100"/>
                  </a:cubicBezTo>
                  <a:lnTo>
                    <a:pt x="6114542" y="165100"/>
                  </a:lnTo>
                  <a:lnTo>
                    <a:pt x="6120892" y="165100"/>
                  </a:lnTo>
                  <a:lnTo>
                    <a:pt x="6120892" y="3865753"/>
                  </a:lnTo>
                  <a:lnTo>
                    <a:pt x="6114542" y="3865753"/>
                  </a:lnTo>
                  <a:lnTo>
                    <a:pt x="6120892" y="3865753"/>
                  </a:lnTo>
                  <a:cubicBezTo>
                    <a:pt x="6120892" y="3956939"/>
                    <a:pt x="6046851" y="4030853"/>
                    <a:pt x="5955538" y="4030853"/>
                  </a:cubicBezTo>
                  <a:lnTo>
                    <a:pt x="5955538" y="4024503"/>
                  </a:lnTo>
                  <a:lnTo>
                    <a:pt x="5955538" y="4030853"/>
                  </a:lnTo>
                  <a:lnTo>
                    <a:pt x="165354" y="4030853"/>
                  </a:lnTo>
                  <a:lnTo>
                    <a:pt x="165354" y="4024503"/>
                  </a:lnTo>
                  <a:lnTo>
                    <a:pt x="165354" y="4030853"/>
                  </a:lnTo>
                  <a:cubicBezTo>
                    <a:pt x="74041" y="4030853"/>
                    <a:pt x="0" y="3956939"/>
                    <a:pt x="0" y="3865753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3865753"/>
                  </a:lnTo>
                  <a:lnTo>
                    <a:pt x="6350" y="3865753"/>
                  </a:lnTo>
                  <a:lnTo>
                    <a:pt x="12700" y="3865753"/>
                  </a:lnTo>
                  <a:cubicBezTo>
                    <a:pt x="12700" y="3949954"/>
                    <a:pt x="81026" y="4018153"/>
                    <a:pt x="165354" y="4018153"/>
                  </a:cubicBezTo>
                  <a:lnTo>
                    <a:pt x="5955538" y="4018153"/>
                  </a:lnTo>
                  <a:cubicBezTo>
                    <a:pt x="6039866" y="4018153"/>
                    <a:pt x="6108192" y="3949954"/>
                    <a:pt x="6108192" y="3865753"/>
                  </a:cubicBezTo>
                  <a:lnTo>
                    <a:pt x="6108192" y="165100"/>
                  </a:lnTo>
                  <a:cubicBezTo>
                    <a:pt x="6108192" y="80899"/>
                    <a:pt x="6039866" y="12700"/>
                    <a:pt x="5955538" y="12700"/>
                  </a:cubicBezTo>
                  <a:lnTo>
                    <a:pt x="165354" y="12700"/>
                  </a:lnTo>
                  <a:lnTo>
                    <a:pt x="165354" y="6350"/>
                  </a:lnTo>
                  <a:lnTo>
                    <a:pt x="165354" y="12700"/>
                  </a:lnTo>
                  <a:cubicBezTo>
                    <a:pt x="81026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313E80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285280" y="5028308"/>
            <a:ext cx="3544044" cy="442912"/>
            <a:chOff x="0" y="0"/>
            <a:chExt cx="4725392" cy="5905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4725392" cy="6191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Factors Analyzed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85280" y="5641330"/>
            <a:ext cx="3994994" cy="1360885"/>
            <a:chOff x="0" y="0"/>
            <a:chExt cx="5326658" cy="181451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5326658" cy="1814513"/>
            </a:xfrm>
            <a:custGeom>
              <a:avLst/>
              <a:gdLst/>
              <a:ahLst/>
              <a:cxnLst/>
              <a:rect r="r" b="b" t="t" l="l"/>
              <a:pathLst>
                <a:path h="1814513" w="5326658">
                  <a:moveTo>
                    <a:pt x="0" y="0"/>
                  </a:moveTo>
                  <a:lnTo>
                    <a:pt x="5326658" y="0"/>
                  </a:lnTo>
                  <a:lnTo>
                    <a:pt x="5326658" y="1814513"/>
                  </a:lnTo>
                  <a:lnTo>
                    <a:pt x="0" y="1814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95250"/>
              <a:ext cx="5326658" cy="19097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Game description, rules, balance of chance vs. skill, presence of wagering or prizes.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5852071" y="4730502"/>
            <a:ext cx="4590604" cy="3023146"/>
            <a:chOff x="0" y="0"/>
            <a:chExt cx="6120805" cy="403086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6350" y="6350"/>
              <a:ext cx="6108192" cy="4018153"/>
            </a:xfrm>
            <a:custGeom>
              <a:avLst/>
              <a:gdLst/>
              <a:ahLst/>
              <a:cxnLst/>
              <a:rect r="r" b="b" t="t" l="l"/>
              <a:pathLst>
                <a:path h="4018153" w="6108192">
                  <a:moveTo>
                    <a:pt x="0" y="158750"/>
                  </a:moveTo>
                  <a:cubicBezTo>
                    <a:pt x="0" y="71120"/>
                    <a:pt x="71120" y="0"/>
                    <a:pt x="159004" y="0"/>
                  </a:cubicBezTo>
                  <a:lnTo>
                    <a:pt x="5949188" y="0"/>
                  </a:lnTo>
                  <a:cubicBezTo>
                    <a:pt x="6036945" y="0"/>
                    <a:pt x="6108192" y="71120"/>
                    <a:pt x="6108192" y="158750"/>
                  </a:cubicBezTo>
                  <a:lnTo>
                    <a:pt x="6108192" y="3859403"/>
                  </a:lnTo>
                  <a:cubicBezTo>
                    <a:pt x="6108192" y="3947160"/>
                    <a:pt x="6037072" y="4018153"/>
                    <a:pt x="5949188" y="4018153"/>
                  </a:cubicBezTo>
                  <a:lnTo>
                    <a:pt x="159004" y="4018153"/>
                  </a:lnTo>
                  <a:cubicBezTo>
                    <a:pt x="71120" y="4018153"/>
                    <a:pt x="0" y="3947033"/>
                    <a:pt x="0" y="3859403"/>
                  </a:cubicBezTo>
                  <a:close/>
                </a:path>
              </a:pathLst>
            </a:custGeom>
            <a:solidFill>
              <a:srgbClr val="182567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120892" cy="4030853"/>
            </a:xfrm>
            <a:custGeom>
              <a:avLst/>
              <a:gdLst/>
              <a:ahLst/>
              <a:cxnLst/>
              <a:rect r="r" b="b" t="t" l="l"/>
              <a:pathLst>
                <a:path h="4030853" w="6120892">
                  <a:moveTo>
                    <a:pt x="0" y="165100"/>
                  </a:moveTo>
                  <a:cubicBezTo>
                    <a:pt x="0" y="73914"/>
                    <a:pt x="74041" y="0"/>
                    <a:pt x="165354" y="0"/>
                  </a:cubicBezTo>
                  <a:lnTo>
                    <a:pt x="5955538" y="0"/>
                  </a:lnTo>
                  <a:lnTo>
                    <a:pt x="5955538" y="6350"/>
                  </a:lnTo>
                  <a:lnTo>
                    <a:pt x="5955538" y="0"/>
                  </a:lnTo>
                  <a:cubicBezTo>
                    <a:pt x="6046851" y="0"/>
                    <a:pt x="6120892" y="73914"/>
                    <a:pt x="6120892" y="165100"/>
                  </a:cubicBezTo>
                  <a:lnTo>
                    <a:pt x="6114542" y="165100"/>
                  </a:lnTo>
                  <a:lnTo>
                    <a:pt x="6120892" y="165100"/>
                  </a:lnTo>
                  <a:lnTo>
                    <a:pt x="6120892" y="3865753"/>
                  </a:lnTo>
                  <a:lnTo>
                    <a:pt x="6114542" y="3865753"/>
                  </a:lnTo>
                  <a:lnTo>
                    <a:pt x="6120892" y="3865753"/>
                  </a:lnTo>
                  <a:cubicBezTo>
                    <a:pt x="6120892" y="3956939"/>
                    <a:pt x="6046851" y="4030853"/>
                    <a:pt x="5955538" y="4030853"/>
                  </a:cubicBezTo>
                  <a:lnTo>
                    <a:pt x="5955538" y="4024503"/>
                  </a:lnTo>
                  <a:lnTo>
                    <a:pt x="5955538" y="4030853"/>
                  </a:lnTo>
                  <a:lnTo>
                    <a:pt x="165354" y="4030853"/>
                  </a:lnTo>
                  <a:lnTo>
                    <a:pt x="165354" y="4024503"/>
                  </a:lnTo>
                  <a:lnTo>
                    <a:pt x="165354" y="4030853"/>
                  </a:lnTo>
                  <a:cubicBezTo>
                    <a:pt x="74041" y="4030853"/>
                    <a:pt x="0" y="3956939"/>
                    <a:pt x="0" y="3865753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3865753"/>
                  </a:lnTo>
                  <a:lnTo>
                    <a:pt x="6350" y="3865753"/>
                  </a:lnTo>
                  <a:lnTo>
                    <a:pt x="12700" y="3865753"/>
                  </a:lnTo>
                  <a:cubicBezTo>
                    <a:pt x="12700" y="3949954"/>
                    <a:pt x="81026" y="4018153"/>
                    <a:pt x="165354" y="4018153"/>
                  </a:cubicBezTo>
                  <a:lnTo>
                    <a:pt x="5955538" y="4018153"/>
                  </a:lnTo>
                  <a:cubicBezTo>
                    <a:pt x="6039866" y="4018153"/>
                    <a:pt x="6108192" y="3949954"/>
                    <a:pt x="6108192" y="3865753"/>
                  </a:cubicBezTo>
                  <a:lnTo>
                    <a:pt x="6108192" y="165100"/>
                  </a:lnTo>
                  <a:cubicBezTo>
                    <a:pt x="6108192" y="80899"/>
                    <a:pt x="6039866" y="12700"/>
                    <a:pt x="5955538" y="12700"/>
                  </a:cubicBezTo>
                  <a:lnTo>
                    <a:pt x="165354" y="12700"/>
                  </a:lnTo>
                  <a:lnTo>
                    <a:pt x="165354" y="6350"/>
                  </a:lnTo>
                  <a:lnTo>
                    <a:pt x="165354" y="12700"/>
                  </a:lnTo>
                  <a:cubicBezTo>
                    <a:pt x="81026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313E80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6149876" y="5028308"/>
            <a:ext cx="3831580" cy="442912"/>
            <a:chOff x="0" y="0"/>
            <a:chExt cx="5108773" cy="5905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108773" cy="590550"/>
            </a:xfrm>
            <a:custGeom>
              <a:avLst/>
              <a:gdLst/>
              <a:ahLst/>
              <a:cxnLst/>
              <a:rect r="r" b="b" t="t" l="l"/>
              <a:pathLst>
                <a:path h="590550" w="5108773">
                  <a:moveTo>
                    <a:pt x="0" y="0"/>
                  </a:moveTo>
                  <a:lnTo>
                    <a:pt x="5108773" y="0"/>
                  </a:lnTo>
                  <a:lnTo>
                    <a:pt x="5108773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28575"/>
              <a:ext cx="5108773" cy="6191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NLP-Powered Algorithm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6149876" y="5641330"/>
            <a:ext cx="3994994" cy="1814512"/>
            <a:chOff x="0" y="0"/>
            <a:chExt cx="5326658" cy="24193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5326658" cy="2419350"/>
            </a:xfrm>
            <a:custGeom>
              <a:avLst/>
              <a:gdLst/>
              <a:ahLst/>
              <a:cxnLst/>
              <a:rect r="r" b="b" t="t" l="l"/>
              <a:pathLst>
                <a:path h="2419350" w="5326658">
                  <a:moveTo>
                    <a:pt x="0" y="0"/>
                  </a:moveTo>
                  <a:lnTo>
                    <a:pt x="5326658" y="0"/>
                  </a:lnTo>
                  <a:lnTo>
                    <a:pt x="5326658" y="2419350"/>
                  </a:lnTo>
                  <a:lnTo>
                    <a:pt x="0" y="24193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95250"/>
              <a:ext cx="5326658" cy="25146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Uses keyword extraction, pattern recognition, and weighted scoring for classification.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18">
                <a:alpha val="90196"/>
              </a:srgbClr>
            </a:solidFill>
          </p:spPr>
        </p:sp>
      </p:grpSp>
      <p:sp>
        <p:nvSpPr>
          <p:cNvPr name="Freeform 5" id="5" descr="preencoded.png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7850237" y="2345680"/>
            <a:ext cx="9445526" cy="2657921"/>
            <a:chOff x="0" y="0"/>
            <a:chExt cx="12594035" cy="354389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594035" cy="3543895"/>
            </a:xfrm>
            <a:custGeom>
              <a:avLst/>
              <a:gdLst/>
              <a:ahLst/>
              <a:cxnLst/>
              <a:rect r="r" b="b" t="t" l="l"/>
              <a:pathLst>
                <a:path h="3543895" w="12594035">
                  <a:moveTo>
                    <a:pt x="0" y="0"/>
                  </a:moveTo>
                  <a:lnTo>
                    <a:pt x="12594035" y="0"/>
                  </a:lnTo>
                  <a:lnTo>
                    <a:pt x="12594035" y="3543895"/>
                  </a:lnTo>
                  <a:lnTo>
                    <a:pt x="0" y="354389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594035" cy="35819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937"/>
                </a:lnSpc>
              </a:pPr>
              <a:r>
                <a:rPr lang="en-US" sz="5562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 Visual Guide: Understanding the Differences</a:t>
              </a:r>
            </a:p>
          </p:txBody>
        </p:sp>
      </p:grpSp>
      <p:sp>
        <p:nvSpPr>
          <p:cNvPr name="Freeform 9" id="9" descr="preencoded.png"/>
          <p:cNvSpPr/>
          <p:nvPr/>
        </p:nvSpPr>
        <p:spPr>
          <a:xfrm flipH="false" flipV="false" rot="0">
            <a:off x="7850237" y="5428804"/>
            <a:ext cx="708720" cy="708720"/>
          </a:xfrm>
          <a:custGeom>
            <a:avLst/>
            <a:gdLst/>
            <a:ahLst/>
            <a:cxnLst/>
            <a:rect r="r" b="b" t="t" l="l"/>
            <a:pathLst>
              <a:path h="708720" w="708720">
                <a:moveTo>
                  <a:pt x="0" y="0"/>
                </a:moveTo>
                <a:lnTo>
                  <a:pt x="708721" y="0"/>
                </a:lnTo>
                <a:lnTo>
                  <a:pt x="708721" y="708720"/>
                </a:lnTo>
                <a:lnTo>
                  <a:pt x="0" y="7087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7850237" y="6421041"/>
            <a:ext cx="3544044" cy="442912"/>
            <a:chOff x="0" y="0"/>
            <a:chExt cx="4725392" cy="5905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4725392" cy="6191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Skill-Based Games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850237" y="7034064"/>
            <a:ext cx="4510088" cy="907256"/>
            <a:chOff x="0" y="0"/>
            <a:chExt cx="6013450" cy="120967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013450" cy="1209675"/>
            </a:xfrm>
            <a:custGeom>
              <a:avLst/>
              <a:gdLst/>
              <a:ahLst/>
              <a:cxnLst/>
              <a:rect r="r" b="b" t="t" l="l"/>
              <a:pathLst>
                <a:path h="1209675" w="6013450">
                  <a:moveTo>
                    <a:pt x="0" y="0"/>
                  </a:moveTo>
                  <a:lnTo>
                    <a:pt x="6013450" y="0"/>
                  </a:lnTo>
                  <a:lnTo>
                    <a:pt x="6013450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95250"/>
              <a:ext cx="6013450" cy="13049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Player skill and strategy determine outcomes.</a:t>
              </a:r>
            </a:p>
          </p:txBody>
        </p:sp>
      </p:grpSp>
      <p:sp>
        <p:nvSpPr>
          <p:cNvPr name="Freeform 16" id="16" descr="preencoded.png"/>
          <p:cNvSpPr/>
          <p:nvPr/>
        </p:nvSpPr>
        <p:spPr>
          <a:xfrm flipH="false" flipV="false" rot="0">
            <a:off x="12785526" y="5428804"/>
            <a:ext cx="708720" cy="708720"/>
          </a:xfrm>
          <a:custGeom>
            <a:avLst/>
            <a:gdLst/>
            <a:ahLst/>
            <a:cxnLst/>
            <a:rect r="r" b="b" t="t" l="l"/>
            <a:pathLst>
              <a:path h="708720" w="708720">
                <a:moveTo>
                  <a:pt x="0" y="0"/>
                </a:moveTo>
                <a:lnTo>
                  <a:pt x="708720" y="0"/>
                </a:lnTo>
                <a:lnTo>
                  <a:pt x="708720" y="708720"/>
                </a:lnTo>
                <a:lnTo>
                  <a:pt x="0" y="7087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2785526" y="6421041"/>
            <a:ext cx="3544044" cy="442912"/>
            <a:chOff x="0" y="0"/>
            <a:chExt cx="4725392" cy="59055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4725392" cy="6191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Gambling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785526" y="7034064"/>
            <a:ext cx="4510236" cy="907256"/>
            <a:chOff x="0" y="0"/>
            <a:chExt cx="6013648" cy="120967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013648" cy="1209675"/>
            </a:xfrm>
            <a:custGeom>
              <a:avLst/>
              <a:gdLst/>
              <a:ahLst/>
              <a:cxnLst/>
              <a:rect r="r" b="b" t="t" l="l"/>
              <a:pathLst>
                <a:path h="1209675" w="6013648">
                  <a:moveTo>
                    <a:pt x="0" y="0"/>
                  </a:moveTo>
                  <a:lnTo>
                    <a:pt x="6013648" y="0"/>
                  </a:lnTo>
                  <a:lnTo>
                    <a:pt x="6013648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95250"/>
              <a:ext cx="6013648" cy="13049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Outcome based primarily on chance, with a focus on wagering.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18">
                <a:alpha val="90196"/>
              </a:srgbClr>
            </a:solidFill>
          </p:spPr>
        </p:sp>
      </p:grpSp>
      <p:sp>
        <p:nvSpPr>
          <p:cNvPr name="Freeform 5" id="5" descr="preencoded.png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7850237" y="1084064"/>
            <a:ext cx="9445526" cy="1771947"/>
            <a:chOff x="0" y="0"/>
            <a:chExt cx="12594035" cy="23625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594035" cy="2362597"/>
            </a:xfrm>
            <a:custGeom>
              <a:avLst/>
              <a:gdLst/>
              <a:ahLst/>
              <a:cxnLst/>
              <a:rect r="r" b="b" t="t" l="l"/>
              <a:pathLst>
                <a:path h="2362597" w="12594035">
                  <a:moveTo>
                    <a:pt x="0" y="0"/>
                  </a:moveTo>
                  <a:lnTo>
                    <a:pt x="12594035" y="0"/>
                  </a:lnTo>
                  <a:lnTo>
                    <a:pt x="12594035" y="2362597"/>
                  </a:lnTo>
                  <a:lnTo>
                    <a:pt x="0" y="23625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594035" cy="240069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937"/>
                </a:lnSpc>
              </a:pPr>
              <a:r>
                <a:rPr lang="en-US" sz="5562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Putting Knowledge to the Test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256389" y="3281214"/>
            <a:ext cx="38100" cy="5921723"/>
            <a:chOff x="0" y="0"/>
            <a:chExt cx="50800" cy="78956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0800" cy="7895590"/>
            </a:xfrm>
            <a:custGeom>
              <a:avLst/>
              <a:gdLst/>
              <a:ahLst/>
              <a:cxnLst/>
              <a:rect r="r" b="b" t="t" l="l"/>
              <a:pathLst>
                <a:path h="7895590" w="50800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cubicBezTo>
                    <a:pt x="39370" y="0"/>
                    <a:pt x="50800" y="11430"/>
                    <a:pt x="50800" y="25400"/>
                  </a:cubicBezTo>
                  <a:lnTo>
                    <a:pt x="50800" y="7870190"/>
                  </a:lnTo>
                  <a:cubicBezTo>
                    <a:pt x="50800" y="7884160"/>
                    <a:pt x="39370" y="7895590"/>
                    <a:pt x="25400" y="7895590"/>
                  </a:cubicBezTo>
                  <a:cubicBezTo>
                    <a:pt x="11430" y="7895590"/>
                    <a:pt x="0" y="7884160"/>
                    <a:pt x="0" y="7870190"/>
                  </a:cubicBezTo>
                  <a:close/>
                </a:path>
              </a:pathLst>
            </a:custGeom>
            <a:solidFill>
              <a:srgbClr val="313E8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8556277" y="3900041"/>
            <a:ext cx="992237" cy="38100"/>
            <a:chOff x="0" y="0"/>
            <a:chExt cx="1322983" cy="50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22959" cy="50800"/>
            </a:xfrm>
            <a:custGeom>
              <a:avLst/>
              <a:gdLst/>
              <a:ahLst/>
              <a:cxnLst/>
              <a:rect r="r" b="b" t="t" l="l"/>
              <a:pathLst>
                <a:path h="50800" w="1322959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297559" y="0"/>
                  </a:lnTo>
                  <a:cubicBezTo>
                    <a:pt x="1311529" y="0"/>
                    <a:pt x="1322959" y="11430"/>
                    <a:pt x="1322959" y="25400"/>
                  </a:cubicBezTo>
                  <a:cubicBezTo>
                    <a:pt x="1322959" y="39370"/>
                    <a:pt x="1311529" y="50800"/>
                    <a:pt x="1297559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313E80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951737" y="3595390"/>
            <a:ext cx="647402" cy="647402"/>
            <a:chOff x="0" y="0"/>
            <a:chExt cx="863203" cy="86320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182567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313E80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8154591" y="3706416"/>
            <a:ext cx="241697" cy="425351"/>
            <a:chOff x="0" y="0"/>
            <a:chExt cx="322263" cy="56713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22263" cy="567135"/>
            </a:xfrm>
            <a:custGeom>
              <a:avLst/>
              <a:gdLst/>
              <a:ahLst/>
              <a:cxnLst/>
              <a:rect r="r" b="b" t="t" l="l"/>
              <a:pathLst>
                <a:path h="567135" w="322263">
                  <a:moveTo>
                    <a:pt x="0" y="0"/>
                  </a:moveTo>
                  <a:lnTo>
                    <a:pt x="322263" y="0"/>
                  </a:lnTo>
                  <a:lnTo>
                    <a:pt x="322263" y="567135"/>
                  </a:lnTo>
                  <a:lnTo>
                    <a:pt x="0" y="5671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47625"/>
              <a:ext cx="322263" cy="51951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312"/>
                </a:lnSpc>
              </a:pPr>
              <a:r>
                <a:rPr lang="en-US" sz="3312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834860" y="3564731"/>
            <a:ext cx="3544044" cy="442912"/>
            <a:chOff x="0" y="0"/>
            <a:chExt cx="4725392" cy="59055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4725392" cy="6191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Quiz Purpose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9834860" y="4177754"/>
            <a:ext cx="7460902" cy="453629"/>
            <a:chOff x="0" y="0"/>
            <a:chExt cx="9947870" cy="60483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947870" cy="604838"/>
            </a:xfrm>
            <a:custGeom>
              <a:avLst/>
              <a:gdLst/>
              <a:ahLst/>
              <a:cxnLst/>
              <a:rect r="r" b="b" t="t" l="l"/>
              <a:pathLst>
                <a:path h="604838" w="9947870">
                  <a:moveTo>
                    <a:pt x="0" y="0"/>
                  </a:moveTo>
                  <a:lnTo>
                    <a:pt x="9947870" y="0"/>
                  </a:lnTo>
                  <a:lnTo>
                    <a:pt x="9947870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95250"/>
              <a:ext cx="9947870" cy="70008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Educate users on the legal and conceptual framework.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8556277" y="5817245"/>
            <a:ext cx="992237" cy="38100"/>
            <a:chOff x="0" y="0"/>
            <a:chExt cx="1322983" cy="50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322959" cy="50800"/>
            </a:xfrm>
            <a:custGeom>
              <a:avLst/>
              <a:gdLst/>
              <a:ahLst/>
              <a:cxnLst/>
              <a:rect r="r" b="b" t="t" l="l"/>
              <a:pathLst>
                <a:path h="50800" w="1322959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297559" y="0"/>
                  </a:lnTo>
                  <a:cubicBezTo>
                    <a:pt x="1311529" y="0"/>
                    <a:pt x="1322959" y="11430"/>
                    <a:pt x="1322959" y="25400"/>
                  </a:cubicBezTo>
                  <a:cubicBezTo>
                    <a:pt x="1322959" y="39370"/>
                    <a:pt x="1311529" y="50800"/>
                    <a:pt x="1297559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313E80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7951737" y="5512594"/>
            <a:ext cx="647402" cy="647402"/>
            <a:chOff x="0" y="0"/>
            <a:chExt cx="863203" cy="86320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182567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313E80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8154591" y="5623620"/>
            <a:ext cx="241697" cy="425351"/>
            <a:chOff x="0" y="0"/>
            <a:chExt cx="322263" cy="56713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322263" cy="567135"/>
            </a:xfrm>
            <a:custGeom>
              <a:avLst/>
              <a:gdLst/>
              <a:ahLst/>
              <a:cxnLst/>
              <a:rect r="r" b="b" t="t" l="l"/>
              <a:pathLst>
                <a:path h="567135" w="322263">
                  <a:moveTo>
                    <a:pt x="0" y="0"/>
                  </a:moveTo>
                  <a:lnTo>
                    <a:pt x="322263" y="0"/>
                  </a:lnTo>
                  <a:lnTo>
                    <a:pt x="322263" y="567135"/>
                  </a:lnTo>
                  <a:lnTo>
                    <a:pt x="0" y="5671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47625"/>
              <a:ext cx="322263" cy="51951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312"/>
                </a:lnSpc>
              </a:pPr>
              <a:r>
                <a:rPr lang="en-US" sz="3312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9834860" y="5481935"/>
            <a:ext cx="3544044" cy="442912"/>
            <a:chOff x="0" y="0"/>
            <a:chExt cx="4725392" cy="59055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28575"/>
              <a:ext cx="4725392" cy="6191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Quiz Content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9834860" y="6094959"/>
            <a:ext cx="7460902" cy="907256"/>
            <a:chOff x="0" y="0"/>
            <a:chExt cx="9947870" cy="120967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9947870" cy="1209675"/>
            </a:xfrm>
            <a:custGeom>
              <a:avLst/>
              <a:gdLst/>
              <a:ahLst/>
              <a:cxnLst/>
              <a:rect r="r" b="b" t="t" l="l"/>
              <a:pathLst>
                <a:path h="1209675" w="9947870">
                  <a:moveTo>
                    <a:pt x="0" y="0"/>
                  </a:moveTo>
                  <a:lnTo>
                    <a:pt x="9947870" y="0"/>
                  </a:lnTo>
                  <a:lnTo>
                    <a:pt x="9947870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95250"/>
              <a:ext cx="9947870" cy="13049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Multiple choice questions on skill-based gaming, gambling, and Indian regulations.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8556277" y="8188077"/>
            <a:ext cx="992237" cy="38100"/>
            <a:chOff x="0" y="0"/>
            <a:chExt cx="1322983" cy="50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322959" cy="50800"/>
            </a:xfrm>
            <a:custGeom>
              <a:avLst/>
              <a:gdLst/>
              <a:ahLst/>
              <a:cxnLst/>
              <a:rect r="r" b="b" t="t" l="l"/>
              <a:pathLst>
                <a:path h="50800" w="1322959">
                  <a:moveTo>
                    <a:pt x="0" y="25400"/>
                  </a:moveTo>
                  <a:cubicBezTo>
                    <a:pt x="0" y="11430"/>
                    <a:pt x="11430" y="0"/>
                    <a:pt x="25400" y="0"/>
                  </a:cubicBezTo>
                  <a:lnTo>
                    <a:pt x="1297559" y="0"/>
                  </a:lnTo>
                  <a:cubicBezTo>
                    <a:pt x="1311529" y="0"/>
                    <a:pt x="1322959" y="11430"/>
                    <a:pt x="1322959" y="25400"/>
                  </a:cubicBezTo>
                  <a:cubicBezTo>
                    <a:pt x="1322959" y="39370"/>
                    <a:pt x="1311529" y="50800"/>
                    <a:pt x="1297559" y="50800"/>
                  </a:cubicBezTo>
                  <a:lnTo>
                    <a:pt x="25400" y="50800"/>
                  </a:lnTo>
                  <a:cubicBezTo>
                    <a:pt x="11430" y="50800"/>
                    <a:pt x="0" y="39370"/>
                    <a:pt x="0" y="25400"/>
                  </a:cubicBezTo>
                  <a:close/>
                </a:path>
              </a:pathLst>
            </a:custGeom>
            <a:solidFill>
              <a:srgbClr val="313E80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7951737" y="7883426"/>
            <a:ext cx="647402" cy="647403"/>
            <a:chOff x="0" y="0"/>
            <a:chExt cx="863203" cy="863203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182567"/>
            </a:solidFill>
          </p:spPr>
        </p:sp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313E80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8154591" y="7994451"/>
            <a:ext cx="241697" cy="425351"/>
            <a:chOff x="0" y="0"/>
            <a:chExt cx="322263" cy="56713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322263" cy="567135"/>
            </a:xfrm>
            <a:custGeom>
              <a:avLst/>
              <a:gdLst/>
              <a:ahLst/>
              <a:cxnLst/>
              <a:rect r="r" b="b" t="t" l="l"/>
              <a:pathLst>
                <a:path h="567135" w="322263">
                  <a:moveTo>
                    <a:pt x="0" y="0"/>
                  </a:moveTo>
                  <a:lnTo>
                    <a:pt x="322263" y="0"/>
                  </a:lnTo>
                  <a:lnTo>
                    <a:pt x="322263" y="567135"/>
                  </a:lnTo>
                  <a:lnTo>
                    <a:pt x="0" y="5671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47625"/>
              <a:ext cx="322263" cy="51951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312"/>
                </a:lnSpc>
              </a:pPr>
              <a:r>
                <a:rPr lang="en-US" sz="3312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9834860" y="7852767"/>
            <a:ext cx="3544044" cy="442912"/>
            <a:chOff x="0" y="0"/>
            <a:chExt cx="4725392" cy="59055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28575"/>
              <a:ext cx="4725392" cy="6191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Quiz Feedback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9834860" y="8465790"/>
            <a:ext cx="7460902" cy="453629"/>
            <a:chOff x="0" y="0"/>
            <a:chExt cx="9947870" cy="604838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9947870" cy="604838"/>
            </a:xfrm>
            <a:custGeom>
              <a:avLst/>
              <a:gdLst/>
              <a:ahLst/>
              <a:cxnLst/>
              <a:rect r="r" b="b" t="t" l="l"/>
              <a:pathLst>
                <a:path h="604838" w="9947870">
                  <a:moveTo>
                    <a:pt x="0" y="0"/>
                  </a:moveTo>
                  <a:lnTo>
                    <a:pt x="9947870" y="0"/>
                  </a:lnTo>
                  <a:lnTo>
                    <a:pt x="9947870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95250"/>
              <a:ext cx="9947870" cy="70008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Provides feedback based on user's score.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18">
                <a:alpha val="90196"/>
              </a:srgbClr>
            </a:solidFill>
          </p:spPr>
        </p:sp>
      </p:grpSp>
      <p:sp>
        <p:nvSpPr>
          <p:cNvPr name="Freeform 5" id="5" descr="preencoded.png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7824341" y="760362"/>
            <a:ext cx="9497317" cy="1725514"/>
            <a:chOff x="0" y="0"/>
            <a:chExt cx="12663090" cy="230068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663090" cy="2300685"/>
            </a:xfrm>
            <a:custGeom>
              <a:avLst/>
              <a:gdLst/>
              <a:ahLst/>
              <a:cxnLst/>
              <a:rect r="r" b="b" t="t" l="l"/>
              <a:pathLst>
                <a:path h="2300685" w="12663090">
                  <a:moveTo>
                    <a:pt x="0" y="0"/>
                  </a:moveTo>
                  <a:lnTo>
                    <a:pt x="12663090" y="0"/>
                  </a:lnTo>
                  <a:lnTo>
                    <a:pt x="12663090" y="2300685"/>
                  </a:lnTo>
                  <a:lnTo>
                    <a:pt x="0" y="23006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663090" cy="233878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749"/>
                </a:lnSpc>
              </a:pPr>
              <a:r>
                <a:rPr lang="en-US" sz="5374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Behind the Scenes: Technology Stack</a:t>
              </a:r>
            </a:p>
          </p:txBody>
        </p:sp>
      </p:grpSp>
      <p:sp>
        <p:nvSpPr>
          <p:cNvPr name="Freeform 9" id="9" descr="preencoded.png"/>
          <p:cNvSpPr/>
          <p:nvPr/>
        </p:nvSpPr>
        <p:spPr>
          <a:xfrm flipH="false" flipV="false" rot="0">
            <a:off x="7824341" y="2899916"/>
            <a:ext cx="1380530" cy="2208907"/>
          </a:xfrm>
          <a:custGeom>
            <a:avLst/>
            <a:gdLst/>
            <a:ahLst/>
            <a:cxnLst/>
            <a:rect r="r" b="b" t="t" l="l"/>
            <a:pathLst>
              <a:path h="2208907" w="1380530">
                <a:moveTo>
                  <a:pt x="0" y="0"/>
                </a:moveTo>
                <a:lnTo>
                  <a:pt x="1380530" y="0"/>
                </a:lnTo>
                <a:lnTo>
                  <a:pt x="1380530" y="2208908"/>
                </a:lnTo>
                <a:lnTo>
                  <a:pt x="0" y="22089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" t="0" r="-1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9618910" y="3175992"/>
            <a:ext cx="3451472" cy="431304"/>
            <a:chOff x="0" y="0"/>
            <a:chExt cx="4601963" cy="57507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601963" cy="575072"/>
            </a:xfrm>
            <a:custGeom>
              <a:avLst/>
              <a:gdLst/>
              <a:ahLst/>
              <a:cxnLst/>
              <a:rect r="r" b="b" t="t" l="l"/>
              <a:pathLst>
                <a:path h="575072" w="4601963">
                  <a:moveTo>
                    <a:pt x="0" y="0"/>
                  </a:moveTo>
                  <a:lnTo>
                    <a:pt x="4601963" y="0"/>
                  </a:lnTo>
                  <a:lnTo>
                    <a:pt x="4601963" y="575072"/>
                  </a:lnTo>
                  <a:lnTo>
                    <a:pt x="0" y="5750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4601963" cy="60364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74"/>
                </a:lnSpc>
              </a:pPr>
              <a:r>
                <a:rPr lang="en-US" sz="26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Frontend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618910" y="3772941"/>
            <a:ext cx="7702749" cy="441722"/>
            <a:chOff x="0" y="0"/>
            <a:chExt cx="10270332" cy="58896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270332" cy="588963"/>
            </a:xfrm>
            <a:custGeom>
              <a:avLst/>
              <a:gdLst/>
              <a:ahLst/>
              <a:cxnLst/>
              <a:rect r="r" b="b" t="t" l="l"/>
              <a:pathLst>
                <a:path h="588963" w="10270332">
                  <a:moveTo>
                    <a:pt x="0" y="0"/>
                  </a:moveTo>
                  <a:lnTo>
                    <a:pt x="10270332" y="0"/>
                  </a:lnTo>
                  <a:lnTo>
                    <a:pt x="10270332" y="588963"/>
                  </a:lnTo>
                  <a:lnTo>
                    <a:pt x="0" y="5889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95250"/>
              <a:ext cx="10270332" cy="6842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125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HTML, CSS, JavaScript.</a:t>
              </a:r>
            </a:p>
          </p:txBody>
        </p:sp>
      </p:grpSp>
      <p:sp>
        <p:nvSpPr>
          <p:cNvPr name="Freeform 16" id="16" descr="preencoded.png"/>
          <p:cNvSpPr/>
          <p:nvPr/>
        </p:nvSpPr>
        <p:spPr>
          <a:xfrm flipH="false" flipV="false" rot="0">
            <a:off x="7824341" y="5108822"/>
            <a:ext cx="1380530" cy="2208907"/>
          </a:xfrm>
          <a:custGeom>
            <a:avLst/>
            <a:gdLst/>
            <a:ahLst/>
            <a:cxnLst/>
            <a:rect r="r" b="b" t="t" l="l"/>
            <a:pathLst>
              <a:path h="2208907" w="1380530">
                <a:moveTo>
                  <a:pt x="0" y="0"/>
                </a:moveTo>
                <a:lnTo>
                  <a:pt x="1380530" y="0"/>
                </a:lnTo>
                <a:lnTo>
                  <a:pt x="1380530" y="2208908"/>
                </a:lnTo>
                <a:lnTo>
                  <a:pt x="0" y="22089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" t="0" r="-1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9618910" y="5384899"/>
            <a:ext cx="3451472" cy="431304"/>
            <a:chOff x="0" y="0"/>
            <a:chExt cx="4601963" cy="57507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601963" cy="575072"/>
            </a:xfrm>
            <a:custGeom>
              <a:avLst/>
              <a:gdLst/>
              <a:ahLst/>
              <a:cxnLst/>
              <a:rect r="r" b="b" t="t" l="l"/>
              <a:pathLst>
                <a:path h="575072" w="4601963">
                  <a:moveTo>
                    <a:pt x="0" y="0"/>
                  </a:moveTo>
                  <a:lnTo>
                    <a:pt x="4601963" y="0"/>
                  </a:lnTo>
                  <a:lnTo>
                    <a:pt x="4601963" y="575072"/>
                  </a:lnTo>
                  <a:lnTo>
                    <a:pt x="0" y="5750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4601963" cy="60364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74"/>
                </a:lnSpc>
              </a:pPr>
              <a:r>
                <a:rPr lang="en-US" sz="26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Backend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618910" y="5981849"/>
            <a:ext cx="7702749" cy="441722"/>
            <a:chOff x="0" y="0"/>
            <a:chExt cx="10270332" cy="58896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270332" cy="588963"/>
            </a:xfrm>
            <a:custGeom>
              <a:avLst/>
              <a:gdLst/>
              <a:ahLst/>
              <a:cxnLst/>
              <a:rect r="r" b="b" t="t" l="l"/>
              <a:pathLst>
                <a:path h="588963" w="10270332">
                  <a:moveTo>
                    <a:pt x="0" y="0"/>
                  </a:moveTo>
                  <a:lnTo>
                    <a:pt x="10270332" y="0"/>
                  </a:lnTo>
                  <a:lnTo>
                    <a:pt x="10270332" y="588963"/>
                  </a:lnTo>
                  <a:lnTo>
                    <a:pt x="0" y="5889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95250"/>
              <a:ext cx="10270332" cy="6842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125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PHP, MySQL.</a:t>
              </a:r>
            </a:p>
          </p:txBody>
        </p:sp>
      </p:grpSp>
      <p:sp>
        <p:nvSpPr>
          <p:cNvPr name="Freeform 23" id="23" descr="preencoded.png"/>
          <p:cNvSpPr/>
          <p:nvPr/>
        </p:nvSpPr>
        <p:spPr>
          <a:xfrm flipH="false" flipV="false" rot="0">
            <a:off x="7824341" y="7317730"/>
            <a:ext cx="1380530" cy="2208907"/>
          </a:xfrm>
          <a:custGeom>
            <a:avLst/>
            <a:gdLst/>
            <a:ahLst/>
            <a:cxnLst/>
            <a:rect r="r" b="b" t="t" l="l"/>
            <a:pathLst>
              <a:path h="2208907" w="1380530">
                <a:moveTo>
                  <a:pt x="0" y="0"/>
                </a:moveTo>
                <a:lnTo>
                  <a:pt x="1380530" y="0"/>
                </a:lnTo>
                <a:lnTo>
                  <a:pt x="1380530" y="2208907"/>
                </a:lnTo>
                <a:lnTo>
                  <a:pt x="0" y="220890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" t="0" r="-1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9618910" y="7593806"/>
            <a:ext cx="3451472" cy="431304"/>
            <a:chOff x="0" y="0"/>
            <a:chExt cx="4601963" cy="57507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601963" cy="575072"/>
            </a:xfrm>
            <a:custGeom>
              <a:avLst/>
              <a:gdLst/>
              <a:ahLst/>
              <a:cxnLst/>
              <a:rect r="r" b="b" t="t" l="l"/>
              <a:pathLst>
                <a:path h="575072" w="4601963">
                  <a:moveTo>
                    <a:pt x="0" y="0"/>
                  </a:moveTo>
                  <a:lnTo>
                    <a:pt x="4601963" y="0"/>
                  </a:lnTo>
                  <a:lnTo>
                    <a:pt x="4601963" y="575072"/>
                  </a:lnTo>
                  <a:lnTo>
                    <a:pt x="0" y="5750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28575"/>
              <a:ext cx="4601963" cy="60364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74"/>
                </a:lnSpc>
              </a:pPr>
              <a:r>
                <a:rPr lang="en-US" sz="26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Server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9618910" y="8190756"/>
            <a:ext cx="7702749" cy="441722"/>
            <a:chOff x="0" y="0"/>
            <a:chExt cx="10270332" cy="58896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0270332" cy="588963"/>
            </a:xfrm>
            <a:custGeom>
              <a:avLst/>
              <a:gdLst/>
              <a:ahLst/>
              <a:cxnLst/>
              <a:rect r="r" b="b" t="t" l="l"/>
              <a:pathLst>
                <a:path h="588963" w="10270332">
                  <a:moveTo>
                    <a:pt x="0" y="0"/>
                  </a:moveTo>
                  <a:lnTo>
                    <a:pt x="10270332" y="0"/>
                  </a:lnTo>
                  <a:lnTo>
                    <a:pt x="10270332" y="588963"/>
                  </a:lnTo>
                  <a:lnTo>
                    <a:pt x="0" y="5889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95250"/>
              <a:ext cx="10270332" cy="6842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125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XAMPP (Apache, MySQL, PHP).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0018">
                <a:alpha val="90196"/>
              </a:srgbClr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992238" y="1895624"/>
            <a:ext cx="10329862" cy="885974"/>
            <a:chOff x="0" y="0"/>
            <a:chExt cx="13773150" cy="118129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773150" cy="1181298"/>
            </a:xfrm>
            <a:custGeom>
              <a:avLst/>
              <a:gdLst/>
              <a:ahLst/>
              <a:cxnLst/>
              <a:rect r="r" b="b" t="t" l="l"/>
              <a:pathLst>
                <a:path h="1181298" w="13773150">
                  <a:moveTo>
                    <a:pt x="0" y="0"/>
                  </a:moveTo>
                  <a:lnTo>
                    <a:pt x="13773150" y="0"/>
                  </a:lnTo>
                  <a:lnTo>
                    <a:pt x="13773150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3773150" cy="121939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937"/>
                </a:lnSpc>
              </a:pPr>
              <a:r>
                <a:rPr lang="en-US" sz="5562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Indian Legal Landscape: A Guide</a:t>
              </a:r>
            </a:p>
          </p:txBody>
        </p:sp>
      </p:grpSp>
      <p:sp>
        <p:nvSpPr>
          <p:cNvPr name="Freeform 8" id="8" descr="preencoded.png"/>
          <p:cNvSpPr/>
          <p:nvPr/>
        </p:nvSpPr>
        <p:spPr>
          <a:xfrm flipH="false" flipV="false" rot="0">
            <a:off x="3722935" y="3348632"/>
            <a:ext cx="2690069" cy="1633686"/>
          </a:xfrm>
          <a:custGeom>
            <a:avLst/>
            <a:gdLst/>
            <a:ahLst/>
            <a:cxnLst/>
            <a:rect r="r" b="b" t="t" l="l"/>
            <a:pathLst>
              <a:path h="1633686" w="2690069">
                <a:moveTo>
                  <a:pt x="0" y="0"/>
                </a:moveTo>
                <a:lnTo>
                  <a:pt x="2690069" y="0"/>
                </a:lnTo>
                <a:lnTo>
                  <a:pt x="2690069" y="1633687"/>
                </a:lnTo>
                <a:lnTo>
                  <a:pt x="0" y="16336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16" r="0" b="-216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4967287" y="4084439"/>
            <a:ext cx="201365" cy="566886"/>
            <a:chOff x="0" y="0"/>
            <a:chExt cx="268487" cy="75584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68487" cy="755848"/>
            </a:xfrm>
            <a:custGeom>
              <a:avLst/>
              <a:gdLst/>
              <a:ahLst/>
              <a:cxnLst/>
              <a:rect r="r" b="b" t="t" l="l"/>
              <a:pathLst>
                <a:path h="755848" w="268487">
                  <a:moveTo>
                    <a:pt x="0" y="0"/>
                  </a:moveTo>
                  <a:lnTo>
                    <a:pt x="268487" y="0"/>
                  </a:lnTo>
                  <a:lnTo>
                    <a:pt x="268487" y="755848"/>
                  </a:lnTo>
                  <a:lnTo>
                    <a:pt x="0" y="7558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23825"/>
              <a:ext cx="268487" cy="87967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4437"/>
                </a:lnSpc>
              </a:pPr>
              <a:r>
                <a:rPr lang="en-US" sz="2750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696521" y="3632150"/>
            <a:ext cx="4113162" cy="442912"/>
            <a:chOff x="0" y="0"/>
            <a:chExt cx="5484217" cy="59055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484217" cy="590550"/>
            </a:xfrm>
            <a:custGeom>
              <a:avLst/>
              <a:gdLst/>
              <a:ahLst/>
              <a:cxnLst/>
              <a:rect r="r" b="b" t="t" l="l"/>
              <a:pathLst>
                <a:path h="590550" w="5484217">
                  <a:moveTo>
                    <a:pt x="0" y="0"/>
                  </a:moveTo>
                  <a:lnTo>
                    <a:pt x="5484217" y="0"/>
                  </a:lnTo>
                  <a:lnTo>
                    <a:pt x="5484217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5484217" cy="6191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Public Gambling Act 1867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696521" y="4245174"/>
            <a:ext cx="4976515" cy="453629"/>
            <a:chOff x="0" y="0"/>
            <a:chExt cx="6635353" cy="60483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635353" cy="604838"/>
            </a:xfrm>
            <a:custGeom>
              <a:avLst/>
              <a:gdLst/>
              <a:ahLst/>
              <a:cxnLst/>
              <a:rect r="r" b="b" t="t" l="l"/>
              <a:pathLst>
                <a:path h="604838" w="6635353">
                  <a:moveTo>
                    <a:pt x="0" y="0"/>
                  </a:moveTo>
                  <a:lnTo>
                    <a:pt x="6635353" y="0"/>
                  </a:lnTo>
                  <a:lnTo>
                    <a:pt x="6635353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95250"/>
              <a:ext cx="6635353" cy="70008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Primary legislation governing gambling.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6483846" y="4998690"/>
            <a:ext cx="10741075" cy="19050"/>
            <a:chOff x="0" y="0"/>
            <a:chExt cx="14321433" cy="254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4321410" cy="25400"/>
            </a:xfrm>
            <a:custGeom>
              <a:avLst/>
              <a:gdLst/>
              <a:ahLst/>
              <a:cxnLst/>
              <a:rect r="r" b="b" t="t" l="l"/>
              <a:pathLst>
                <a:path h="25400" w="14321410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14308710" y="0"/>
                  </a:lnTo>
                  <a:cubicBezTo>
                    <a:pt x="14315695" y="0"/>
                    <a:pt x="14321410" y="5715"/>
                    <a:pt x="14321410" y="12700"/>
                  </a:cubicBezTo>
                  <a:cubicBezTo>
                    <a:pt x="14321410" y="19685"/>
                    <a:pt x="14315695" y="25400"/>
                    <a:pt x="14308710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313E80"/>
            </a:solidFill>
          </p:spPr>
        </p:sp>
      </p:grpSp>
      <p:sp>
        <p:nvSpPr>
          <p:cNvPr name="Freeform 20" id="20" descr="preencoded.png"/>
          <p:cNvSpPr/>
          <p:nvPr/>
        </p:nvSpPr>
        <p:spPr>
          <a:xfrm flipH="false" flipV="false" rot="0">
            <a:off x="2377976" y="5053161"/>
            <a:ext cx="5380136" cy="1633686"/>
          </a:xfrm>
          <a:custGeom>
            <a:avLst/>
            <a:gdLst/>
            <a:ahLst/>
            <a:cxnLst/>
            <a:rect r="r" b="b" t="t" l="l"/>
            <a:pathLst>
              <a:path h="1633686" w="5380136">
                <a:moveTo>
                  <a:pt x="0" y="0"/>
                </a:moveTo>
                <a:lnTo>
                  <a:pt x="5380136" y="0"/>
                </a:lnTo>
                <a:lnTo>
                  <a:pt x="5380136" y="1633686"/>
                </a:lnTo>
                <a:lnTo>
                  <a:pt x="0" y="16336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27" r="0" b="-127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4967287" y="5586561"/>
            <a:ext cx="201365" cy="566886"/>
            <a:chOff x="0" y="0"/>
            <a:chExt cx="268487" cy="75584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68487" cy="755848"/>
            </a:xfrm>
            <a:custGeom>
              <a:avLst/>
              <a:gdLst/>
              <a:ahLst/>
              <a:cxnLst/>
              <a:rect r="r" b="b" t="t" l="l"/>
              <a:pathLst>
                <a:path h="755848" w="268487">
                  <a:moveTo>
                    <a:pt x="0" y="0"/>
                  </a:moveTo>
                  <a:lnTo>
                    <a:pt x="268487" y="0"/>
                  </a:lnTo>
                  <a:lnTo>
                    <a:pt x="268487" y="755848"/>
                  </a:lnTo>
                  <a:lnTo>
                    <a:pt x="0" y="7558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123825"/>
              <a:ext cx="268487" cy="87967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4437"/>
                </a:lnSpc>
              </a:pPr>
              <a:r>
                <a:rPr lang="en-US" sz="2750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8041630" y="5336679"/>
            <a:ext cx="3544044" cy="442912"/>
            <a:chOff x="0" y="0"/>
            <a:chExt cx="4725392" cy="5905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28575"/>
              <a:ext cx="4725392" cy="6191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State-Specific Laws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8041630" y="5949702"/>
            <a:ext cx="6030515" cy="453629"/>
            <a:chOff x="0" y="0"/>
            <a:chExt cx="8040687" cy="60483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040687" cy="604838"/>
            </a:xfrm>
            <a:custGeom>
              <a:avLst/>
              <a:gdLst/>
              <a:ahLst/>
              <a:cxnLst/>
              <a:rect r="r" b="b" t="t" l="l"/>
              <a:pathLst>
                <a:path h="604838" w="8040687">
                  <a:moveTo>
                    <a:pt x="0" y="0"/>
                  </a:moveTo>
                  <a:lnTo>
                    <a:pt x="8040687" y="0"/>
                  </a:lnTo>
                  <a:lnTo>
                    <a:pt x="8040687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95250"/>
              <a:ext cx="8040687" cy="70008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Variations in regulations across different states.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7828955" y="6703219"/>
            <a:ext cx="9395966" cy="19050"/>
            <a:chOff x="0" y="0"/>
            <a:chExt cx="12527955" cy="254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2527915" cy="25400"/>
            </a:xfrm>
            <a:custGeom>
              <a:avLst/>
              <a:gdLst/>
              <a:ahLst/>
              <a:cxnLst/>
              <a:rect r="r" b="b" t="t" l="l"/>
              <a:pathLst>
                <a:path h="25400" w="12527915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12515215" y="0"/>
                  </a:lnTo>
                  <a:cubicBezTo>
                    <a:pt x="12522200" y="0"/>
                    <a:pt x="12527915" y="5715"/>
                    <a:pt x="12527915" y="12700"/>
                  </a:cubicBezTo>
                  <a:cubicBezTo>
                    <a:pt x="12527915" y="19685"/>
                    <a:pt x="12522200" y="25400"/>
                    <a:pt x="12515215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313E80"/>
            </a:solidFill>
          </p:spPr>
        </p:sp>
      </p:grpSp>
      <p:sp>
        <p:nvSpPr>
          <p:cNvPr name="Freeform 32" id="32" descr="preencoded.png"/>
          <p:cNvSpPr/>
          <p:nvPr/>
        </p:nvSpPr>
        <p:spPr>
          <a:xfrm flipH="false" flipV="false" rot="0">
            <a:off x="1032868" y="6757690"/>
            <a:ext cx="8070205" cy="1633686"/>
          </a:xfrm>
          <a:custGeom>
            <a:avLst/>
            <a:gdLst/>
            <a:ahLst/>
            <a:cxnLst/>
            <a:rect r="r" b="b" t="t" l="l"/>
            <a:pathLst>
              <a:path h="1633686" w="8070205">
                <a:moveTo>
                  <a:pt x="0" y="0"/>
                </a:moveTo>
                <a:lnTo>
                  <a:pt x="8070204" y="0"/>
                </a:lnTo>
                <a:lnTo>
                  <a:pt x="8070204" y="1633686"/>
                </a:lnTo>
                <a:lnTo>
                  <a:pt x="0" y="163368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56" r="0" b="-156"/>
            </a:stretch>
          </a:blipFill>
        </p:spPr>
      </p:sp>
      <p:grpSp>
        <p:nvGrpSpPr>
          <p:cNvPr name="Group 33" id="33"/>
          <p:cNvGrpSpPr/>
          <p:nvPr/>
        </p:nvGrpSpPr>
        <p:grpSpPr>
          <a:xfrm rot="0">
            <a:off x="4967139" y="7291090"/>
            <a:ext cx="201365" cy="566886"/>
            <a:chOff x="0" y="0"/>
            <a:chExt cx="268487" cy="755848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268487" cy="755848"/>
            </a:xfrm>
            <a:custGeom>
              <a:avLst/>
              <a:gdLst/>
              <a:ahLst/>
              <a:cxnLst/>
              <a:rect r="r" b="b" t="t" l="l"/>
              <a:pathLst>
                <a:path h="755848" w="268487">
                  <a:moveTo>
                    <a:pt x="0" y="0"/>
                  </a:moveTo>
                  <a:lnTo>
                    <a:pt x="268487" y="0"/>
                  </a:lnTo>
                  <a:lnTo>
                    <a:pt x="268487" y="755848"/>
                  </a:lnTo>
                  <a:lnTo>
                    <a:pt x="0" y="7558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123825"/>
              <a:ext cx="268487" cy="87967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4437"/>
                </a:lnSpc>
              </a:pPr>
              <a:r>
                <a:rPr lang="en-US" sz="2750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9386590" y="7041208"/>
            <a:ext cx="3544044" cy="442912"/>
            <a:chOff x="0" y="0"/>
            <a:chExt cx="4725392" cy="59055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28575"/>
              <a:ext cx="4725392" cy="6191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Court Judgments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9386590" y="7654230"/>
            <a:ext cx="6100019" cy="453629"/>
            <a:chOff x="0" y="0"/>
            <a:chExt cx="8133358" cy="60483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33359" cy="604838"/>
            </a:xfrm>
            <a:custGeom>
              <a:avLst/>
              <a:gdLst/>
              <a:ahLst/>
              <a:cxnLst/>
              <a:rect r="r" b="b" t="t" l="l"/>
              <a:pathLst>
                <a:path h="604838" w="8133359">
                  <a:moveTo>
                    <a:pt x="0" y="0"/>
                  </a:moveTo>
                  <a:lnTo>
                    <a:pt x="8133359" y="0"/>
                  </a:lnTo>
                  <a:lnTo>
                    <a:pt x="8133359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95250"/>
              <a:ext cx="8133358" cy="70008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CFD0D8"/>
                  </a:solidFill>
                  <a:latin typeface="Roboto"/>
                  <a:ea typeface="Roboto"/>
                  <a:cs typeface="Roboto"/>
                  <a:sym typeface="Roboto"/>
                </a:rPr>
                <a:t>Key legal precedents that define "games of skill".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DAGc2GubO1Q</dc:identifier>
  <dcterms:modified xsi:type="dcterms:W3CDTF">2011-08-01T06:04:30Z</dcterms:modified>
  <cp:revision>1</cp:revision>
  <dc:title>Skill-Based-vs-Gambling-A-Game-Assessment-Tool.pptx</dc:title>
</cp:coreProperties>
</file>