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70"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3D33-9C0A-F2FD-85A7-1B278352D8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63082E-747F-88B7-8FC8-925F0E17FF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E9F10C-01F8-C998-5951-AE545FF012FB}"/>
              </a:ext>
            </a:extLst>
          </p:cNvPr>
          <p:cNvSpPr>
            <a:spLocks noGrp="1"/>
          </p:cNvSpPr>
          <p:nvPr>
            <p:ph type="dt" sz="half" idx="10"/>
          </p:nvPr>
        </p:nvSpPr>
        <p:spPr/>
        <p:txBody>
          <a:bodyPr/>
          <a:lstStyle/>
          <a:p>
            <a:fld id="{704B594A-CD09-4250-8475-44DCB3A05729}" type="datetimeFigureOut">
              <a:rPr lang="en-IN" smtClean="0"/>
              <a:t>21-02-2025</a:t>
            </a:fld>
            <a:endParaRPr lang="en-IN"/>
          </a:p>
        </p:txBody>
      </p:sp>
      <p:sp>
        <p:nvSpPr>
          <p:cNvPr id="5" name="Footer Placeholder 4">
            <a:extLst>
              <a:ext uri="{FF2B5EF4-FFF2-40B4-BE49-F238E27FC236}">
                <a16:creationId xmlns:a16="http://schemas.microsoft.com/office/drawing/2014/main" id="{98739A9B-B91F-0CD8-864D-1644A0852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66ED7A-032C-C6DC-4F45-16B694C85695}"/>
              </a:ext>
            </a:extLst>
          </p:cNvPr>
          <p:cNvSpPr>
            <a:spLocks noGrp="1"/>
          </p:cNvSpPr>
          <p:nvPr>
            <p:ph type="sldNum" sz="quarter" idx="12"/>
          </p:nvPr>
        </p:nvSpPr>
        <p:spPr/>
        <p:txBody>
          <a:bodyPr/>
          <a:lstStyle/>
          <a:p>
            <a:fld id="{126D73C0-7F7A-4AD5-A957-9D9ECA41AD6E}" type="slidenum">
              <a:rPr lang="en-IN" smtClean="0"/>
              <a:t>‹#›</a:t>
            </a:fld>
            <a:endParaRPr lang="en-IN"/>
          </a:p>
        </p:txBody>
      </p:sp>
    </p:spTree>
    <p:extLst>
      <p:ext uri="{BB962C8B-B14F-4D97-AF65-F5344CB8AC3E}">
        <p14:creationId xmlns:p14="http://schemas.microsoft.com/office/powerpoint/2010/main" val="3761783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56F6-870D-F8C6-D539-0A321ABBE1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073E7F-E1B7-AF15-CE0A-DD4218E77C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4F179B-C381-8DCD-E90E-5860D7799E73}"/>
              </a:ext>
            </a:extLst>
          </p:cNvPr>
          <p:cNvSpPr>
            <a:spLocks noGrp="1"/>
          </p:cNvSpPr>
          <p:nvPr>
            <p:ph type="dt" sz="half" idx="10"/>
          </p:nvPr>
        </p:nvSpPr>
        <p:spPr/>
        <p:txBody>
          <a:bodyPr/>
          <a:lstStyle/>
          <a:p>
            <a:fld id="{704B594A-CD09-4250-8475-44DCB3A05729}" type="datetimeFigureOut">
              <a:rPr lang="en-IN" smtClean="0"/>
              <a:t>21-02-2025</a:t>
            </a:fld>
            <a:endParaRPr lang="en-IN"/>
          </a:p>
        </p:txBody>
      </p:sp>
      <p:sp>
        <p:nvSpPr>
          <p:cNvPr id="5" name="Footer Placeholder 4">
            <a:extLst>
              <a:ext uri="{FF2B5EF4-FFF2-40B4-BE49-F238E27FC236}">
                <a16:creationId xmlns:a16="http://schemas.microsoft.com/office/drawing/2014/main" id="{8534F17C-2D8A-E89E-2F58-6B0062BF0F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7FF51A-4415-4DEA-CECF-B7771B9F4B98}"/>
              </a:ext>
            </a:extLst>
          </p:cNvPr>
          <p:cNvSpPr>
            <a:spLocks noGrp="1"/>
          </p:cNvSpPr>
          <p:nvPr>
            <p:ph type="sldNum" sz="quarter" idx="12"/>
          </p:nvPr>
        </p:nvSpPr>
        <p:spPr/>
        <p:txBody>
          <a:bodyPr/>
          <a:lstStyle/>
          <a:p>
            <a:fld id="{126D73C0-7F7A-4AD5-A957-9D9ECA41AD6E}" type="slidenum">
              <a:rPr lang="en-IN" smtClean="0"/>
              <a:t>‹#›</a:t>
            </a:fld>
            <a:endParaRPr lang="en-IN"/>
          </a:p>
        </p:txBody>
      </p:sp>
    </p:spTree>
    <p:extLst>
      <p:ext uri="{BB962C8B-B14F-4D97-AF65-F5344CB8AC3E}">
        <p14:creationId xmlns:p14="http://schemas.microsoft.com/office/powerpoint/2010/main" val="600424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446E15-3620-46D9-F50A-4268BDBEF9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01FD67-7718-F1E4-148E-521A002A30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139E5-5615-E0F3-D82D-7B5DF59BA83F}"/>
              </a:ext>
            </a:extLst>
          </p:cNvPr>
          <p:cNvSpPr>
            <a:spLocks noGrp="1"/>
          </p:cNvSpPr>
          <p:nvPr>
            <p:ph type="dt" sz="half" idx="10"/>
          </p:nvPr>
        </p:nvSpPr>
        <p:spPr/>
        <p:txBody>
          <a:bodyPr/>
          <a:lstStyle/>
          <a:p>
            <a:fld id="{704B594A-CD09-4250-8475-44DCB3A05729}" type="datetimeFigureOut">
              <a:rPr lang="en-IN" smtClean="0"/>
              <a:t>21-02-2025</a:t>
            </a:fld>
            <a:endParaRPr lang="en-IN"/>
          </a:p>
        </p:txBody>
      </p:sp>
      <p:sp>
        <p:nvSpPr>
          <p:cNvPr id="5" name="Footer Placeholder 4">
            <a:extLst>
              <a:ext uri="{FF2B5EF4-FFF2-40B4-BE49-F238E27FC236}">
                <a16:creationId xmlns:a16="http://schemas.microsoft.com/office/drawing/2014/main" id="{0E20236A-33AC-D68C-3503-EBEA880F55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035565-B2CB-91E3-A3F7-B96ACE430072}"/>
              </a:ext>
            </a:extLst>
          </p:cNvPr>
          <p:cNvSpPr>
            <a:spLocks noGrp="1"/>
          </p:cNvSpPr>
          <p:nvPr>
            <p:ph type="sldNum" sz="quarter" idx="12"/>
          </p:nvPr>
        </p:nvSpPr>
        <p:spPr/>
        <p:txBody>
          <a:bodyPr/>
          <a:lstStyle/>
          <a:p>
            <a:fld id="{126D73C0-7F7A-4AD5-A957-9D9ECA41AD6E}" type="slidenum">
              <a:rPr lang="en-IN" smtClean="0"/>
              <a:t>‹#›</a:t>
            </a:fld>
            <a:endParaRPr lang="en-IN"/>
          </a:p>
        </p:txBody>
      </p:sp>
    </p:spTree>
    <p:extLst>
      <p:ext uri="{BB962C8B-B14F-4D97-AF65-F5344CB8AC3E}">
        <p14:creationId xmlns:p14="http://schemas.microsoft.com/office/powerpoint/2010/main" val="3411023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28D9D-5F63-2B9D-739B-902B4C420B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8FA67A-C008-FDF1-EF7A-690E294490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1A0A93-66C9-8CCA-CAFB-D70A9F1C1F95}"/>
              </a:ext>
            </a:extLst>
          </p:cNvPr>
          <p:cNvSpPr>
            <a:spLocks noGrp="1"/>
          </p:cNvSpPr>
          <p:nvPr>
            <p:ph type="dt" sz="half" idx="10"/>
          </p:nvPr>
        </p:nvSpPr>
        <p:spPr/>
        <p:txBody>
          <a:bodyPr/>
          <a:lstStyle/>
          <a:p>
            <a:fld id="{704B594A-CD09-4250-8475-44DCB3A05729}" type="datetimeFigureOut">
              <a:rPr lang="en-IN" smtClean="0"/>
              <a:t>21-02-2025</a:t>
            </a:fld>
            <a:endParaRPr lang="en-IN"/>
          </a:p>
        </p:txBody>
      </p:sp>
      <p:sp>
        <p:nvSpPr>
          <p:cNvPr id="5" name="Footer Placeholder 4">
            <a:extLst>
              <a:ext uri="{FF2B5EF4-FFF2-40B4-BE49-F238E27FC236}">
                <a16:creationId xmlns:a16="http://schemas.microsoft.com/office/drawing/2014/main" id="{BACFA7E9-2ECF-632A-7B71-53150D1E8E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1BF040-1D61-59E3-F525-4643F25CDF2B}"/>
              </a:ext>
            </a:extLst>
          </p:cNvPr>
          <p:cNvSpPr>
            <a:spLocks noGrp="1"/>
          </p:cNvSpPr>
          <p:nvPr>
            <p:ph type="sldNum" sz="quarter" idx="12"/>
          </p:nvPr>
        </p:nvSpPr>
        <p:spPr/>
        <p:txBody>
          <a:bodyPr/>
          <a:lstStyle/>
          <a:p>
            <a:fld id="{126D73C0-7F7A-4AD5-A957-9D9ECA41AD6E}" type="slidenum">
              <a:rPr lang="en-IN" smtClean="0"/>
              <a:t>‹#›</a:t>
            </a:fld>
            <a:endParaRPr lang="en-IN"/>
          </a:p>
        </p:txBody>
      </p:sp>
    </p:spTree>
    <p:extLst>
      <p:ext uri="{BB962C8B-B14F-4D97-AF65-F5344CB8AC3E}">
        <p14:creationId xmlns:p14="http://schemas.microsoft.com/office/powerpoint/2010/main" val="719477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5546-AD18-66A5-6898-31FD54B3E1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3AB85-99FF-9307-D93C-F728AE644D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157A94-E2BD-7195-6255-AFC55C8C5EC9}"/>
              </a:ext>
            </a:extLst>
          </p:cNvPr>
          <p:cNvSpPr>
            <a:spLocks noGrp="1"/>
          </p:cNvSpPr>
          <p:nvPr>
            <p:ph type="dt" sz="half" idx="10"/>
          </p:nvPr>
        </p:nvSpPr>
        <p:spPr/>
        <p:txBody>
          <a:bodyPr/>
          <a:lstStyle/>
          <a:p>
            <a:fld id="{704B594A-CD09-4250-8475-44DCB3A05729}" type="datetimeFigureOut">
              <a:rPr lang="en-IN" smtClean="0"/>
              <a:t>21-02-2025</a:t>
            </a:fld>
            <a:endParaRPr lang="en-IN"/>
          </a:p>
        </p:txBody>
      </p:sp>
      <p:sp>
        <p:nvSpPr>
          <p:cNvPr id="5" name="Footer Placeholder 4">
            <a:extLst>
              <a:ext uri="{FF2B5EF4-FFF2-40B4-BE49-F238E27FC236}">
                <a16:creationId xmlns:a16="http://schemas.microsoft.com/office/drawing/2014/main" id="{80033B3E-6A9C-0945-C1F9-426A001D3F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A3715E-DBDE-10BD-8FE2-22C451AA37F6}"/>
              </a:ext>
            </a:extLst>
          </p:cNvPr>
          <p:cNvSpPr>
            <a:spLocks noGrp="1"/>
          </p:cNvSpPr>
          <p:nvPr>
            <p:ph type="sldNum" sz="quarter" idx="12"/>
          </p:nvPr>
        </p:nvSpPr>
        <p:spPr/>
        <p:txBody>
          <a:bodyPr/>
          <a:lstStyle/>
          <a:p>
            <a:fld id="{126D73C0-7F7A-4AD5-A957-9D9ECA41AD6E}" type="slidenum">
              <a:rPr lang="en-IN" smtClean="0"/>
              <a:t>‹#›</a:t>
            </a:fld>
            <a:endParaRPr lang="en-IN"/>
          </a:p>
        </p:txBody>
      </p:sp>
    </p:spTree>
    <p:extLst>
      <p:ext uri="{BB962C8B-B14F-4D97-AF65-F5344CB8AC3E}">
        <p14:creationId xmlns:p14="http://schemas.microsoft.com/office/powerpoint/2010/main" val="109518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A076-4989-3BD4-E610-D1D34D4D73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9AF40E-89AC-7834-2162-42B0D4FE96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021E84-D7E5-B133-0CDE-E3BA2ECF60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D9D417-7392-7735-1090-D9D1C650BC7B}"/>
              </a:ext>
            </a:extLst>
          </p:cNvPr>
          <p:cNvSpPr>
            <a:spLocks noGrp="1"/>
          </p:cNvSpPr>
          <p:nvPr>
            <p:ph type="dt" sz="half" idx="10"/>
          </p:nvPr>
        </p:nvSpPr>
        <p:spPr/>
        <p:txBody>
          <a:bodyPr/>
          <a:lstStyle/>
          <a:p>
            <a:fld id="{704B594A-CD09-4250-8475-44DCB3A05729}" type="datetimeFigureOut">
              <a:rPr lang="en-IN" smtClean="0"/>
              <a:t>21-02-2025</a:t>
            </a:fld>
            <a:endParaRPr lang="en-IN"/>
          </a:p>
        </p:txBody>
      </p:sp>
      <p:sp>
        <p:nvSpPr>
          <p:cNvPr id="6" name="Footer Placeholder 5">
            <a:extLst>
              <a:ext uri="{FF2B5EF4-FFF2-40B4-BE49-F238E27FC236}">
                <a16:creationId xmlns:a16="http://schemas.microsoft.com/office/drawing/2014/main" id="{299099B8-45B7-F22F-F650-98086A510D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1FB8CE-05D1-336F-AC5A-4385C90494DC}"/>
              </a:ext>
            </a:extLst>
          </p:cNvPr>
          <p:cNvSpPr>
            <a:spLocks noGrp="1"/>
          </p:cNvSpPr>
          <p:nvPr>
            <p:ph type="sldNum" sz="quarter" idx="12"/>
          </p:nvPr>
        </p:nvSpPr>
        <p:spPr/>
        <p:txBody>
          <a:bodyPr/>
          <a:lstStyle/>
          <a:p>
            <a:fld id="{126D73C0-7F7A-4AD5-A957-9D9ECA41AD6E}" type="slidenum">
              <a:rPr lang="en-IN" smtClean="0"/>
              <a:t>‹#›</a:t>
            </a:fld>
            <a:endParaRPr lang="en-IN"/>
          </a:p>
        </p:txBody>
      </p:sp>
    </p:spTree>
    <p:extLst>
      <p:ext uri="{BB962C8B-B14F-4D97-AF65-F5344CB8AC3E}">
        <p14:creationId xmlns:p14="http://schemas.microsoft.com/office/powerpoint/2010/main" val="2498654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BDED-C77D-849D-7780-ABA6EBC38F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B45145-9EE3-EE9B-F798-F3AE760E32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8B2B68-0291-3FF7-8E98-A2B4A74763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EF675E-D9B6-719E-8894-1EB418E162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685AD0-86DB-F829-38A9-BE6234463A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ECD0C8-C0C6-CCBA-72E0-6BBE1E3C4229}"/>
              </a:ext>
            </a:extLst>
          </p:cNvPr>
          <p:cNvSpPr>
            <a:spLocks noGrp="1"/>
          </p:cNvSpPr>
          <p:nvPr>
            <p:ph type="dt" sz="half" idx="10"/>
          </p:nvPr>
        </p:nvSpPr>
        <p:spPr/>
        <p:txBody>
          <a:bodyPr/>
          <a:lstStyle/>
          <a:p>
            <a:fld id="{704B594A-CD09-4250-8475-44DCB3A05729}" type="datetimeFigureOut">
              <a:rPr lang="en-IN" smtClean="0"/>
              <a:t>21-02-2025</a:t>
            </a:fld>
            <a:endParaRPr lang="en-IN"/>
          </a:p>
        </p:txBody>
      </p:sp>
      <p:sp>
        <p:nvSpPr>
          <p:cNvPr id="8" name="Footer Placeholder 7">
            <a:extLst>
              <a:ext uri="{FF2B5EF4-FFF2-40B4-BE49-F238E27FC236}">
                <a16:creationId xmlns:a16="http://schemas.microsoft.com/office/drawing/2014/main" id="{2142275B-2705-C9DA-772E-68B6F31A75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3BA5BD-384E-5D5B-E6E9-470AC0AF9039}"/>
              </a:ext>
            </a:extLst>
          </p:cNvPr>
          <p:cNvSpPr>
            <a:spLocks noGrp="1"/>
          </p:cNvSpPr>
          <p:nvPr>
            <p:ph type="sldNum" sz="quarter" idx="12"/>
          </p:nvPr>
        </p:nvSpPr>
        <p:spPr/>
        <p:txBody>
          <a:bodyPr/>
          <a:lstStyle/>
          <a:p>
            <a:fld id="{126D73C0-7F7A-4AD5-A957-9D9ECA41AD6E}" type="slidenum">
              <a:rPr lang="en-IN" smtClean="0"/>
              <a:t>‹#›</a:t>
            </a:fld>
            <a:endParaRPr lang="en-IN"/>
          </a:p>
        </p:txBody>
      </p:sp>
    </p:spTree>
    <p:extLst>
      <p:ext uri="{BB962C8B-B14F-4D97-AF65-F5344CB8AC3E}">
        <p14:creationId xmlns:p14="http://schemas.microsoft.com/office/powerpoint/2010/main" val="187109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3372A-6503-D5A1-A588-F3E1792C92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1AE48F-27E3-A3AA-5805-7994391CED73}"/>
              </a:ext>
            </a:extLst>
          </p:cNvPr>
          <p:cNvSpPr>
            <a:spLocks noGrp="1"/>
          </p:cNvSpPr>
          <p:nvPr>
            <p:ph type="dt" sz="half" idx="10"/>
          </p:nvPr>
        </p:nvSpPr>
        <p:spPr/>
        <p:txBody>
          <a:bodyPr/>
          <a:lstStyle/>
          <a:p>
            <a:fld id="{704B594A-CD09-4250-8475-44DCB3A05729}" type="datetimeFigureOut">
              <a:rPr lang="en-IN" smtClean="0"/>
              <a:t>21-02-2025</a:t>
            </a:fld>
            <a:endParaRPr lang="en-IN"/>
          </a:p>
        </p:txBody>
      </p:sp>
      <p:sp>
        <p:nvSpPr>
          <p:cNvPr id="4" name="Footer Placeholder 3">
            <a:extLst>
              <a:ext uri="{FF2B5EF4-FFF2-40B4-BE49-F238E27FC236}">
                <a16:creationId xmlns:a16="http://schemas.microsoft.com/office/drawing/2014/main" id="{5DD63A58-48AA-0477-9116-F79962A344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F63528-FF2C-F786-1765-ADC0321ABEB5}"/>
              </a:ext>
            </a:extLst>
          </p:cNvPr>
          <p:cNvSpPr>
            <a:spLocks noGrp="1"/>
          </p:cNvSpPr>
          <p:nvPr>
            <p:ph type="sldNum" sz="quarter" idx="12"/>
          </p:nvPr>
        </p:nvSpPr>
        <p:spPr/>
        <p:txBody>
          <a:bodyPr/>
          <a:lstStyle/>
          <a:p>
            <a:fld id="{126D73C0-7F7A-4AD5-A957-9D9ECA41AD6E}" type="slidenum">
              <a:rPr lang="en-IN" smtClean="0"/>
              <a:t>‹#›</a:t>
            </a:fld>
            <a:endParaRPr lang="en-IN"/>
          </a:p>
        </p:txBody>
      </p:sp>
    </p:spTree>
    <p:extLst>
      <p:ext uri="{BB962C8B-B14F-4D97-AF65-F5344CB8AC3E}">
        <p14:creationId xmlns:p14="http://schemas.microsoft.com/office/powerpoint/2010/main" val="1583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CF59C-8BA6-2404-DA6E-CB8CBF6F3B01}"/>
              </a:ext>
            </a:extLst>
          </p:cNvPr>
          <p:cNvSpPr>
            <a:spLocks noGrp="1"/>
          </p:cNvSpPr>
          <p:nvPr>
            <p:ph type="dt" sz="half" idx="10"/>
          </p:nvPr>
        </p:nvSpPr>
        <p:spPr/>
        <p:txBody>
          <a:bodyPr/>
          <a:lstStyle/>
          <a:p>
            <a:fld id="{704B594A-CD09-4250-8475-44DCB3A05729}" type="datetimeFigureOut">
              <a:rPr lang="en-IN" smtClean="0"/>
              <a:t>21-02-2025</a:t>
            </a:fld>
            <a:endParaRPr lang="en-IN"/>
          </a:p>
        </p:txBody>
      </p:sp>
      <p:sp>
        <p:nvSpPr>
          <p:cNvPr id="3" name="Footer Placeholder 2">
            <a:extLst>
              <a:ext uri="{FF2B5EF4-FFF2-40B4-BE49-F238E27FC236}">
                <a16:creationId xmlns:a16="http://schemas.microsoft.com/office/drawing/2014/main" id="{92EEFD54-155A-BC62-770E-B6A03FA39C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F50760-3EA6-4721-96EF-0D729DCF9016}"/>
              </a:ext>
            </a:extLst>
          </p:cNvPr>
          <p:cNvSpPr>
            <a:spLocks noGrp="1"/>
          </p:cNvSpPr>
          <p:nvPr>
            <p:ph type="sldNum" sz="quarter" idx="12"/>
          </p:nvPr>
        </p:nvSpPr>
        <p:spPr/>
        <p:txBody>
          <a:bodyPr/>
          <a:lstStyle/>
          <a:p>
            <a:fld id="{126D73C0-7F7A-4AD5-A957-9D9ECA41AD6E}" type="slidenum">
              <a:rPr lang="en-IN" smtClean="0"/>
              <a:t>‹#›</a:t>
            </a:fld>
            <a:endParaRPr lang="en-IN"/>
          </a:p>
        </p:txBody>
      </p:sp>
    </p:spTree>
    <p:extLst>
      <p:ext uri="{BB962C8B-B14F-4D97-AF65-F5344CB8AC3E}">
        <p14:creationId xmlns:p14="http://schemas.microsoft.com/office/powerpoint/2010/main" val="1863900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4F1B-C720-00F1-36E3-7E3BFF5829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E70290-AD95-F2AA-0185-6CD00ABF66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3F11E8-6DE8-2ED9-DD83-91F6322CB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DC96D8-A68A-57BD-E599-BB3C0C1C5740}"/>
              </a:ext>
            </a:extLst>
          </p:cNvPr>
          <p:cNvSpPr>
            <a:spLocks noGrp="1"/>
          </p:cNvSpPr>
          <p:nvPr>
            <p:ph type="dt" sz="half" idx="10"/>
          </p:nvPr>
        </p:nvSpPr>
        <p:spPr/>
        <p:txBody>
          <a:bodyPr/>
          <a:lstStyle/>
          <a:p>
            <a:fld id="{704B594A-CD09-4250-8475-44DCB3A05729}" type="datetimeFigureOut">
              <a:rPr lang="en-IN" smtClean="0"/>
              <a:t>21-02-2025</a:t>
            </a:fld>
            <a:endParaRPr lang="en-IN"/>
          </a:p>
        </p:txBody>
      </p:sp>
      <p:sp>
        <p:nvSpPr>
          <p:cNvPr id="6" name="Footer Placeholder 5">
            <a:extLst>
              <a:ext uri="{FF2B5EF4-FFF2-40B4-BE49-F238E27FC236}">
                <a16:creationId xmlns:a16="http://schemas.microsoft.com/office/drawing/2014/main" id="{C70CB339-C791-A73F-5093-678D3731EB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60C2D8-1DEB-AC18-08B6-F168F502EEA5}"/>
              </a:ext>
            </a:extLst>
          </p:cNvPr>
          <p:cNvSpPr>
            <a:spLocks noGrp="1"/>
          </p:cNvSpPr>
          <p:nvPr>
            <p:ph type="sldNum" sz="quarter" idx="12"/>
          </p:nvPr>
        </p:nvSpPr>
        <p:spPr/>
        <p:txBody>
          <a:bodyPr/>
          <a:lstStyle/>
          <a:p>
            <a:fld id="{126D73C0-7F7A-4AD5-A957-9D9ECA41AD6E}" type="slidenum">
              <a:rPr lang="en-IN" smtClean="0"/>
              <a:t>‹#›</a:t>
            </a:fld>
            <a:endParaRPr lang="en-IN"/>
          </a:p>
        </p:txBody>
      </p:sp>
    </p:spTree>
    <p:extLst>
      <p:ext uri="{BB962C8B-B14F-4D97-AF65-F5344CB8AC3E}">
        <p14:creationId xmlns:p14="http://schemas.microsoft.com/office/powerpoint/2010/main" val="3919364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06A4-E926-AD71-C733-1A6E43872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E8F9D4-EBEA-2941-6765-A01E64081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184DFF-FFF1-0686-C8D6-7CA249055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6396F6-CE89-9303-F14D-130618BD1DC1}"/>
              </a:ext>
            </a:extLst>
          </p:cNvPr>
          <p:cNvSpPr>
            <a:spLocks noGrp="1"/>
          </p:cNvSpPr>
          <p:nvPr>
            <p:ph type="dt" sz="half" idx="10"/>
          </p:nvPr>
        </p:nvSpPr>
        <p:spPr/>
        <p:txBody>
          <a:bodyPr/>
          <a:lstStyle/>
          <a:p>
            <a:fld id="{704B594A-CD09-4250-8475-44DCB3A05729}" type="datetimeFigureOut">
              <a:rPr lang="en-IN" smtClean="0"/>
              <a:t>21-02-2025</a:t>
            </a:fld>
            <a:endParaRPr lang="en-IN"/>
          </a:p>
        </p:txBody>
      </p:sp>
      <p:sp>
        <p:nvSpPr>
          <p:cNvPr id="6" name="Footer Placeholder 5">
            <a:extLst>
              <a:ext uri="{FF2B5EF4-FFF2-40B4-BE49-F238E27FC236}">
                <a16:creationId xmlns:a16="http://schemas.microsoft.com/office/drawing/2014/main" id="{388733EF-9F3C-BE77-5576-6B46D3B6D5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45B57B-6F3F-2A5C-68F6-07253CAFF06D}"/>
              </a:ext>
            </a:extLst>
          </p:cNvPr>
          <p:cNvSpPr>
            <a:spLocks noGrp="1"/>
          </p:cNvSpPr>
          <p:nvPr>
            <p:ph type="sldNum" sz="quarter" idx="12"/>
          </p:nvPr>
        </p:nvSpPr>
        <p:spPr/>
        <p:txBody>
          <a:bodyPr/>
          <a:lstStyle/>
          <a:p>
            <a:fld id="{126D73C0-7F7A-4AD5-A957-9D9ECA41AD6E}" type="slidenum">
              <a:rPr lang="en-IN" smtClean="0"/>
              <a:t>‹#›</a:t>
            </a:fld>
            <a:endParaRPr lang="en-IN"/>
          </a:p>
        </p:txBody>
      </p:sp>
    </p:spTree>
    <p:extLst>
      <p:ext uri="{BB962C8B-B14F-4D97-AF65-F5344CB8AC3E}">
        <p14:creationId xmlns:p14="http://schemas.microsoft.com/office/powerpoint/2010/main" val="2372031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095D45-9B4C-8274-E373-06FB20EA94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164194-E15F-3690-E5A3-DBCEE0008E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DE229E-16E9-D86D-F184-5061D745EA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04B594A-CD09-4250-8475-44DCB3A05729}" type="datetimeFigureOut">
              <a:rPr lang="en-IN" smtClean="0"/>
              <a:t>21-02-2025</a:t>
            </a:fld>
            <a:endParaRPr lang="en-IN"/>
          </a:p>
        </p:txBody>
      </p:sp>
      <p:sp>
        <p:nvSpPr>
          <p:cNvPr id="5" name="Footer Placeholder 4">
            <a:extLst>
              <a:ext uri="{FF2B5EF4-FFF2-40B4-BE49-F238E27FC236}">
                <a16:creationId xmlns:a16="http://schemas.microsoft.com/office/drawing/2014/main" id="{2E8812C3-81A2-9344-B308-1893E39C9C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C706962-30CD-7ED9-2533-D9B5664B4E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6D73C0-7F7A-4AD5-A957-9D9ECA41AD6E}" type="slidenum">
              <a:rPr lang="en-IN" smtClean="0"/>
              <a:t>‹#›</a:t>
            </a:fld>
            <a:endParaRPr lang="en-IN"/>
          </a:p>
        </p:txBody>
      </p:sp>
    </p:spTree>
    <p:extLst>
      <p:ext uri="{BB962C8B-B14F-4D97-AF65-F5344CB8AC3E}">
        <p14:creationId xmlns:p14="http://schemas.microsoft.com/office/powerpoint/2010/main" val="1407872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56890-A42A-997B-2D9D-36E6F0B4AE2F}"/>
              </a:ext>
            </a:extLst>
          </p:cNvPr>
          <p:cNvSpPr>
            <a:spLocks noGrp="1"/>
          </p:cNvSpPr>
          <p:nvPr>
            <p:ph type="ctrTitle"/>
          </p:nvPr>
        </p:nvSpPr>
        <p:spPr/>
        <p:txBody>
          <a:bodyPr/>
          <a:lstStyle/>
          <a:p>
            <a:r>
              <a:rPr lang="en-US" dirty="0">
                <a:solidFill>
                  <a:srgbClr val="FF0000"/>
                </a:solidFill>
              </a:rPr>
              <a:t>EDA</a:t>
            </a:r>
            <a:endParaRPr lang="en-IN" dirty="0">
              <a:solidFill>
                <a:srgbClr val="FF0000"/>
              </a:solidFill>
            </a:endParaRPr>
          </a:p>
        </p:txBody>
      </p:sp>
      <p:sp>
        <p:nvSpPr>
          <p:cNvPr id="3" name="Subtitle 2">
            <a:extLst>
              <a:ext uri="{FF2B5EF4-FFF2-40B4-BE49-F238E27FC236}">
                <a16:creationId xmlns:a16="http://schemas.microsoft.com/office/drawing/2014/main" id="{C5E29993-38C8-F1DF-9317-44908EB9FB25}"/>
              </a:ext>
            </a:extLst>
          </p:cNvPr>
          <p:cNvSpPr>
            <a:spLocks noGrp="1"/>
          </p:cNvSpPr>
          <p:nvPr>
            <p:ph type="subTitle" idx="1"/>
          </p:nvPr>
        </p:nvSpPr>
        <p:spPr/>
        <p:txBody>
          <a:bodyPr/>
          <a:lstStyle/>
          <a:p>
            <a:r>
              <a:rPr lang="en-US" dirty="0"/>
              <a:t>                                                    -By </a:t>
            </a:r>
            <a:r>
              <a:rPr lang="en-US" dirty="0" err="1"/>
              <a:t>Vahanth</a:t>
            </a:r>
            <a:endParaRPr lang="en-IN" dirty="0"/>
          </a:p>
        </p:txBody>
      </p:sp>
    </p:spTree>
    <p:extLst>
      <p:ext uri="{BB962C8B-B14F-4D97-AF65-F5344CB8AC3E}">
        <p14:creationId xmlns:p14="http://schemas.microsoft.com/office/powerpoint/2010/main" val="2335862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00AE-A550-98C5-EB94-E71FE7688545}"/>
              </a:ext>
            </a:extLst>
          </p:cNvPr>
          <p:cNvSpPr>
            <a:spLocks noGrp="1"/>
          </p:cNvSpPr>
          <p:nvPr>
            <p:ph type="title"/>
          </p:nvPr>
        </p:nvSpPr>
        <p:spPr/>
        <p:txBody>
          <a:bodyPr/>
          <a:lstStyle/>
          <a:p>
            <a:r>
              <a:rPr lang="en-US" dirty="0"/>
              <a:t>Uniform Distribution</a:t>
            </a:r>
            <a:endParaRPr lang="en-IN" dirty="0"/>
          </a:p>
        </p:txBody>
      </p:sp>
      <p:pic>
        <p:nvPicPr>
          <p:cNvPr id="5" name="Content Placeholder 4">
            <a:extLst>
              <a:ext uri="{FF2B5EF4-FFF2-40B4-BE49-F238E27FC236}">
                <a16:creationId xmlns:a16="http://schemas.microsoft.com/office/drawing/2014/main" id="{E51B3ED2-73BF-014E-BBAB-BB4D632C01F4}"/>
              </a:ext>
            </a:extLst>
          </p:cNvPr>
          <p:cNvPicPr>
            <a:picLocks noGrp="1" noChangeAspect="1"/>
          </p:cNvPicPr>
          <p:nvPr>
            <p:ph idx="1"/>
          </p:nvPr>
        </p:nvPicPr>
        <p:blipFill>
          <a:blip r:embed="rId2"/>
          <a:stretch>
            <a:fillRect/>
          </a:stretch>
        </p:blipFill>
        <p:spPr>
          <a:xfrm>
            <a:off x="838200" y="1690688"/>
            <a:ext cx="5680913" cy="4351338"/>
          </a:xfrm>
        </p:spPr>
      </p:pic>
      <p:pic>
        <p:nvPicPr>
          <p:cNvPr id="7" name="Picture 6">
            <a:extLst>
              <a:ext uri="{FF2B5EF4-FFF2-40B4-BE49-F238E27FC236}">
                <a16:creationId xmlns:a16="http://schemas.microsoft.com/office/drawing/2014/main" id="{8BD993E5-D714-ACC5-7F16-331C8F77BE05}"/>
              </a:ext>
            </a:extLst>
          </p:cNvPr>
          <p:cNvPicPr>
            <a:picLocks noChangeAspect="1"/>
          </p:cNvPicPr>
          <p:nvPr/>
        </p:nvPicPr>
        <p:blipFill>
          <a:blip r:embed="rId3"/>
          <a:stretch>
            <a:fillRect/>
          </a:stretch>
        </p:blipFill>
        <p:spPr>
          <a:xfrm>
            <a:off x="6519113" y="2297113"/>
            <a:ext cx="5134872" cy="3666808"/>
          </a:xfrm>
          <a:prstGeom prst="rect">
            <a:avLst/>
          </a:prstGeom>
        </p:spPr>
      </p:pic>
    </p:spTree>
    <p:extLst>
      <p:ext uri="{BB962C8B-B14F-4D97-AF65-F5344CB8AC3E}">
        <p14:creationId xmlns:p14="http://schemas.microsoft.com/office/powerpoint/2010/main" val="1047183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5E6E-08DA-C905-BD98-8A18C7988E09}"/>
              </a:ext>
            </a:extLst>
          </p:cNvPr>
          <p:cNvSpPr>
            <a:spLocks noGrp="1"/>
          </p:cNvSpPr>
          <p:nvPr>
            <p:ph type="title"/>
          </p:nvPr>
        </p:nvSpPr>
        <p:spPr/>
        <p:txBody>
          <a:bodyPr>
            <a:normAutofit/>
          </a:bodyPr>
          <a:lstStyle/>
          <a:p>
            <a:r>
              <a:rPr lang="en-US" sz="2800" dirty="0"/>
              <a:t>Pick two of your variables that you think have a relationship and produce a scatter plot, box &amp; whiskers, or table of counts. Remember that your data types determine what you can do with the data.</a:t>
            </a:r>
            <a:endParaRPr lang="en-IN" sz="2800" dirty="0"/>
          </a:p>
        </p:txBody>
      </p:sp>
      <p:pic>
        <p:nvPicPr>
          <p:cNvPr id="5" name="Content Placeholder 4">
            <a:extLst>
              <a:ext uri="{FF2B5EF4-FFF2-40B4-BE49-F238E27FC236}">
                <a16:creationId xmlns:a16="http://schemas.microsoft.com/office/drawing/2014/main" id="{0DAF69FD-B424-B4DE-D156-C11877C1F164}"/>
              </a:ext>
            </a:extLst>
          </p:cNvPr>
          <p:cNvPicPr>
            <a:picLocks noGrp="1" noChangeAspect="1"/>
          </p:cNvPicPr>
          <p:nvPr>
            <p:ph idx="1"/>
          </p:nvPr>
        </p:nvPicPr>
        <p:blipFill>
          <a:blip r:embed="rId2"/>
          <a:stretch>
            <a:fillRect/>
          </a:stretch>
        </p:blipFill>
        <p:spPr>
          <a:xfrm>
            <a:off x="0" y="1690688"/>
            <a:ext cx="7000875" cy="4667250"/>
          </a:xfrm>
        </p:spPr>
      </p:pic>
    </p:spTree>
    <p:extLst>
      <p:ext uri="{BB962C8B-B14F-4D97-AF65-F5344CB8AC3E}">
        <p14:creationId xmlns:p14="http://schemas.microsoft.com/office/powerpoint/2010/main" val="3506597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A4220-61AC-A6FA-788B-0451BF00A00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78124B2-9D0B-4BEA-CF37-144380EA92EA}"/>
              </a:ext>
            </a:extLst>
          </p:cNvPr>
          <p:cNvSpPr>
            <a:spLocks noGrp="1"/>
          </p:cNvSpPr>
          <p:nvPr>
            <p:ph idx="1"/>
          </p:nvPr>
        </p:nvSpPr>
        <p:spPr/>
        <p:txBody>
          <a:bodyPr/>
          <a:lstStyle/>
          <a:p>
            <a:r>
              <a:rPr lang="en-US" dirty="0"/>
              <a:t>Thought that as age of the house increases the value of the house decreases but The plot shows that it’s wrong. The house price remains relatively stable as the age increases. The </a:t>
            </a:r>
            <a:r>
              <a:rPr lang="en-US" dirty="0" err="1"/>
              <a:t>pearson</a:t>
            </a:r>
            <a:r>
              <a:rPr lang="en-US" dirty="0"/>
              <a:t> correlation also very small 0.1 which states that the two variables are weak positively correlated.</a:t>
            </a:r>
          </a:p>
          <a:p>
            <a:endParaRPr lang="en-IN" dirty="0"/>
          </a:p>
        </p:txBody>
      </p:sp>
      <p:pic>
        <p:nvPicPr>
          <p:cNvPr id="7" name="Picture 6">
            <a:extLst>
              <a:ext uri="{FF2B5EF4-FFF2-40B4-BE49-F238E27FC236}">
                <a16:creationId xmlns:a16="http://schemas.microsoft.com/office/drawing/2014/main" id="{2BC258EF-E444-4028-FE53-4E89B666CAC4}"/>
              </a:ext>
            </a:extLst>
          </p:cNvPr>
          <p:cNvPicPr>
            <a:picLocks noChangeAspect="1"/>
          </p:cNvPicPr>
          <p:nvPr/>
        </p:nvPicPr>
        <p:blipFill>
          <a:blip r:embed="rId2"/>
          <a:stretch>
            <a:fillRect/>
          </a:stretch>
        </p:blipFill>
        <p:spPr>
          <a:xfrm>
            <a:off x="1788159" y="4001294"/>
            <a:ext cx="7114693" cy="2003266"/>
          </a:xfrm>
          <a:prstGeom prst="rect">
            <a:avLst/>
          </a:prstGeom>
        </p:spPr>
      </p:pic>
    </p:spTree>
    <p:extLst>
      <p:ext uri="{BB962C8B-B14F-4D97-AF65-F5344CB8AC3E}">
        <p14:creationId xmlns:p14="http://schemas.microsoft.com/office/powerpoint/2010/main" val="3684220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FA682-C26C-A0A7-29EF-E0CBF742447A}"/>
              </a:ext>
            </a:extLst>
          </p:cNvPr>
          <p:cNvSpPr>
            <a:spLocks noGrp="1"/>
          </p:cNvSpPr>
          <p:nvPr>
            <p:ph type="title"/>
          </p:nvPr>
        </p:nvSpPr>
        <p:spPr>
          <a:xfrm>
            <a:off x="838200" y="619125"/>
            <a:ext cx="10515600" cy="1325563"/>
          </a:xfrm>
        </p:spPr>
        <p:txBody>
          <a:bodyPr>
            <a:noAutofit/>
          </a:bodyPr>
          <a:lstStyle/>
          <a:p>
            <a:r>
              <a:rPr lang="en-US" sz="2400" dirty="0"/>
              <a:t>Give me a paragraph for each variable of the 3 or 4 variables and tell me what you discovered? Are the statistics and graphs what you expected or are they different? Make some observations and explain to me what you see using words. Demonstrate to me that you paid attention to the information you produced answering the questions above.</a:t>
            </a:r>
            <a:endParaRPr lang="en-IN" sz="2400" dirty="0"/>
          </a:p>
        </p:txBody>
      </p:sp>
      <p:sp>
        <p:nvSpPr>
          <p:cNvPr id="3" name="Content Placeholder 2">
            <a:extLst>
              <a:ext uri="{FF2B5EF4-FFF2-40B4-BE49-F238E27FC236}">
                <a16:creationId xmlns:a16="http://schemas.microsoft.com/office/drawing/2014/main" id="{A7C5918A-D2A0-2E1A-D88A-5890C57DD6B1}"/>
              </a:ext>
            </a:extLst>
          </p:cNvPr>
          <p:cNvSpPr>
            <a:spLocks noGrp="1"/>
          </p:cNvSpPr>
          <p:nvPr>
            <p:ph idx="1"/>
          </p:nvPr>
        </p:nvSpPr>
        <p:spPr>
          <a:xfrm>
            <a:off x="970280" y="2395537"/>
            <a:ext cx="10515600" cy="4351338"/>
          </a:xfrm>
        </p:spPr>
        <p:txBody>
          <a:bodyPr>
            <a:normAutofit fontScale="85000" lnSpcReduction="20000"/>
          </a:bodyPr>
          <a:lstStyle/>
          <a:p>
            <a:r>
              <a:rPr lang="en-US" dirty="0"/>
              <a:t>The </a:t>
            </a:r>
            <a:r>
              <a:rPr lang="en-US" dirty="0" err="1"/>
              <a:t>median_house_value</a:t>
            </a:r>
            <a:r>
              <a:rPr lang="en-US" dirty="0"/>
              <a:t> is a dependent variable which range between 14999 to 500001.</a:t>
            </a:r>
          </a:p>
          <a:p>
            <a:r>
              <a:rPr lang="en-US" dirty="0"/>
              <a:t>The </a:t>
            </a:r>
            <a:r>
              <a:rPr lang="en-US" dirty="0" err="1"/>
              <a:t>total_rooms</a:t>
            </a:r>
            <a:r>
              <a:rPr lang="en-US" dirty="0"/>
              <a:t> is an independent variable with </a:t>
            </a:r>
            <a:r>
              <a:rPr lang="en-US" dirty="0" err="1"/>
              <a:t>poisson</a:t>
            </a:r>
            <a:r>
              <a:rPr lang="en-US" dirty="0"/>
              <a:t> distribution. The </a:t>
            </a:r>
            <a:r>
              <a:rPr lang="en-US" dirty="0" err="1"/>
              <a:t>total_rooms</a:t>
            </a:r>
            <a:r>
              <a:rPr lang="en-US" dirty="0"/>
              <a:t> is Positively correlated with the dependent variable </a:t>
            </a:r>
            <a:r>
              <a:rPr lang="en-US" dirty="0" err="1"/>
              <a:t>median_house_value</a:t>
            </a:r>
            <a:r>
              <a:rPr lang="en-US" dirty="0"/>
              <a:t>. As the </a:t>
            </a:r>
            <a:r>
              <a:rPr lang="en-US" dirty="0" err="1"/>
              <a:t>total_rooms</a:t>
            </a:r>
            <a:r>
              <a:rPr lang="en-US" dirty="0"/>
              <a:t> increases the house value also increases.</a:t>
            </a:r>
          </a:p>
          <a:p>
            <a:r>
              <a:rPr lang="en-US" dirty="0"/>
              <a:t>The </a:t>
            </a:r>
            <a:r>
              <a:rPr lang="en-US" dirty="0" err="1"/>
              <a:t>total_bedrooms</a:t>
            </a:r>
            <a:r>
              <a:rPr lang="en-US" dirty="0"/>
              <a:t> is an independent variable with </a:t>
            </a:r>
            <a:r>
              <a:rPr lang="en-US" dirty="0" err="1"/>
              <a:t>poisson</a:t>
            </a:r>
            <a:r>
              <a:rPr lang="en-US" dirty="0"/>
              <a:t> distribution. The </a:t>
            </a:r>
            <a:r>
              <a:rPr lang="en-US" dirty="0" err="1"/>
              <a:t>total_bedrooms</a:t>
            </a:r>
            <a:r>
              <a:rPr lang="en-US" dirty="0"/>
              <a:t> is Positively correlated with the dependent variable </a:t>
            </a:r>
            <a:r>
              <a:rPr lang="en-US" dirty="0" err="1"/>
              <a:t>median_house_value</a:t>
            </a:r>
            <a:r>
              <a:rPr lang="en-US" dirty="0"/>
              <a:t>. As the </a:t>
            </a:r>
            <a:r>
              <a:rPr lang="en-US" dirty="0" err="1"/>
              <a:t>total_bedrooms</a:t>
            </a:r>
            <a:r>
              <a:rPr lang="en-US" dirty="0"/>
              <a:t> increases the house value also increases.</a:t>
            </a:r>
          </a:p>
          <a:p>
            <a:r>
              <a:rPr lang="en-US" dirty="0"/>
              <a:t>The </a:t>
            </a:r>
            <a:r>
              <a:rPr lang="en-US" dirty="0" err="1"/>
              <a:t>housing_median_age</a:t>
            </a:r>
            <a:r>
              <a:rPr lang="en-US" dirty="0"/>
              <a:t> is an independent variable with uniform distribution. The </a:t>
            </a:r>
            <a:r>
              <a:rPr lang="en-US" dirty="0" err="1"/>
              <a:t>housing_median_age</a:t>
            </a:r>
            <a:r>
              <a:rPr lang="en-US" dirty="0"/>
              <a:t> is Positively correlated with the dependent variable </a:t>
            </a:r>
            <a:r>
              <a:rPr lang="en-US" dirty="0" err="1"/>
              <a:t>median_house_value</a:t>
            </a:r>
            <a:r>
              <a:rPr lang="en-US" dirty="0"/>
              <a:t>. Surprisingly as the housing age increases the value of the house increases.</a:t>
            </a:r>
            <a:endParaRPr lang="en-IN" dirty="0"/>
          </a:p>
        </p:txBody>
      </p:sp>
    </p:spTree>
    <p:extLst>
      <p:ext uri="{BB962C8B-B14F-4D97-AF65-F5344CB8AC3E}">
        <p14:creationId xmlns:p14="http://schemas.microsoft.com/office/powerpoint/2010/main" val="60723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8863B-264B-D533-79F8-0D2D97D4D759}"/>
              </a:ext>
            </a:extLst>
          </p:cNvPr>
          <p:cNvSpPr>
            <a:spLocks noGrp="1"/>
          </p:cNvSpPr>
          <p:nvPr>
            <p:ph type="title"/>
          </p:nvPr>
        </p:nvSpPr>
        <p:spPr>
          <a:xfrm>
            <a:off x="838200" y="710119"/>
            <a:ext cx="10515600" cy="5965001"/>
          </a:xfrm>
        </p:spPr>
        <p:txBody>
          <a:bodyPr>
            <a:normAutofit fontScale="90000"/>
          </a:bodyPr>
          <a:lstStyle/>
          <a:p>
            <a:r>
              <a:rPr lang="en-US" sz="3200" dirty="0"/>
              <a:t> </a:t>
            </a:r>
            <a:r>
              <a:rPr lang="en-US" sz="3200" b="1" dirty="0"/>
              <a:t>Which 3 or 4 variables in your data set are you interested in?</a:t>
            </a:r>
            <a:br>
              <a:rPr lang="en-US" sz="3200" dirty="0"/>
            </a:br>
            <a:br>
              <a:rPr lang="en-US" sz="3200" dirty="0"/>
            </a:br>
            <a:r>
              <a:rPr lang="en-US" sz="3200" dirty="0"/>
              <a:t>The 4 variables which I found interesting are </a:t>
            </a:r>
            <a:r>
              <a:rPr lang="en-US" sz="3200" dirty="0" err="1"/>
              <a:t>housing_median_rooms</a:t>
            </a:r>
            <a:r>
              <a:rPr lang="en-US" sz="3200" dirty="0"/>
              <a:t>, </a:t>
            </a:r>
            <a:r>
              <a:rPr lang="en-US" sz="3200" dirty="0" err="1"/>
              <a:t>total_rooms</a:t>
            </a:r>
            <a:r>
              <a:rPr lang="en-US" sz="3200" dirty="0"/>
              <a:t>,  </a:t>
            </a:r>
            <a:r>
              <a:rPr lang="en-US" sz="3200" dirty="0" err="1"/>
              <a:t>total_bedrooms</a:t>
            </a:r>
            <a:r>
              <a:rPr lang="en-US" sz="3200" dirty="0"/>
              <a:t>, </a:t>
            </a:r>
            <a:r>
              <a:rPr lang="en-US" sz="3200" dirty="0" err="1"/>
              <a:t>median_house_value</a:t>
            </a: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br>
              <a:rPr lang="en-US" sz="3200" dirty="0"/>
            </a:br>
            <a:endParaRPr lang="en-IN" sz="3200" dirty="0"/>
          </a:p>
        </p:txBody>
      </p:sp>
      <p:pic>
        <p:nvPicPr>
          <p:cNvPr id="5" name="Content Placeholder 4">
            <a:extLst>
              <a:ext uri="{FF2B5EF4-FFF2-40B4-BE49-F238E27FC236}">
                <a16:creationId xmlns:a16="http://schemas.microsoft.com/office/drawing/2014/main" id="{49152741-CBE9-2756-E274-38ECC3CDB8CB}"/>
              </a:ext>
            </a:extLst>
          </p:cNvPr>
          <p:cNvPicPr>
            <a:picLocks noGrp="1" noChangeAspect="1"/>
          </p:cNvPicPr>
          <p:nvPr>
            <p:ph idx="1"/>
          </p:nvPr>
        </p:nvPicPr>
        <p:blipFill>
          <a:blip r:embed="rId2"/>
          <a:stretch>
            <a:fillRect/>
          </a:stretch>
        </p:blipFill>
        <p:spPr>
          <a:xfrm>
            <a:off x="1048316" y="3263521"/>
            <a:ext cx="10095367" cy="1554479"/>
          </a:xfrm>
        </p:spPr>
      </p:pic>
    </p:spTree>
    <p:extLst>
      <p:ext uri="{BB962C8B-B14F-4D97-AF65-F5344CB8AC3E}">
        <p14:creationId xmlns:p14="http://schemas.microsoft.com/office/powerpoint/2010/main" val="3659941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003C0-CA7A-E8B4-E096-1853A8B3E31C}"/>
              </a:ext>
            </a:extLst>
          </p:cNvPr>
          <p:cNvSpPr>
            <a:spLocks noGrp="1"/>
          </p:cNvSpPr>
          <p:nvPr>
            <p:ph type="title"/>
          </p:nvPr>
        </p:nvSpPr>
        <p:spPr>
          <a:xfrm>
            <a:off x="838200" y="365125"/>
            <a:ext cx="10515600" cy="5889760"/>
          </a:xfrm>
        </p:spPr>
        <p:txBody>
          <a:bodyPr>
            <a:normAutofit fontScale="90000"/>
          </a:bodyPr>
          <a:lstStyle/>
          <a:p>
            <a:r>
              <a:rPr lang="en-US" sz="4400" b="1" dirty="0"/>
              <a:t>What are their data types?</a:t>
            </a:r>
            <a:br>
              <a:rPr lang="en-US" sz="4400" dirty="0"/>
            </a:br>
            <a:br>
              <a:rPr lang="en-US" sz="4400" dirty="0"/>
            </a:br>
            <a:r>
              <a:rPr lang="en-US" sz="4400" dirty="0"/>
              <a:t>The data type of x variable is float and where as y int</a:t>
            </a:r>
            <a:br>
              <a:rPr lang="en-US" sz="4400" dirty="0"/>
            </a:br>
            <a:br>
              <a:rPr lang="en-US" sz="4400" dirty="0"/>
            </a:br>
            <a:br>
              <a:rPr lang="en-US" sz="4400" dirty="0"/>
            </a:br>
            <a:br>
              <a:rPr lang="en-US" sz="4400" dirty="0"/>
            </a:br>
            <a:br>
              <a:rPr lang="en-US" sz="4400" dirty="0"/>
            </a:br>
            <a:br>
              <a:rPr lang="en-US" sz="4400" dirty="0"/>
            </a:br>
            <a:br>
              <a:rPr lang="en-US" sz="4400" dirty="0"/>
            </a:br>
            <a:br>
              <a:rPr lang="en-US" sz="4400" dirty="0"/>
            </a:br>
            <a:endParaRPr lang="en-IN" dirty="0"/>
          </a:p>
        </p:txBody>
      </p:sp>
      <p:pic>
        <p:nvPicPr>
          <p:cNvPr id="7" name="Picture 6">
            <a:extLst>
              <a:ext uri="{FF2B5EF4-FFF2-40B4-BE49-F238E27FC236}">
                <a16:creationId xmlns:a16="http://schemas.microsoft.com/office/drawing/2014/main" id="{B64868A3-A459-5ED4-DEF2-808D0BD86F0E}"/>
              </a:ext>
            </a:extLst>
          </p:cNvPr>
          <p:cNvPicPr>
            <a:picLocks noChangeAspect="1"/>
          </p:cNvPicPr>
          <p:nvPr/>
        </p:nvPicPr>
        <p:blipFill>
          <a:blip r:embed="rId2"/>
          <a:stretch>
            <a:fillRect/>
          </a:stretch>
        </p:blipFill>
        <p:spPr>
          <a:xfrm>
            <a:off x="1159590" y="5251312"/>
            <a:ext cx="5474889" cy="1143000"/>
          </a:xfrm>
          <a:prstGeom prst="rect">
            <a:avLst/>
          </a:prstGeom>
        </p:spPr>
      </p:pic>
      <p:sp>
        <p:nvSpPr>
          <p:cNvPr id="9" name="Content Placeholder 8">
            <a:extLst>
              <a:ext uri="{FF2B5EF4-FFF2-40B4-BE49-F238E27FC236}">
                <a16:creationId xmlns:a16="http://schemas.microsoft.com/office/drawing/2014/main" id="{C6C00178-305A-09AD-4715-C7D3C9A31151}"/>
              </a:ext>
            </a:extLst>
          </p:cNvPr>
          <p:cNvSpPr>
            <a:spLocks noGrp="1"/>
          </p:cNvSpPr>
          <p:nvPr>
            <p:ph idx="1"/>
          </p:nvPr>
        </p:nvSpPr>
        <p:spPr/>
        <p:txBody>
          <a:bodyPr/>
          <a:lstStyle/>
          <a:p>
            <a:endParaRPr lang="en-US" dirty="0"/>
          </a:p>
          <a:p>
            <a:endParaRPr lang="en-IN" dirty="0"/>
          </a:p>
          <a:p>
            <a:endParaRPr lang="en-IN" dirty="0"/>
          </a:p>
          <a:p>
            <a:endParaRPr lang="en-IN" dirty="0"/>
          </a:p>
          <a:p>
            <a:endParaRPr lang="en-IN" dirty="0"/>
          </a:p>
          <a:p>
            <a:endParaRPr lang="en-IN" dirty="0"/>
          </a:p>
        </p:txBody>
      </p:sp>
      <p:pic>
        <p:nvPicPr>
          <p:cNvPr id="10" name="Content Placeholder 4">
            <a:extLst>
              <a:ext uri="{FF2B5EF4-FFF2-40B4-BE49-F238E27FC236}">
                <a16:creationId xmlns:a16="http://schemas.microsoft.com/office/drawing/2014/main" id="{31C4CFA0-F656-EF04-58F9-D25D36F1E684}"/>
              </a:ext>
            </a:extLst>
          </p:cNvPr>
          <p:cNvPicPr>
            <a:picLocks noChangeAspect="1"/>
          </p:cNvPicPr>
          <p:nvPr/>
        </p:nvPicPr>
        <p:blipFill>
          <a:blip r:embed="rId3"/>
          <a:stretch>
            <a:fillRect/>
          </a:stretch>
        </p:blipFill>
        <p:spPr>
          <a:xfrm>
            <a:off x="838200" y="2237470"/>
            <a:ext cx="8910968" cy="2874415"/>
          </a:xfrm>
          <a:prstGeom prst="rect">
            <a:avLst/>
          </a:prstGeom>
        </p:spPr>
      </p:pic>
    </p:spTree>
    <p:extLst>
      <p:ext uri="{BB962C8B-B14F-4D97-AF65-F5344CB8AC3E}">
        <p14:creationId xmlns:p14="http://schemas.microsoft.com/office/powerpoint/2010/main" val="99976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D48C-F1E3-748B-B906-222F45290389}"/>
              </a:ext>
            </a:extLst>
          </p:cNvPr>
          <p:cNvSpPr>
            <a:spLocks noGrp="1"/>
          </p:cNvSpPr>
          <p:nvPr>
            <p:ph type="title"/>
          </p:nvPr>
        </p:nvSpPr>
        <p:spPr>
          <a:xfrm>
            <a:off x="838200" y="497840"/>
            <a:ext cx="10515600" cy="5506720"/>
          </a:xfrm>
        </p:spPr>
        <p:txBody>
          <a:bodyPr>
            <a:normAutofit fontScale="90000"/>
          </a:bodyPr>
          <a:lstStyle/>
          <a:p>
            <a:r>
              <a:rPr lang="en-US" b="1" dirty="0"/>
              <a:t>Any missing data? How much?</a:t>
            </a:r>
            <a:br>
              <a:rPr lang="en-US" dirty="0"/>
            </a:br>
            <a:br>
              <a:rPr lang="en-US" dirty="0"/>
            </a:br>
            <a:r>
              <a:rPr lang="en-US" dirty="0"/>
              <a:t>There is no missing data in my dataset</a:t>
            </a:r>
            <a:br>
              <a:rPr lang="en-US" dirty="0"/>
            </a:br>
            <a:br>
              <a:rPr lang="en-US" dirty="0"/>
            </a:br>
            <a:br>
              <a:rPr lang="en-US" dirty="0"/>
            </a:br>
            <a:br>
              <a:rPr lang="en-US" dirty="0"/>
            </a:br>
            <a:br>
              <a:rPr lang="en-US" dirty="0"/>
            </a:br>
            <a:br>
              <a:rPr lang="en-US" dirty="0"/>
            </a:br>
            <a:br>
              <a:rPr lang="en-US" dirty="0"/>
            </a:br>
            <a:endParaRPr lang="en-IN" dirty="0"/>
          </a:p>
        </p:txBody>
      </p:sp>
      <p:pic>
        <p:nvPicPr>
          <p:cNvPr id="5" name="Content Placeholder 4">
            <a:extLst>
              <a:ext uri="{FF2B5EF4-FFF2-40B4-BE49-F238E27FC236}">
                <a16:creationId xmlns:a16="http://schemas.microsoft.com/office/drawing/2014/main" id="{C780851D-D0A0-2B41-40A0-A77938097E7C}"/>
              </a:ext>
            </a:extLst>
          </p:cNvPr>
          <p:cNvPicPr>
            <a:picLocks noGrp="1" noChangeAspect="1"/>
          </p:cNvPicPr>
          <p:nvPr>
            <p:ph idx="1"/>
          </p:nvPr>
        </p:nvPicPr>
        <p:blipFill>
          <a:blip r:embed="rId2"/>
          <a:stretch>
            <a:fillRect/>
          </a:stretch>
        </p:blipFill>
        <p:spPr>
          <a:xfrm>
            <a:off x="1041400" y="3108960"/>
            <a:ext cx="8062912" cy="2468880"/>
          </a:xfrm>
        </p:spPr>
      </p:pic>
    </p:spTree>
    <p:extLst>
      <p:ext uri="{BB962C8B-B14F-4D97-AF65-F5344CB8AC3E}">
        <p14:creationId xmlns:p14="http://schemas.microsoft.com/office/powerpoint/2010/main" val="125872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2BF4-ABD7-DA0E-F019-0673B431B6D5}"/>
              </a:ext>
            </a:extLst>
          </p:cNvPr>
          <p:cNvSpPr>
            <a:spLocks noGrp="1"/>
          </p:cNvSpPr>
          <p:nvPr>
            <p:ph type="title"/>
          </p:nvPr>
        </p:nvSpPr>
        <p:spPr>
          <a:xfrm>
            <a:off x="513080" y="669925"/>
            <a:ext cx="10515600" cy="1325563"/>
          </a:xfrm>
        </p:spPr>
        <p:txBody>
          <a:bodyPr>
            <a:normAutofit fontScale="90000"/>
          </a:bodyPr>
          <a:lstStyle/>
          <a:p>
            <a:r>
              <a:rPr lang="en-US" b="1" dirty="0"/>
              <a:t>Any outliers? Do a box &amp; whiskers diagram to see if you have any.</a:t>
            </a:r>
            <a:br>
              <a:rPr lang="en-US" b="1" dirty="0"/>
            </a:br>
            <a:br>
              <a:rPr lang="en-US" b="1" dirty="0"/>
            </a:br>
            <a:r>
              <a:rPr lang="en-US" dirty="0"/>
              <a:t>Yes, There are outliers.</a:t>
            </a:r>
            <a:endParaRPr lang="en-IN" dirty="0"/>
          </a:p>
        </p:txBody>
      </p:sp>
      <p:pic>
        <p:nvPicPr>
          <p:cNvPr id="5" name="Content Placeholder 4">
            <a:extLst>
              <a:ext uri="{FF2B5EF4-FFF2-40B4-BE49-F238E27FC236}">
                <a16:creationId xmlns:a16="http://schemas.microsoft.com/office/drawing/2014/main" id="{64F85EDC-A78F-1C90-0A67-9BF88DF0DEB1}"/>
              </a:ext>
            </a:extLst>
          </p:cNvPr>
          <p:cNvPicPr>
            <a:picLocks noGrp="1" noChangeAspect="1"/>
          </p:cNvPicPr>
          <p:nvPr>
            <p:ph idx="1"/>
          </p:nvPr>
        </p:nvPicPr>
        <p:blipFill>
          <a:blip r:embed="rId2"/>
          <a:stretch>
            <a:fillRect/>
          </a:stretch>
        </p:blipFill>
        <p:spPr>
          <a:xfrm>
            <a:off x="1303567" y="2506662"/>
            <a:ext cx="6293026" cy="4351338"/>
          </a:xfrm>
        </p:spPr>
      </p:pic>
    </p:spTree>
    <p:extLst>
      <p:ext uri="{BB962C8B-B14F-4D97-AF65-F5344CB8AC3E}">
        <p14:creationId xmlns:p14="http://schemas.microsoft.com/office/powerpoint/2010/main" val="3284382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C467C-83C9-DDB9-FBDB-D063DC3D6A60}"/>
              </a:ext>
            </a:extLst>
          </p:cNvPr>
          <p:cNvSpPr>
            <a:spLocks noGrp="1"/>
          </p:cNvSpPr>
          <p:nvPr>
            <p:ph type="title"/>
          </p:nvPr>
        </p:nvSpPr>
        <p:spPr/>
        <p:txBody>
          <a:bodyPr>
            <a:normAutofit fontScale="90000"/>
          </a:bodyPr>
          <a:lstStyle/>
          <a:p>
            <a:r>
              <a:rPr lang="en-US" sz="3100" dirty="0"/>
              <a:t>Tell me the basic statistics of each of your variables. For numeric </a:t>
            </a:r>
            <a:r>
              <a:rPr lang="en-US" sz="3100" dirty="0" err="1"/>
              <a:t>variabes</a:t>
            </a:r>
            <a:r>
              <a:rPr lang="en-US" sz="3100" dirty="0"/>
              <a:t>, calculate minimum, mean, median, mode, maximum, and standard deviation.</a:t>
            </a:r>
            <a:endParaRPr lang="en-IN" dirty="0"/>
          </a:p>
        </p:txBody>
      </p:sp>
      <p:pic>
        <p:nvPicPr>
          <p:cNvPr id="5" name="Content Placeholder 4">
            <a:extLst>
              <a:ext uri="{FF2B5EF4-FFF2-40B4-BE49-F238E27FC236}">
                <a16:creationId xmlns:a16="http://schemas.microsoft.com/office/drawing/2014/main" id="{8585C531-BB73-45CA-23A0-4E543011FB6F}"/>
              </a:ext>
            </a:extLst>
          </p:cNvPr>
          <p:cNvPicPr>
            <a:picLocks noGrp="1" noChangeAspect="1"/>
          </p:cNvPicPr>
          <p:nvPr>
            <p:ph idx="1"/>
          </p:nvPr>
        </p:nvPicPr>
        <p:blipFill>
          <a:blip r:embed="rId2"/>
          <a:stretch>
            <a:fillRect/>
          </a:stretch>
        </p:blipFill>
        <p:spPr>
          <a:xfrm>
            <a:off x="1032192" y="1881981"/>
            <a:ext cx="5819775" cy="4238625"/>
          </a:xfrm>
        </p:spPr>
      </p:pic>
    </p:spTree>
    <p:extLst>
      <p:ext uri="{BB962C8B-B14F-4D97-AF65-F5344CB8AC3E}">
        <p14:creationId xmlns:p14="http://schemas.microsoft.com/office/powerpoint/2010/main" val="257395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3E84E-93B8-BB76-526B-B43E9D50503F}"/>
              </a:ext>
            </a:extLst>
          </p:cNvPr>
          <p:cNvSpPr>
            <a:spLocks noGrp="1"/>
          </p:cNvSpPr>
          <p:nvPr>
            <p:ph type="title"/>
          </p:nvPr>
        </p:nvSpPr>
        <p:spPr/>
        <p:txBody>
          <a:bodyPr>
            <a:normAutofit fontScale="90000"/>
          </a:bodyPr>
          <a:lstStyle/>
          <a:p>
            <a:r>
              <a:rPr lang="en-US" sz="2800" dirty="0"/>
              <a:t>Show me histograms of your variables. Any shapes of these histograms normal? Or, do the shapes looks more like uniform, Poisson, or something else?</a:t>
            </a:r>
            <a:br>
              <a:rPr lang="en-US" sz="2800" dirty="0"/>
            </a:br>
            <a:br>
              <a:rPr lang="en-US" sz="2800" dirty="0"/>
            </a:br>
            <a:r>
              <a:rPr lang="en-US" sz="2800" dirty="0"/>
              <a:t> Poisson Distribution</a:t>
            </a:r>
            <a:endParaRPr lang="en-IN" sz="2800" dirty="0"/>
          </a:p>
        </p:txBody>
      </p:sp>
      <p:pic>
        <p:nvPicPr>
          <p:cNvPr id="5" name="Content Placeholder 4">
            <a:extLst>
              <a:ext uri="{FF2B5EF4-FFF2-40B4-BE49-F238E27FC236}">
                <a16:creationId xmlns:a16="http://schemas.microsoft.com/office/drawing/2014/main" id="{0BD2A581-454C-AF8E-EBBD-78E5D1886438}"/>
              </a:ext>
            </a:extLst>
          </p:cNvPr>
          <p:cNvPicPr>
            <a:picLocks noGrp="1" noChangeAspect="1"/>
          </p:cNvPicPr>
          <p:nvPr>
            <p:ph idx="1"/>
          </p:nvPr>
        </p:nvPicPr>
        <p:blipFill>
          <a:blip r:embed="rId2"/>
          <a:stretch>
            <a:fillRect/>
          </a:stretch>
        </p:blipFill>
        <p:spPr>
          <a:xfrm>
            <a:off x="1127942" y="1896745"/>
            <a:ext cx="5201738" cy="4351338"/>
          </a:xfrm>
        </p:spPr>
      </p:pic>
      <p:pic>
        <p:nvPicPr>
          <p:cNvPr id="9" name="Picture 8">
            <a:extLst>
              <a:ext uri="{FF2B5EF4-FFF2-40B4-BE49-F238E27FC236}">
                <a16:creationId xmlns:a16="http://schemas.microsoft.com/office/drawing/2014/main" id="{C7B8CBA7-6CA3-AB59-734B-4BEEAF156E35}"/>
              </a:ext>
            </a:extLst>
          </p:cNvPr>
          <p:cNvPicPr>
            <a:picLocks noChangeAspect="1"/>
          </p:cNvPicPr>
          <p:nvPr/>
        </p:nvPicPr>
        <p:blipFill>
          <a:blip r:embed="rId3"/>
          <a:stretch>
            <a:fillRect/>
          </a:stretch>
        </p:blipFill>
        <p:spPr>
          <a:xfrm>
            <a:off x="6465387" y="1896745"/>
            <a:ext cx="5541139" cy="4275614"/>
          </a:xfrm>
          <a:prstGeom prst="rect">
            <a:avLst/>
          </a:prstGeom>
        </p:spPr>
      </p:pic>
    </p:spTree>
    <p:extLst>
      <p:ext uri="{BB962C8B-B14F-4D97-AF65-F5344CB8AC3E}">
        <p14:creationId xmlns:p14="http://schemas.microsoft.com/office/powerpoint/2010/main" val="420058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85C8-4E9E-2689-5B70-694C4CAA9321}"/>
              </a:ext>
            </a:extLst>
          </p:cNvPr>
          <p:cNvSpPr>
            <a:spLocks noGrp="1"/>
          </p:cNvSpPr>
          <p:nvPr>
            <p:ph type="title"/>
          </p:nvPr>
        </p:nvSpPr>
        <p:spPr/>
        <p:txBody>
          <a:bodyPr/>
          <a:lstStyle/>
          <a:p>
            <a:r>
              <a:rPr lang="en-US" dirty="0"/>
              <a:t>Poisson Distribution</a:t>
            </a:r>
            <a:endParaRPr lang="en-IN" dirty="0"/>
          </a:p>
        </p:txBody>
      </p:sp>
      <p:pic>
        <p:nvPicPr>
          <p:cNvPr id="7" name="Content Placeholder 6">
            <a:extLst>
              <a:ext uri="{FF2B5EF4-FFF2-40B4-BE49-F238E27FC236}">
                <a16:creationId xmlns:a16="http://schemas.microsoft.com/office/drawing/2014/main" id="{D290E443-5100-319B-B8B1-1135832B8D67}"/>
              </a:ext>
            </a:extLst>
          </p:cNvPr>
          <p:cNvPicPr>
            <a:picLocks noGrp="1" noChangeAspect="1"/>
          </p:cNvPicPr>
          <p:nvPr>
            <p:ph idx="1"/>
          </p:nvPr>
        </p:nvPicPr>
        <p:blipFill>
          <a:blip r:embed="rId2"/>
          <a:stretch>
            <a:fillRect/>
          </a:stretch>
        </p:blipFill>
        <p:spPr>
          <a:xfrm>
            <a:off x="838200" y="1690688"/>
            <a:ext cx="5859696" cy="4351338"/>
          </a:xfrm>
          <a:prstGeom prst="rect">
            <a:avLst/>
          </a:prstGeom>
        </p:spPr>
      </p:pic>
      <p:pic>
        <p:nvPicPr>
          <p:cNvPr id="5" name="Picture 4">
            <a:extLst>
              <a:ext uri="{FF2B5EF4-FFF2-40B4-BE49-F238E27FC236}">
                <a16:creationId xmlns:a16="http://schemas.microsoft.com/office/drawing/2014/main" id="{EAC876FC-B082-134D-E6FD-2C376E1D73D1}"/>
              </a:ext>
            </a:extLst>
          </p:cNvPr>
          <p:cNvPicPr>
            <a:picLocks noChangeAspect="1"/>
          </p:cNvPicPr>
          <p:nvPr/>
        </p:nvPicPr>
        <p:blipFill>
          <a:blip r:embed="rId3"/>
          <a:stretch>
            <a:fillRect/>
          </a:stretch>
        </p:blipFill>
        <p:spPr>
          <a:xfrm>
            <a:off x="6502717" y="2048193"/>
            <a:ext cx="5360129" cy="3912553"/>
          </a:xfrm>
          <a:prstGeom prst="rect">
            <a:avLst/>
          </a:prstGeom>
        </p:spPr>
      </p:pic>
    </p:spTree>
    <p:extLst>
      <p:ext uri="{BB962C8B-B14F-4D97-AF65-F5344CB8AC3E}">
        <p14:creationId xmlns:p14="http://schemas.microsoft.com/office/powerpoint/2010/main" val="1475890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1C292-9E8B-0EC6-D044-B7299D76C702}"/>
              </a:ext>
            </a:extLst>
          </p:cNvPr>
          <p:cNvSpPr>
            <a:spLocks noGrp="1"/>
          </p:cNvSpPr>
          <p:nvPr>
            <p:ph type="title"/>
          </p:nvPr>
        </p:nvSpPr>
        <p:spPr/>
        <p:txBody>
          <a:bodyPr/>
          <a:lstStyle/>
          <a:p>
            <a:r>
              <a:rPr lang="en-US" sz="4400" dirty="0"/>
              <a:t> Poisson </a:t>
            </a:r>
            <a:r>
              <a:rPr lang="en-US" dirty="0"/>
              <a:t>Distribution</a:t>
            </a:r>
            <a:endParaRPr lang="en-IN" dirty="0"/>
          </a:p>
        </p:txBody>
      </p:sp>
      <p:pic>
        <p:nvPicPr>
          <p:cNvPr id="5" name="Content Placeholder 4">
            <a:extLst>
              <a:ext uri="{FF2B5EF4-FFF2-40B4-BE49-F238E27FC236}">
                <a16:creationId xmlns:a16="http://schemas.microsoft.com/office/drawing/2014/main" id="{A2196690-4B37-AB76-A42B-2CAA10653C83}"/>
              </a:ext>
            </a:extLst>
          </p:cNvPr>
          <p:cNvPicPr>
            <a:picLocks noGrp="1" noChangeAspect="1"/>
          </p:cNvPicPr>
          <p:nvPr>
            <p:ph idx="1"/>
          </p:nvPr>
        </p:nvPicPr>
        <p:blipFill>
          <a:blip r:embed="rId2"/>
          <a:stretch>
            <a:fillRect/>
          </a:stretch>
        </p:blipFill>
        <p:spPr>
          <a:xfrm>
            <a:off x="741994" y="1784985"/>
            <a:ext cx="5688971" cy="4351338"/>
          </a:xfrm>
        </p:spPr>
      </p:pic>
      <p:pic>
        <p:nvPicPr>
          <p:cNvPr id="7" name="Picture 6">
            <a:extLst>
              <a:ext uri="{FF2B5EF4-FFF2-40B4-BE49-F238E27FC236}">
                <a16:creationId xmlns:a16="http://schemas.microsoft.com/office/drawing/2014/main" id="{AF519753-D13A-AE59-1434-7797EE1E3255}"/>
              </a:ext>
            </a:extLst>
          </p:cNvPr>
          <p:cNvPicPr>
            <a:picLocks noChangeAspect="1"/>
          </p:cNvPicPr>
          <p:nvPr/>
        </p:nvPicPr>
        <p:blipFill>
          <a:blip r:embed="rId3"/>
          <a:stretch>
            <a:fillRect/>
          </a:stretch>
        </p:blipFill>
        <p:spPr>
          <a:xfrm>
            <a:off x="6538277" y="2105025"/>
            <a:ext cx="4614527" cy="3711258"/>
          </a:xfrm>
          <a:prstGeom prst="rect">
            <a:avLst/>
          </a:prstGeom>
        </p:spPr>
      </p:pic>
    </p:spTree>
    <p:extLst>
      <p:ext uri="{BB962C8B-B14F-4D97-AF65-F5344CB8AC3E}">
        <p14:creationId xmlns:p14="http://schemas.microsoft.com/office/powerpoint/2010/main" val="1978965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TotalTime>
  <Words>508</Words>
  <Application>Microsoft Office PowerPoint</Application>
  <PresentationFormat>Widescreen</PresentationFormat>
  <Paragraphs>22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EDA</vt:lpstr>
      <vt:lpstr> Which 3 or 4 variables in your data set are you interested in?  The 4 variables which I found interesting are housing_median_rooms, total_rooms,  total_bedrooms, median_house_value           </vt:lpstr>
      <vt:lpstr>What are their data types?  The data type of x variable is float and where as y int        </vt:lpstr>
      <vt:lpstr>Any missing data? How much?  There is no missing data in my dataset       </vt:lpstr>
      <vt:lpstr>Any outliers? Do a box &amp; whiskers diagram to see if you have any.  Yes, There are outliers.</vt:lpstr>
      <vt:lpstr>Tell me the basic statistics of each of your variables. For numeric variabes, calculate minimum, mean, median, mode, maximum, and standard deviation.</vt:lpstr>
      <vt:lpstr>Show me histograms of your variables. Any shapes of these histograms normal? Or, do the shapes looks more like uniform, Poisson, or something else?   Poisson Distribution</vt:lpstr>
      <vt:lpstr>Poisson Distribution</vt:lpstr>
      <vt:lpstr> Poisson Distribution</vt:lpstr>
      <vt:lpstr>Uniform Distribution</vt:lpstr>
      <vt:lpstr>Pick two of your variables that you think have a relationship and produce a scatter plot, box &amp; whiskers, or table of counts. Remember that your data types determine what you can do with the data.</vt:lpstr>
      <vt:lpstr>PowerPoint Presentation</vt:lpstr>
      <vt:lpstr>Give me a paragraph for each variable of the 3 or 4 variables and tell me what you discovered? Are the statistics and graphs what you expected or are they different? Make some observations and explain to me what you see using words. Demonstrate to me that you paid attention to the information you produced answering the questions above.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 Sai Desaboina</dc:creator>
  <cp:lastModifiedBy>Krishna Sai Desaboina</cp:lastModifiedBy>
  <cp:revision>1</cp:revision>
  <dcterms:created xsi:type="dcterms:W3CDTF">2025-02-22T01:41:41Z</dcterms:created>
  <dcterms:modified xsi:type="dcterms:W3CDTF">2025-02-22T04:04:52Z</dcterms:modified>
</cp:coreProperties>
</file>