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DD02-F522-A786-8F76-493879467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A162C-CA39-F97F-285E-B4FD6CA07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3C0E-F605-DFB9-AB00-3B4BA2BE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F29AC-648B-9604-F587-4038C3F3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CDE4-5743-EEA3-7ADC-EA2C5F3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B241-AB2B-578F-A8B7-73E3D819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B0C45-62C6-1BD5-D82A-82DC1324C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F01C-A90C-D912-785C-F63617B5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5D4F-F8A9-955D-9100-6CCFFF26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F384-E107-1403-8B91-F4545845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6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488D9-4580-5CCE-3897-FCDD020D1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BAB43-B055-D3C4-6F13-A02209F82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F9BD-1C50-81A5-AC96-C0C19603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85154-63BD-54C6-2340-CCA785B7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6B2F-EB12-73EF-B9D8-14CFE84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C054-A101-57DF-4179-CCE37705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8981-229F-AA4B-3059-EF048779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B1596-7958-8859-F0F7-CFDCF559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02E4-4BBB-DA1E-2F81-DBBD1BF0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825A-650D-A8B5-42DF-759FDA40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1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F6A4-1062-54B4-506A-C35E9474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B066C-7459-C0BD-1B39-A85421402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A77B4-58A3-371F-58E6-66F541B3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026F4-4859-C60B-321F-E96242A6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07B51-EBEA-C6C5-3308-34D09BF1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3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F545-5D4D-765D-52D2-9C07FB1D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4C6F-F231-D412-E188-33C657A3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B1C57-16C1-968F-C571-8D73514E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F001-B8EA-AAC5-3087-A1857EB6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F6BBB-EA4E-4683-21C9-E97F7853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E225-9917-BD31-F70A-0AAB04F5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6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C184-6D8C-0A5C-657B-BA211876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78F3-4858-0F41-2764-D43896F6D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B562-013B-1216-FB97-5D10436A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58A5D-A2A8-081C-A0AA-90131E1BA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B3E80-E143-CD40-AF96-F138FE443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A6784-B597-2CE8-CB6F-FC43BAE5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C01EF-58E7-7048-F051-597AC6F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0AD7-0369-4B64-CE0B-E2E6DF02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6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C230-C90B-646C-F446-A25C46B6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994E4-A7D1-3FF3-5C91-CDAE197F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E349E-7B6D-DB53-7B46-E6BFC0B3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9BBDD-B2BD-8BDF-D835-71DF94EA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BAEB4-004D-8CEE-F35B-0E72E508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AB323-A717-FC7D-9B60-4D3265DC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0657-69BD-E624-1AB3-D7D0168B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5BC6-47F1-F8F6-74D3-885DD601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53B55-6027-CEFF-FD53-22FAC35C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280CA-5435-52B5-1B97-688412E66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9BD55-63F3-2935-72E2-B2EB6F1A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91501-6F7B-FDD1-9A17-664B94A8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CDE57-04E5-D656-BB7D-D09113EA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454B-F2EF-3ACC-4E7D-45C81F7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AC025-22E5-A746-FD93-E2C9CC18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7C004-6B75-C2F8-D622-6CEF6CDA7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4927D-87E3-94C6-231B-5FFE5D62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5867E-524A-7236-3B5A-CC2B8016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FCB14-43B9-24CC-F39E-CA236D36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5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8B745-DABB-7DF4-3565-D1D5C8C7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74A-8EAD-40D6-D693-F6AE552A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92206-71C8-4F0C-8287-3B6342F5C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1E40B-BBC2-4B51-ACCE-848FBCAB6105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71EF9-BFA4-6C86-B6C5-F0B86C3B6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56AA-E64D-BC5E-D2FA-8803D99AE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44C11-2A4E-44DC-8799-56107389B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0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CE620-11D0-12A2-BBCF-64C0BE31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0194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Learning Management System (SLMS)</a:t>
            </a:r>
            <a:br>
              <a:rPr lang="en-IN" sz="4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6DD2A-7501-EB88-B67C-7835C5795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6063" y="2404855"/>
            <a:ext cx="8025627" cy="389460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dirty="0"/>
              <a:t>By: Group-4</a:t>
            </a:r>
            <a:r>
              <a:rPr lang="en-US" dirty="0"/>
              <a:t>	</a:t>
            </a:r>
          </a:p>
          <a:p>
            <a:pPr algn="r"/>
            <a:r>
              <a:rPr lang="en-IN" dirty="0"/>
              <a:t>Deepak Reddy</a:t>
            </a:r>
          </a:p>
          <a:p>
            <a:pPr algn="r"/>
            <a:r>
              <a:rPr lang="en-IN" dirty="0"/>
              <a:t>Deepu </a:t>
            </a:r>
            <a:r>
              <a:rPr lang="en-IN" dirty="0" err="1"/>
              <a:t>Gondhi</a:t>
            </a:r>
            <a:endParaRPr lang="en-IN" dirty="0"/>
          </a:p>
          <a:p>
            <a:pPr algn="r"/>
            <a:r>
              <a:rPr lang="en-IN" dirty="0"/>
              <a:t>Shashank</a:t>
            </a:r>
          </a:p>
          <a:p>
            <a:pPr algn="r"/>
            <a:r>
              <a:rPr lang="en-IN" dirty="0" err="1"/>
              <a:t>Sadvik</a:t>
            </a:r>
            <a:r>
              <a:rPr lang="en-IN" dirty="0"/>
              <a:t> </a:t>
            </a:r>
            <a:r>
              <a:rPr lang="en-IN" dirty="0" err="1"/>
              <a:t>Kondadi</a:t>
            </a:r>
            <a:endParaRPr lang="en-IN" dirty="0"/>
          </a:p>
          <a:p>
            <a:pPr algn="r"/>
            <a:r>
              <a:rPr lang="en-IN" dirty="0" err="1"/>
              <a:t>Nithin</a:t>
            </a:r>
            <a:r>
              <a:rPr lang="en-IN" dirty="0"/>
              <a:t> Reddy</a:t>
            </a:r>
          </a:p>
          <a:p>
            <a:pPr algn="r"/>
            <a:r>
              <a:rPr lang="en-IN" dirty="0"/>
              <a:t>Chandra Teja</a:t>
            </a:r>
          </a:p>
          <a:p>
            <a:pPr algn="r"/>
            <a:r>
              <a:rPr lang="en-IN" dirty="0"/>
              <a:t>Padmaja</a:t>
            </a:r>
          </a:p>
          <a:p>
            <a:pPr algn="r"/>
            <a:r>
              <a:rPr lang="en-IN" dirty="0"/>
              <a:t>Sanjay</a:t>
            </a:r>
          </a:p>
          <a:p>
            <a:pPr algn="r"/>
            <a:r>
              <a:rPr lang="en-US" dirty="0" err="1"/>
              <a:t>Thanwish</a:t>
            </a:r>
            <a:r>
              <a:rPr lang="en-US" dirty="0"/>
              <a:t> 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5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47BC-E64E-B3EC-3E56-A0F8371E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Calibri-Bold"/>
              </a:rPr>
              <a:t>Risk Management: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1F035-710B-F7F1-1876-B44E96989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632" y="1825625"/>
            <a:ext cx="9446735" cy="4351338"/>
          </a:xfrm>
        </p:spPr>
      </p:pic>
    </p:spTree>
    <p:extLst>
      <p:ext uri="{BB962C8B-B14F-4D97-AF65-F5344CB8AC3E}">
        <p14:creationId xmlns:p14="http://schemas.microsoft.com/office/powerpoint/2010/main" val="22631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1466-8228-B165-FF96-13F69F6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u="none" strike="noStrike" baseline="0" dirty="0">
                <a:latin typeface="Calibri-Bold"/>
              </a:rPr>
              <a:t>Roles in the Report: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72E954-665B-1BD6-64C4-1D895816A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107" y="1952730"/>
            <a:ext cx="4533900" cy="441960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E333532-396F-E7C3-811F-E451E0C0F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0046" y="2020992"/>
            <a:ext cx="4225990" cy="4351338"/>
          </a:xfrm>
        </p:spPr>
      </p:pic>
    </p:spTree>
    <p:extLst>
      <p:ext uri="{BB962C8B-B14F-4D97-AF65-F5344CB8AC3E}">
        <p14:creationId xmlns:p14="http://schemas.microsoft.com/office/powerpoint/2010/main" val="5273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4658E-11DF-CBED-94FD-CAF99203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Views (1-4)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28B3-94C1-8E1C-3E96-0957B87C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Admin Panel</a:t>
            </a:r>
            <a:r>
              <a:rPr lang="en-IN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b="0" i="0" u="none" strike="noStrike" baseline="0">
                <a:latin typeface="Calibri" panose="020F0502020204030204" pitchFamily="34" charset="0"/>
              </a:rPr>
              <a:t>It lets administrators manage users, including students and instructors. It also creates and assigns courses, provides access to financial reports and customer support management, and enables course performance tracking.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79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D999-1BBA-215F-72F6-26BBC795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Views (2-4)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F600-E6B6-1E1E-BDE3-B56A02DE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i="0" u="none" strike="noStrike" baseline="0">
                <a:latin typeface="Calibri" panose="020F0502020204030204" pitchFamily="34" charset="0"/>
              </a:rPr>
              <a:t>Instructor Panel:</a:t>
            </a:r>
          </a:p>
          <a:p>
            <a:r>
              <a:rPr lang="en-US" b="0" i="0" u="none" strike="noStrike" baseline="0">
                <a:latin typeface="Calibri" panose="020F0502020204030204" pitchFamily="34" charset="0"/>
              </a:rPr>
              <a:t>Instructors get access to create new courses and upload learning assets and both assignment setting and student grading and performance tracking capabilities.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ED284-0291-399F-EEA1-EF8895F8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Views (3-4)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D310-3196-5AB2-64B7-EE87AEB1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Panel</a:t>
            </a:r>
            <a:r>
              <a:rPr lang="en-IN" ker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0" i="0" u="none" strike="noStrike" baseline="0">
                <a:latin typeface="Calibri" panose="020F0502020204030204" pitchFamily="34" charset="0"/>
              </a:rPr>
              <a:t>Student users browse courses before they enroll download resources and track their</a:t>
            </a:r>
            <a:r>
              <a:rPr lang="en-US">
                <a:latin typeface="Calibri" panose="020F0502020204030204" pitchFamily="34" charset="0"/>
              </a:rPr>
              <a:t> </a:t>
            </a:r>
            <a:r>
              <a:rPr lang="en-US" b="0" i="0" u="none" strike="noStrike" baseline="0">
                <a:latin typeface="Calibri" panose="020F0502020204030204" pitchFamily="34" charset="0"/>
              </a:rPr>
              <a:t>progress, then they submit assignments and make educational payments.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1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DD23E-5704-AE83-E64F-62E75BEE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Views (4-4)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6DD4-D625-810F-AD85-D53FB4B1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Customer Support Panel</a:t>
            </a:r>
            <a:r>
              <a:rPr lang="en-IN" ker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r>
              <a:rPr lang="en-US" b="0" i="0" u="none" strike="noStrike" baseline="0">
                <a:latin typeface="Calibri" panose="020F0502020204030204" pitchFamily="34" charset="0"/>
              </a:rPr>
              <a:t>Staff can handle student questions through the panel while resolving cases independently but refer unanswered issues to administrators.</a:t>
            </a:r>
            <a:endParaRPr lang="en-IN" kern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0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5E3F-964C-1C25-5AB6-9B8118DC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</a:t>
            </a:r>
            <a:r>
              <a:rPr lang="en-US" sz="3200" b="1" kern="0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</a:t>
            </a:r>
            <a:r>
              <a:rPr lang="en-US" sz="3200" b="1" kern="0" spc="8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3200" b="1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Model:</a:t>
            </a:r>
            <a:endParaRPr lang="en-IN" sz="3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0CE472C-1F67-FF57-DCB5-48B771556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687348"/>
              </p:ext>
            </p:extLst>
          </p:nvPr>
        </p:nvGraphicFramePr>
        <p:xfrm>
          <a:off x="838200" y="1429967"/>
          <a:ext cx="5257800" cy="5062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6288243"/>
                    </a:ext>
                  </a:extLst>
                </a:gridCol>
              </a:tblGrid>
              <a:tr h="1687636">
                <a:tc>
                  <a:txBody>
                    <a:bodyPr/>
                    <a:lstStyle/>
                    <a:p>
                      <a:r>
                        <a:rPr lang="en-US" b="0" dirty="0"/>
                        <a:t>Front End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14250"/>
                  </a:ext>
                </a:extLst>
              </a:tr>
              <a:tr h="1687636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76306"/>
                  </a:ext>
                </a:extLst>
              </a:tr>
              <a:tr h="1687636">
                <a:tc>
                  <a:txBody>
                    <a:bodyPr/>
                    <a:lstStyle/>
                    <a:p>
                      <a:r>
                        <a:rPr lang="en-US" dirty="0"/>
                        <a:t>Testing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332737"/>
                  </a:ext>
                </a:extLst>
              </a:tr>
            </a:tbl>
          </a:graphicData>
        </a:graphic>
      </p:graphicFrame>
      <p:pic>
        <p:nvPicPr>
          <p:cNvPr id="11" name="Picture 10" descr="A logo with a paper boat and a crown">
            <a:extLst>
              <a:ext uri="{FF2B5EF4-FFF2-40B4-BE49-F238E27FC236}">
                <a16:creationId xmlns:a16="http://schemas.microsoft.com/office/drawing/2014/main" id="{596D6529-1E42-3C1B-7C70-1B09233A4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862" y="1546699"/>
            <a:ext cx="2151028" cy="1432585"/>
          </a:xfrm>
          <a:prstGeom prst="rect">
            <a:avLst/>
          </a:prstGeom>
        </p:spPr>
      </p:pic>
      <p:pic>
        <p:nvPicPr>
          <p:cNvPr id="13" name="Picture 12" descr="A green leaf with black background">
            <a:extLst>
              <a:ext uri="{FF2B5EF4-FFF2-40B4-BE49-F238E27FC236}">
                <a16:creationId xmlns:a16="http://schemas.microsoft.com/office/drawing/2014/main" id="{2D2BB778-E517-03CC-BB1B-7A22FBFC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24" y="3224465"/>
            <a:ext cx="1308503" cy="1308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B3EC7D-AD28-85FC-8C2F-155D980C3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629" y="5061726"/>
            <a:ext cx="1255492" cy="12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0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FEA168-E6E6-ED19-9906-CAFC4E97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Planning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(1-2)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47100-BB6E-A383-19AF-C09504B6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i="0" u="none" strike="noStrike" baseline="0" dirty="0">
                <a:latin typeface="Calibri-Bold"/>
              </a:rPr>
              <a:t>Phase 1: Planning &amp; System Design ()</a:t>
            </a:r>
            <a:endParaRPr lang="en-IN" sz="2400" b="1" i="0" u="none" strike="noStrike" baseline="0">
              <a:latin typeface="Calibri-Bold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Define system requirements, features, and goals.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Finalize the technology stack and tools.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u="none" strike="noStrike" baseline="0" dirty="0">
                <a:latin typeface="Calibri-Bold"/>
              </a:rPr>
              <a:t>Phase 2: Frontend Development ()</a:t>
            </a:r>
            <a:endParaRPr lang="en-IN" sz="2400" b="1" i="0" u="none" strike="noStrike" baseline="0">
              <a:latin typeface="Calibri-Bold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Develop a login page with full functionality.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Develop user interfaces for Admin, Instructor, Student, and Customer Support.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u="none" strike="noStrike" baseline="0" dirty="0">
                <a:latin typeface="Calibri-Bold"/>
              </a:rPr>
              <a:t>Phase 3: Database Operations ()</a:t>
            </a:r>
            <a:endParaRPr lang="en-IN" sz="2400" b="1" i="0" u="none" strike="noStrike" baseline="0">
              <a:latin typeface="Calibri-Bold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Database Development Inserting the required data.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latin typeface="SymbolMT"/>
              </a:rPr>
              <a:t>• </a:t>
            </a:r>
            <a:r>
              <a:rPr lang="en-US" sz="2400" b="0" i="0" u="none" strike="noStrike" baseline="0" dirty="0">
                <a:latin typeface="Calibri" panose="020F0502020204030204" pitchFamily="34" charset="0"/>
              </a:rPr>
              <a:t>Querying for required fetches for each application of Frontend.</a:t>
            </a:r>
            <a:endParaRPr lang="en-US" sz="2400" b="0" i="0" u="none" strike="noStrike" baseline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1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76058-EAD5-3064-D7AD-FFBCBCEF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Initial Planning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(2-2)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7FE3-1522-D565-3E6B-A6D480B7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i="0" u="none" strike="noStrike" baseline="0">
                <a:latin typeface="Calibri-Bold"/>
              </a:rPr>
              <a:t>Phase 4: Backend Development ()</a:t>
            </a:r>
          </a:p>
          <a:p>
            <a:pPr marL="0" indent="0">
              <a:buNone/>
            </a:pPr>
            <a:r>
              <a:rPr lang="en-IN" b="0" i="0" u="none" strike="noStrike" baseline="0">
                <a:latin typeface="SymbolMT"/>
              </a:rPr>
              <a:t>• </a:t>
            </a:r>
            <a:r>
              <a:rPr lang="en-IN" b="0" i="0" u="none" strike="noStrike" baseline="0">
                <a:latin typeface="Calibri" panose="020F0502020204030204" pitchFamily="34" charset="0"/>
              </a:rPr>
              <a:t>Integrating the Database.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SymbolMT"/>
              </a:rPr>
              <a:t>• </a:t>
            </a:r>
            <a:r>
              <a:rPr lang="en-US" b="0" i="0" u="none" strike="noStrike" baseline="0">
                <a:latin typeface="Calibri" panose="020F0502020204030204" pitchFamily="34" charset="0"/>
              </a:rPr>
              <a:t>Final User Acceptance Testing and Debugging.</a:t>
            </a:r>
          </a:p>
          <a:p>
            <a:pPr marL="0" indent="0">
              <a:buNone/>
            </a:pPr>
            <a:r>
              <a:rPr lang="en-US" b="1" i="0" u="none" strike="noStrike" baseline="0">
                <a:latin typeface="Calibri-Bold"/>
              </a:rPr>
              <a:t>Phase 5: Testing and Deployment ()</a:t>
            </a:r>
          </a:p>
          <a:p>
            <a:pPr marL="0" indent="0">
              <a:buNone/>
            </a:pPr>
            <a:r>
              <a:rPr lang="en-US" b="0" i="0" u="none" strike="noStrike" baseline="0">
                <a:latin typeface="SymbolMT"/>
              </a:rPr>
              <a:t>• </a:t>
            </a:r>
            <a:r>
              <a:rPr lang="en-US" b="0" i="0" u="none" strike="noStrike" baseline="0">
                <a:latin typeface="Calibri" panose="020F0502020204030204" pitchFamily="34" charset="0"/>
              </a:rPr>
              <a:t>Unit Testing by each member of their developed component.</a:t>
            </a:r>
          </a:p>
          <a:p>
            <a:pPr marL="0" indent="0">
              <a:buNone/>
            </a:pPr>
            <a:r>
              <a:rPr lang="en-IN" b="0" i="0" u="none" strike="noStrike" baseline="0">
                <a:latin typeface="SymbolMT"/>
              </a:rPr>
              <a:t>• </a:t>
            </a:r>
            <a:r>
              <a:rPr lang="en-IN" b="0" i="0" u="none" strike="noStrike" baseline="0">
                <a:latin typeface="Calibri" panose="020F0502020204030204" pitchFamily="34" charset="0"/>
              </a:rPr>
              <a:t>Integration Testing using </a:t>
            </a:r>
            <a:r>
              <a:rPr lang="en-IN" b="0" i="0" u="none" strike="noStrike" baseline="0" err="1">
                <a:latin typeface="Calibri" panose="020F0502020204030204" pitchFamily="34" charset="0"/>
              </a:rPr>
              <a:t>PyTest</a:t>
            </a:r>
            <a:endParaRPr lang="en-IN" b="0" i="0" u="none" strike="noStrike" baseline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i="0" u="none" strike="noStrike" baseline="0">
                <a:latin typeface="SymbolMT"/>
              </a:rPr>
              <a:t>• </a:t>
            </a:r>
            <a:r>
              <a:rPr lang="en-US" b="0" i="0" u="none" strike="noStrike" baseline="0">
                <a:latin typeface="Calibri" panose="020F0502020204030204" pitchFamily="34" charset="0"/>
              </a:rPr>
              <a:t>Deploy the Database and Streamlit app to Streamlit cloud.</a:t>
            </a:r>
            <a:endParaRPr lang="en-IN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28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1E3F-01C2-592E-BB7D-A43EE5FC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latin typeface="Calibri-Bold"/>
              </a:rPr>
              <a:t>Timeline Chart</a:t>
            </a:r>
            <a:r>
              <a:rPr lang="en-IN" sz="4400" b="0" i="0" u="none" strike="noStrike" baseline="0" dirty="0">
                <a:latin typeface="Calibri" panose="020F0502020204030204" pitchFamily="34" charset="0"/>
              </a:rPr>
              <a:t>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053188-169B-4C7E-D1CC-BAF8D7442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509872"/>
              </p:ext>
            </p:extLst>
          </p:nvPr>
        </p:nvGraphicFramePr>
        <p:xfrm>
          <a:off x="838200" y="1854807"/>
          <a:ext cx="7897238" cy="4234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005">
                  <a:extLst>
                    <a:ext uri="{9D8B030D-6E8A-4147-A177-3AD203B41FA5}">
                      <a16:colId xmlns:a16="http://schemas.microsoft.com/office/drawing/2014/main" val="2309885331"/>
                    </a:ext>
                  </a:extLst>
                </a:gridCol>
                <a:gridCol w="1671429">
                  <a:extLst>
                    <a:ext uri="{9D8B030D-6E8A-4147-A177-3AD203B41FA5}">
                      <a16:colId xmlns:a16="http://schemas.microsoft.com/office/drawing/2014/main" val="1553883671"/>
                    </a:ext>
                  </a:extLst>
                </a:gridCol>
                <a:gridCol w="1515519">
                  <a:extLst>
                    <a:ext uri="{9D8B030D-6E8A-4147-A177-3AD203B41FA5}">
                      <a16:colId xmlns:a16="http://schemas.microsoft.com/office/drawing/2014/main" val="3738137096"/>
                    </a:ext>
                  </a:extLst>
                </a:gridCol>
                <a:gridCol w="1247285">
                  <a:extLst>
                    <a:ext uri="{9D8B030D-6E8A-4147-A177-3AD203B41FA5}">
                      <a16:colId xmlns:a16="http://schemas.microsoft.com/office/drawing/2014/main" val="3038534480"/>
                    </a:ext>
                  </a:extLst>
                </a:gridCol>
              </a:tblGrid>
              <a:tr h="562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2227480"/>
                  </a:ext>
                </a:extLst>
              </a:tr>
              <a:tr h="637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1: Planning &amp; System Design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Jan 20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Feb 3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 weeks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57584"/>
                  </a:ext>
                </a:extLst>
              </a:tr>
              <a:tr h="637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2: Frontend Development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Feb 4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Feb 24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 weeks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84173"/>
                  </a:ext>
                </a:extLst>
              </a:tr>
              <a:tr h="562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3: Database Operations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Feb 25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Mar 17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 weeks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80268"/>
                  </a:ext>
                </a:extLst>
              </a:tr>
              <a:tr h="562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4: Backend Development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Mar 18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Apr 7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3 weeks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619825"/>
                  </a:ext>
                </a:extLst>
              </a:tr>
              <a:tr h="6373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 5: Testing and Deployment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Apr 8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Apr 21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2 weeks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1629"/>
                  </a:ext>
                </a:extLst>
              </a:tr>
              <a:tr h="6351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Phase 6 : Overall Project evaluation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 p r 22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Apr 28 2025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 week</a:t>
                      </a:r>
                      <a:endParaRPr lang="en-IN" sz="1200" kern="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667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FFA567-BAEB-F6F1-15C6-97ABB3482C4B}"/>
              </a:ext>
            </a:extLst>
          </p:cNvPr>
          <p:cNvSpPr txBox="1"/>
          <p:nvPr/>
        </p:nvSpPr>
        <p:spPr>
          <a:xfrm>
            <a:off x="838200" y="1342417"/>
            <a:ext cx="226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43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416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Calibri-Bold</vt:lpstr>
      <vt:lpstr>SymbolMT</vt:lpstr>
      <vt:lpstr>Office Theme</vt:lpstr>
      <vt:lpstr>Student Learning Management System (SLMS) </vt:lpstr>
      <vt:lpstr>Multiple Views (1-4)</vt:lpstr>
      <vt:lpstr>Multiple Views (2-4)</vt:lpstr>
      <vt:lpstr>Multiple Views (3-4)</vt:lpstr>
      <vt:lpstr>Multiple Views (4-4)</vt:lpstr>
      <vt:lpstr>Tech Stack Model:</vt:lpstr>
      <vt:lpstr>Initial Planning  (1-2)</vt:lpstr>
      <vt:lpstr>Initial Planning  (2-2)</vt:lpstr>
      <vt:lpstr>Timeline Chart:</vt:lpstr>
      <vt:lpstr>Risk Management:</vt:lpstr>
      <vt:lpstr>Roles in the Report: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Sai Desaboina</dc:creator>
  <cp:lastModifiedBy>Krishna Sai Desaboina</cp:lastModifiedBy>
  <cp:revision>4</cp:revision>
  <dcterms:created xsi:type="dcterms:W3CDTF">2025-02-02T18:47:40Z</dcterms:created>
  <dcterms:modified xsi:type="dcterms:W3CDTF">2025-02-03T02:26:30Z</dcterms:modified>
</cp:coreProperties>
</file>