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7" r:id="rId5"/>
    <p:sldId id="298" r:id="rId6"/>
    <p:sldId id="300" r:id="rId7"/>
    <p:sldId id="301" r:id="rId8"/>
    <p:sldId id="299" r:id="rId9"/>
    <p:sldId id="302" r:id="rId10"/>
    <p:sldId id="303" r:id="rId11"/>
    <p:sldId id="304" r:id="rId12"/>
    <p:sldId id="30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A8DA-2566-156B-EBB8-7739D3E59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D49D34-EDE2-A363-F5F6-9C6B1FDEE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D4425F-EA5B-239D-5B93-8609ACC747EB}"/>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80D85D52-1DBD-56C1-8478-6058CBDBC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CBDCC-8548-0412-9249-D9ECDFB5E46E}"/>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90610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D1B4-DADA-B327-322C-D130EBEB52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938E20-04FE-5C80-C346-F6F0F76EF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48BB4-D7A8-E0EB-4C8C-95D3B616BF01}"/>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CC173592-5A33-7FF1-5227-DF9932ED3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40D99-99D0-A62B-BD5D-62B962414354}"/>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59115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37522-5FD9-DFB8-6938-979698E834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52B952-A04E-51B6-C336-D1A504FA9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A47A7-6D2F-AFB5-977E-AC402D3AF41C}"/>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9A27E36B-DB61-8C14-B3FB-B68DEDE2C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26713-82A6-B269-2D82-268CEAA3A62E}"/>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419062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DF26-712C-2AB4-D386-12CABA4711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2CCB0-4A40-A633-2D31-F29C01612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80619-2409-0508-2578-A73687AF2E45}"/>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880DD070-9B66-CC32-F078-507CFB7D3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C867D-5CEC-E076-5F1E-F7E6F77133E0}"/>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1947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763-D546-0678-333F-B017ECF55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0B959E-D163-FFCC-716D-8D67C68614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CD5B6A-357A-616E-CB0B-6C4A4982C62F}"/>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AC6CF3A8-11C7-90B2-9E8D-79DB5AF36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E4750-2333-6542-005E-660EC7C4ACA3}"/>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189240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6C21-72A9-C23B-D622-DD037481B8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DD19CC-BDFC-FF75-E1ED-B87114BF74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70DCD6-CC08-980A-E3F6-750B65D1F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2BED9-8168-D439-8B26-F4A06A033A52}"/>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6" name="Footer Placeholder 5">
            <a:extLst>
              <a:ext uri="{FF2B5EF4-FFF2-40B4-BE49-F238E27FC236}">
                <a16:creationId xmlns:a16="http://schemas.microsoft.com/office/drawing/2014/main" id="{C73504B6-12EB-E6D8-4B77-9B2D6F2F3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61119-35FA-1397-5B50-2687280706B0}"/>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381584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D3A2-8173-3A60-AB0E-9DB44AA310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37BBD-8AE3-6B6B-3448-564C2BC0D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ABE10-61C4-B81B-CA3C-9E0BD76F1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380510-098F-0FDE-35E4-64AD2E435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D1660-8B02-7EDB-D410-84FFCD3A9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44EDB9-44A5-8AF3-1867-F8A9F41A8B96}"/>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8" name="Footer Placeholder 7">
            <a:extLst>
              <a:ext uri="{FF2B5EF4-FFF2-40B4-BE49-F238E27FC236}">
                <a16:creationId xmlns:a16="http://schemas.microsoft.com/office/drawing/2014/main" id="{A02DB8EE-4B70-4EB6-831E-FF4DEC601A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18E748-1090-3565-0419-8E390795510C}"/>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77041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859A-0AAD-886D-668E-BCA049255F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0229BD-626E-6B19-5829-3D1A3B86ECD9}"/>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4" name="Footer Placeholder 3">
            <a:extLst>
              <a:ext uri="{FF2B5EF4-FFF2-40B4-BE49-F238E27FC236}">
                <a16:creationId xmlns:a16="http://schemas.microsoft.com/office/drawing/2014/main" id="{D02EB08F-C1CF-89E7-0825-AD99BCC8C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6BE4AE-7396-4DD1-FE11-56B6BC0290D5}"/>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240803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2BED9-BF8D-44DC-81E9-E85DCF306EBD}"/>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3" name="Footer Placeholder 2">
            <a:extLst>
              <a:ext uri="{FF2B5EF4-FFF2-40B4-BE49-F238E27FC236}">
                <a16:creationId xmlns:a16="http://schemas.microsoft.com/office/drawing/2014/main" id="{B75A71DD-6F1E-EDF0-72AE-FE97CD324B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F76DB7-61B1-1A58-509A-6B695DC31D7F}"/>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136048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12C2-F7E2-76D6-27ED-7146E1523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AAF6BD-B10C-A064-EA46-6A2238EF0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CFDF95-736D-4858-3D20-EB4B393AC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91CF4-52EB-0BD6-D278-1F65C03B44B9}"/>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6" name="Footer Placeholder 5">
            <a:extLst>
              <a:ext uri="{FF2B5EF4-FFF2-40B4-BE49-F238E27FC236}">
                <a16:creationId xmlns:a16="http://schemas.microsoft.com/office/drawing/2014/main" id="{B1E3C071-730B-5C9D-6D60-8B9C6BF63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5CD3B-E914-9724-ACC6-09FBB209DBAE}"/>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238998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3BBA-CB6F-D532-37BA-ADEA9BC0D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CAB5D3-7C1B-48C9-11A7-3BFFE671A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134C04-4036-80C6-4AAB-202F813EA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DAC6A-35A6-AD51-A94E-781A3344DECC}"/>
              </a:ext>
            </a:extLst>
          </p:cNvPr>
          <p:cNvSpPr>
            <a:spLocks noGrp="1"/>
          </p:cNvSpPr>
          <p:nvPr>
            <p:ph type="dt" sz="half" idx="10"/>
          </p:nvPr>
        </p:nvSpPr>
        <p:spPr/>
        <p:txBody>
          <a:bodyPr/>
          <a:lstStyle/>
          <a:p>
            <a:fld id="{4D1D4C66-9B04-4B71-9133-83E7EE2130C3}" type="datetimeFigureOut">
              <a:rPr lang="en-IN" smtClean="0"/>
              <a:t>21-05-2025</a:t>
            </a:fld>
            <a:endParaRPr lang="en-IN"/>
          </a:p>
        </p:txBody>
      </p:sp>
      <p:sp>
        <p:nvSpPr>
          <p:cNvPr id="6" name="Footer Placeholder 5">
            <a:extLst>
              <a:ext uri="{FF2B5EF4-FFF2-40B4-BE49-F238E27FC236}">
                <a16:creationId xmlns:a16="http://schemas.microsoft.com/office/drawing/2014/main" id="{6A5B644F-5A89-F451-D55A-E350C2216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363DB-FDD9-DA00-B2C7-EEE34818C310}"/>
              </a:ext>
            </a:extLst>
          </p:cNvPr>
          <p:cNvSpPr>
            <a:spLocks noGrp="1"/>
          </p:cNvSpPr>
          <p:nvPr>
            <p:ph type="sldNum" sz="quarter" idx="12"/>
          </p:nvPr>
        </p:nvSpPr>
        <p:spPr/>
        <p:txBody>
          <a:bodyPr/>
          <a:lstStyle/>
          <a:p>
            <a:fld id="{B86D3F0E-187B-4022-9BA5-1E70D3E6E11E}" type="slidenum">
              <a:rPr lang="en-IN" smtClean="0"/>
              <a:t>‹#›</a:t>
            </a:fld>
            <a:endParaRPr lang="en-IN"/>
          </a:p>
        </p:txBody>
      </p:sp>
    </p:spTree>
    <p:extLst>
      <p:ext uri="{BB962C8B-B14F-4D97-AF65-F5344CB8AC3E}">
        <p14:creationId xmlns:p14="http://schemas.microsoft.com/office/powerpoint/2010/main" val="134933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862C3-9C21-C633-9526-E86E99387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85DE5D-2AB5-D9AB-7D8E-41B1675F4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54F43-21B4-FD84-3E11-CCC2DF4F2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1D4C66-9B04-4B71-9133-83E7EE2130C3}" type="datetimeFigureOut">
              <a:rPr lang="en-IN" smtClean="0"/>
              <a:t>21-05-2025</a:t>
            </a:fld>
            <a:endParaRPr lang="en-IN"/>
          </a:p>
        </p:txBody>
      </p:sp>
      <p:sp>
        <p:nvSpPr>
          <p:cNvPr id="5" name="Footer Placeholder 4">
            <a:extLst>
              <a:ext uri="{FF2B5EF4-FFF2-40B4-BE49-F238E27FC236}">
                <a16:creationId xmlns:a16="http://schemas.microsoft.com/office/drawing/2014/main" id="{DF05B062-FD51-DA35-38E0-122FB58D9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EA6646D-10A2-A600-560C-30F195760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6D3F0E-187B-4022-9BA5-1E70D3E6E11E}" type="slidenum">
              <a:rPr lang="en-IN" smtClean="0"/>
              <a:t>‹#›</a:t>
            </a:fld>
            <a:endParaRPr lang="en-IN"/>
          </a:p>
        </p:txBody>
      </p:sp>
    </p:spTree>
    <p:extLst>
      <p:ext uri="{BB962C8B-B14F-4D97-AF65-F5344CB8AC3E}">
        <p14:creationId xmlns:p14="http://schemas.microsoft.com/office/powerpoint/2010/main" val="1431634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5A29-FACC-2818-0694-91426C76EDFE}"/>
              </a:ext>
            </a:extLst>
          </p:cNvPr>
          <p:cNvSpPr>
            <a:spLocks noGrp="1"/>
          </p:cNvSpPr>
          <p:nvPr>
            <p:ph type="ctrTitle"/>
          </p:nvPr>
        </p:nvSpPr>
        <p:spPr/>
        <p:txBody>
          <a:bodyPr/>
          <a:lstStyle/>
          <a:p>
            <a:r>
              <a:rPr lang="en-US" dirty="0"/>
              <a:t>Student Learning Management System</a:t>
            </a:r>
            <a:endParaRPr lang="en-IN" dirty="0"/>
          </a:p>
        </p:txBody>
      </p:sp>
      <p:sp>
        <p:nvSpPr>
          <p:cNvPr id="3" name="Subtitle 2">
            <a:extLst>
              <a:ext uri="{FF2B5EF4-FFF2-40B4-BE49-F238E27FC236}">
                <a16:creationId xmlns:a16="http://schemas.microsoft.com/office/drawing/2014/main" id="{B6FD9F69-CDB8-3FC8-D581-9828E971039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1064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1ADB-F772-8AD6-77B2-672AA2E63C42}"/>
              </a:ext>
            </a:extLst>
          </p:cNvPr>
          <p:cNvSpPr>
            <a:spLocks noGrp="1"/>
          </p:cNvSpPr>
          <p:nvPr>
            <p:ph type="title"/>
          </p:nvPr>
        </p:nvSpPr>
        <p:spPr/>
        <p:txBody>
          <a:bodyPr/>
          <a:lstStyle/>
          <a:p>
            <a:r>
              <a:rPr lang="en-US" dirty="0"/>
              <a:t>Testing – Unit &amp; Functional Testing</a:t>
            </a:r>
          </a:p>
        </p:txBody>
      </p:sp>
      <p:sp>
        <p:nvSpPr>
          <p:cNvPr id="3" name="Content Placeholder 2">
            <a:extLst>
              <a:ext uri="{FF2B5EF4-FFF2-40B4-BE49-F238E27FC236}">
                <a16:creationId xmlns:a16="http://schemas.microsoft.com/office/drawing/2014/main" id="{BC71F556-C4A3-6182-79B3-5A5D4B39CA25}"/>
              </a:ext>
            </a:extLst>
          </p:cNvPr>
          <p:cNvSpPr>
            <a:spLocks noGrp="1"/>
          </p:cNvSpPr>
          <p:nvPr>
            <p:ph idx="1"/>
          </p:nvPr>
        </p:nvSpPr>
        <p:spPr/>
        <p:txBody>
          <a:bodyPr>
            <a:normAutofit fontScale="92500"/>
          </a:bodyPr>
          <a:lstStyle/>
          <a:p>
            <a:pPr>
              <a:buFont typeface="Arial" panose="020B0604020202020204" pitchFamily="34" charset="0"/>
              <a:buChar char="•"/>
            </a:pPr>
            <a:r>
              <a:rPr lang="en-US" b="1" dirty="0"/>
              <a:t>Unit Testing:</a:t>
            </a:r>
            <a:endParaRPr lang="en-US" dirty="0"/>
          </a:p>
          <a:p>
            <a:pPr marL="742950" lvl="1" indent="-285750">
              <a:buFont typeface="Arial" panose="020B0604020202020204" pitchFamily="34" charset="0"/>
              <a:buChar char="•"/>
            </a:pPr>
            <a:r>
              <a:rPr lang="en-US" dirty="0"/>
              <a:t>Each team member was responsible for writing unit tests for their respective components.</a:t>
            </a:r>
          </a:p>
          <a:p>
            <a:pPr marL="742950" lvl="1" indent="-285750">
              <a:buFont typeface="Arial" panose="020B0604020202020204" pitchFamily="34" charset="0"/>
              <a:buChar char="•"/>
            </a:pPr>
            <a:r>
              <a:rPr lang="en-US" dirty="0"/>
              <a:t>Tools used: </a:t>
            </a:r>
            <a:r>
              <a:rPr lang="en-US" b="1" dirty="0" err="1"/>
              <a:t>PyTest</a:t>
            </a:r>
            <a:r>
              <a:rPr lang="en-US" dirty="0"/>
              <a:t>.</a:t>
            </a:r>
          </a:p>
          <a:p>
            <a:pPr>
              <a:buFont typeface="Arial" panose="020B0604020202020204" pitchFamily="34" charset="0"/>
              <a:buChar char="•"/>
            </a:pPr>
            <a:r>
              <a:rPr lang="en-US" b="1" dirty="0"/>
              <a:t>Functional Testing:</a:t>
            </a:r>
            <a:endParaRPr lang="en-US" dirty="0"/>
          </a:p>
          <a:p>
            <a:pPr marL="742950" lvl="1" indent="-285750">
              <a:buFont typeface="Arial" panose="020B0604020202020204" pitchFamily="34" charset="0"/>
              <a:buChar char="•"/>
            </a:pPr>
            <a:r>
              <a:rPr lang="en-US" dirty="0"/>
              <a:t>End-to-end testing was conducted to ensure all features worked as intended.</a:t>
            </a:r>
          </a:p>
          <a:p>
            <a:pPr marL="742950" lvl="1" indent="-285750">
              <a:buFont typeface="Arial" panose="020B0604020202020204" pitchFamily="34" charset="0"/>
              <a:buChar char="•"/>
            </a:pPr>
            <a:r>
              <a:rPr lang="en-US" dirty="0"/>
              <a:t>Test cases included user registration, course management, and grade submissions.</a:t>
            </a:r>
          </a:p>
          <a:p>
            <a:pPr>
              <a:buFont typeface="Arial" panose="020B0604020202020204" pitchFamily="34" charset="0"/>
              <a:buChar char="•"/>
            </a:pPr>
            <a:r>
              <a:rPr lang="en-US" b="1" dirty="0"/>
              <a:t>Testing Experience:</a:t>
            </a:r>
            <a:endParaRPr lang="en-US" dirty="0"/>
          </a:p>
          <a:p>
            <a:pPr marL="742950" lvl="1" indent="-285750">
              <a:buFont typeface="Arial" panose="020B0604020202020204" pitchFamily="34" charset="0"/>
              <a:buChar char="•"/>
            </a:pPr>
            <a:r>
              <a:rPr lang="en-US" dirty="0"/>
              <a:t>Found several edge cases that required code adjustments.</a:t>
            </a:r>
          </a:p>
          <a:p>
            <a:pPr marL="742950" lvl="1" indent="-285750">
              <a:buFont typeface="Arial" panose="020B0604020202020204" pitchFamily="34" charset="0"/>
              <a:buChar char="•"/>
            </a:pPr>
            <a:r>
              <a:rPr lang="en-US" dirty="0"/>
              <a:t>Improved the authentication flow and database query performance.</a:t>
            </a:r>
          </a:p>
          <a:p>
            <a:endParaRPr lang="en-US" dirty="0"/>
          </a:p>
        </p:txBody>
      </p:sp>
    </p:spTree>
    <p:extLst>
      <p:ext uri="{BB962C8B-B14F-4D97-AF65-F5344CB8AC3E}">
        <p14:creationId xmlns:p14="http://schemas.microsoft.com/office/powerpoint/2010/main" val="162853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C80D-54B0-3C8A-2082-365A7ECC0ECA}"/>
              </a:ext>
            </a:extLst>
          </p:cNvPr>
          <p:cNvSpPr>
            <a:spLocks noGrp="1"/>
          </p:cNvSpPr>
          <p:nvPr>
            <p:ph type="title"/>
          </p:nvPr>
        </p:nvSpPr>
        <p:spPr/>
        <p:txBody>
          <a:bodyPr/>
          <a:lstStyle/>
          <a:p>
            <a:r>
              <a:rPr lang="en-US" dirty="0"/>
              <a:t>Feedback from Peer Reviews</a:t>
            </a:r>
          </a:p>
        </p:txBody>
      </p:sp>
      <p:sp>
        <p:nvSpPr>
          <p:cNvPr id="3" name="Content Placeholder 2">
            <a:extLst>
              <a:ext uri="{FF2B5EF4-FFF2-40B4-BE49-F238E27FC236}">
                <a16:creationId xmlns:a16="http://schemas.microsoft.com/office/drawing/2014/main" id="{7DF82DF6-8525-E68B-1A7F-EA504B48CA6B}"/>
              </a:ext>
            </a:extLst>
          </p:cNvPr>
          <p:cNvSpPr>
            <a:spLocks noGrp="1"/>
          </p:cNvSpPr>
          <p:nvPr>
            <p:ph idx="1"/>
          </p:nvPr>
        </p:nvSpPr>
        <p:spPr/>
        <p:txBody>
          <a:bodyPr/>
          <a:lstStyle/>
          <a:p>
            <a:r>
              <a:rPr lang="en-US" dirty="0"/>
              <a:t>Feedback Received</a:t>
            </a:r>
          </a:p>
          <a:p>
            <a:pPr marL="0" indent="0">
              <a:buNone/>
            </a:pPr>
            <a:endParaRPr lang="en-US" dirty="0"/>
          </a:p>
          <a:p>
            <a:r>
              <a:rPr lang="en-US" dirty="0"/>
              <a:t>Reflections</a:t>
            </a:r>
          </a:p>
          <a:p>
            <a:endParaRPr lang="en-US" dirty="0"/>
          </a:p>
          <a:p>
            <a:r>
              <a:rPr lang="en-US" dirty="0"/>
              <a:t>Action Taken</a:t>
            </a:r>
          </a:p>
        </p:txBody>
      </p:sp>
    </p:spTree>
    <p:extLst>
      <p:ext uri="{BB962C8B-B14F-4D97-AF65-F5344CB8AC3E}">
        <p14:creationId xmlns:p14="http://schemas.microsoft.com/office/powerpoint/2010/main" val="278071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1CA-F10D-1FDA-F3B2-8549BD7ACDB5}"/>
              </a:ext>
            </a:extLst>
          </p:cNvPr>
          <p:cNvSpPr>
            <a:spLocks noGrp="1"/>
          </p:cNvSpPr>
          <p:nvPr>
            <p:ph type="title"/>
          </p:nvPr>
        </p:nvSpPr>
        <p:spPr/>
        <p:txBody>
          <a:bodyPr/>
          <a:lstStyle/>
          <a:p>
            <a:r>
              <a:rPr lang="en-US" dirty="0"/>
              <a:t>Code Inspection Results &amp; Resolution</a:t>
            </a:r>
          </a:p>
        </p:txBody>
      </p:sp>
      <p:sp>
        <p:nvSpPr>
          <p:cNvPr id="3" name="Content Placeholder 2">
            <a:extLst>
              <a:ext uri="{FF2B5EF4-FFF2-40B4-BE49-F238E27FC236}">
                <a16:creationId xmlns:a16="http://schemas.microsoft.com/office/drawing/2014/main" id="{3ABD2B56-641C-C90F-7115-6499C8EADD14}"/>
              </a:ext>
            </a:extLst>
          </p:cNvPr>
          <p:cNvSpPr>
            <a:spLocks noGrp="1"/>
          </p:cNvSpPr>
          <p:nvPr>
            <p:ph idx="1"/>
          </p:nvPr>
        </p:nvSpPr>
        <p:spPr/>
        <p:txBody>
          <a:bodyPr/>
          <a:lstStyle/>
          <a:p>
            <a:pPr>
              <a:buFont typeface="Arial" panose="020B0604020202020204" pitchFamily="34" charset="0"/>
              <a:buChar char="•"/>
            </a:pPr>
            <a:r>
              <a:rPr lang="en-US" b="1" dirty="0"/>
              <a:t>Code Inspection Results:</a:t>
            </a:r>
            <a:endParaRPr lang="en-US" dirty="0"/>
          </a:p>
          <a:p>
            <a:pPr marL="742950" lvl="1" indent="-285750">
              <a:buFont typeface="Arial" panose="020B0604020202020204" pitchFamily="34" charset="0"/>
              <a:buChar char="•"/>
            </a:pPr>
            <a:r>
              <a:rPr lang="en-US" dirty="0"/>
              <a:t>Found a few areas where the code could be optimized for better performance.</a:t>
            </a:r>
          </a:p>
          <a:p>
            <a:pPr marL="742950" lvl="1" indent="-285750">
              <a:buFont typeface="Arial" panose="020B0604020202020204" pitchFamily="34" charset="0"/>
              <a:buChar char="•"/>
            </a:pPr>
            <a:r>
              <a:rPr lang="en-US" dirty="0"/>
              <a:t>Some database queries were inefficient, and error handling was inconsistent.</a:t>
            </a:r>
          </a:p>
          <a:p>
            <a:pPr>
              <a:buFont typeface="Arial" panose="020B0604020202020204" pitchFamily="34" charset="0"/>
              <a:buChar char="•"/>
            </a:pPr>
            <a:r>
              <a:rPr lang="en-US" b="1" dirty="0"/>
              <a:t>Resolution:</a:t>
            </a:r>
            <a:endParaRPr lang="en-US" dirty="0"/>
          </a:p>
          <a:p>
            <a:pPr marL="742950" lvl="1" indent="-285750">
              <a:buFont typeface="Arial" panose="020B0604020202020204" pitchFamily="34" charset="0"/>
              <a:buChar char="•"/>
            </a:pPr>
            <a:r>
              <a:rPr lang="en-US" dirty="0"/>
              <a:t>Refactored database queries for speed and reliability.</a:t>
            </a:r>
          </a:p>
          <a:p>
            <a:pPr marL="742950" lvl="1" indent="-285750">
              <a:buFont typeface="Arial" panose="020B0604020202020204" pitchFamily="34" charset="0"/>
              <a:buChar char="•"/>
            </a:pPr>
            <a:r>
              <a:rPr lang="en-US" dirty="0"/>
              <a:t>Standardized error handling across the platform.</a:t>
            </a:r>
          </a:p>
          <a:p>
            <a:endParaRPr lang="en-US" dirty="0"/>
          </a:p>
        </p:txBody>
      </p:sp>
    </p:spTree>
    <p:extLst>
      <p:ext uri="{BB962C8B-B14F-4D97-AF65-F5344CB8AC3E}">
        <p14:creationId xmlns:p14="http://schemas.microsoft.com/office/powerpoint/2010/main" val="55975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4747-0F7B-9AAF-19B9-4AC67012ECF5}"/>
              </a:ext>
            </a:extLst>
          </p:cNvPr>
          <p:cNvSpPr>
            <a:spLocks noGrp="1"/>
          </p:cNvSpPr>
          <p:nvPr>
            <p:ph type="title"/>
          </p:nvPr>
        </p:nvSpPr>
        <p:spPr>
          <a:xfrm>
            <a:off x="838200" y="365125"/>
            <a:ext cx="10515600" cy="612775"/>
          </a:xfrm>
        </p:spPr>
        <p:txBody>
          <a:bodyPr>
            <a:normAutofit fontScale="90000"/>
          </a:bodyPr>
          <a:lstStyle/>
          <a:p>
            <a:r>
              <a:rPr lang="en-US" dirty="0"/>
              <a:t>Login Page </a:t>
            </a:r>
          </a:p>
        </p:txBody>
      </p:sp>
      <p:sp>
        <p:nvSpPr>
          <p:cNvPr id="4" name="Rectangle 1">
            <a:extLst>
              <a:ext uri="{FF2B5EF4-FFF2-40B4-BE49-F238E27FC236}">
                <a16:creationId xmlns:a16="http://schemas.microsoft.com/office/drawing/2014/main" id="{6B746F9B-8621-4AF0-97BD-D06B9329375F}"/>
              </a:ext>
            </a:extLst>
          </p:cNvPr>
          <p:cNvSpPr>
            <a:spLocks noGrp="1" noChangeArrowheads="1"/>
          </p:cNvSpPr>
          <p:nvPr>
            <p:ph idx="1"/>
          </p:nvPr>
        </p:nvSpPr>
        <p:spPr bwMode="auto">
          <a:xfrm>
            <a:off x="838200" y="977900"/>
            <a:ext cx="1023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Login Page acts as the secure entry point for users (students, teachers, and admins) to access the Student Learning Management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Username and Password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Secure Authentication</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4">
            <a:extLst>
              <a:ext uri="{FF2B5EF4-FFF2-40B4-BE49-F238E27FC236}">
                <a16:creationId xmlns:a16="http://schemas.microsoft.com/office/drawing/2014/main" id="{FF87C1C2-3950-4B76-7D13-E369BD1F0C34}"/>
              </a:ext>
            </a:extLst>
          </p:cNvPr>
          <p:cNvPicPr>
            <a:picLocks noChangeAspect="1"/>
          </p:cNvPicPr>
          <p:nvPr/>
        </p:nvPicPr>
        <p:blipFill>
          <a:blip r:embed="rId2"/>
          <a:stretch>
            <a:fillRect/>
          </a:stretch>
        </p:blipFill>
        <p:spPr>
          <a:xfrm>
            <a:off x="3980744" y="2506662"/>
            <a:ext cx="7735712" cy="4351338"/>
          </a:xfrm>
          <a:prstGeom prst="rect">
            <a:avLst/>
          </a:prstGeom>
        </p:spPr>
      </p:pic>
    </p:spTree>
    <p:extLst>
      <p:ext uri="{BB962C8B-B14F-4D97-AF65-F5344CB8AC3E}">
        <p14:creationId xmlns:p14="http://schemas.microsoft.com/office/powerpoint/2010/main" val="93384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30B4-BA59-9B3F-F65C-540BFD83B5D4}"/>
              </a:ext>
            </a:extLst>
          </p:cNvPr>
          <p:cNvSpPr>
            <a:spLocks noGrp="1"/>
          </p:cNvSpPr>
          <p:nvPr>
            <p:ph type="title"/>
          </p:nvPr>
        </p:nvSpPr>
        <p:spPr>
          <a:xfrm>
            <a:off x="838200" y="365125"/>
            <a:ext cx="10515600" cy="701675"/>
          </a:xfrm>
        </p:spPr>
        <p:txBody>
          <a:bodyPr/>
          <a:lstStyle/>
          <a:p>
            <a:r>
              <a:rPr lang="en-US" dirty="0"/>
              <a:t>Registration Form for Student Users</a:t>
            </a:r>
          </a:p>
        </p:txBody>
      </p:sp>
      <p:sp>
        <p:nvSpPr>
          <p:cNvPr id="3" name="Content Placeholder 2">
            <a:extLst>
              <a:ext uri="{FF2B5EF4-FFF2-40B4-BE49-F238E27FC236}">
                <a16:creationId xmlns:a16="http://schemas.microsoft.com/office/drawing/2014/main" id="{25CD1E77-AFDE-6996-2F33-878B5664238D}"/>
              </a:ext>
            </a:extLst>
          </p:cNvPr>
          <p:cNvSpPr>
            <a:spLocks noGrp="1"/>
          </p:cNvSpPr>
          <p:nvPr>
            <p:ph idx="1"/>
          </p:nvPr>
        </p:nvSpPr>
        <p:spPr>
          <a:xfrm>
            <a:off x="838200" y="1123950"/>
            <a:ext cx="10515600" cy="4351338"/>
          </a:xfrm>
        </p:spPr>
        <p:txBody>
          <a:bodyPr>
            <a:normAutofit/>
          </a:bodyPr>
          <a:lstStyle/>
          <a:p>
            <a:pPr marL="0" indent="0">
              <a:buNone/>
            </a:pPr>
            <a:r>
              <a:rPr lang="en-US" sz="2400" dirty="0"/>
              <a:t>The Registration Form is designed to securely collect essential information from new student users to create their personal accounts in the Learning Management System. This allows students to access courses, materials, grades, and communication tools within the platform.</a:t>
            </a:r>
          </a:p>
          <a:p>
            <a:endParaRPr lang="en-US" sz="2400" dirty="0"/>
          </a:p>
        </p:txBody>
      </p:sp>
      <p:pic>
        <p:nvPicPr>
          <p:cNvPr id="5" name="Content Placeholder 4">
            <a:extLst>
              <a:ext uri="{FF2B5EF4-FFF2-40B4-BE49-F238E27FC236}">
                <a16:creationId xmlns:a16="http://schemas.microsoft.com/office/drawing/2014/main" id="{0AAE6346-D0E1-4F6A-F5FC-0EEA5B96F76F}"/>
              </a:ext>
            </a:extLst>
          </p:cNvPr>
          <p:cNvPicPr>
            <a:picLocks noChangeAspect="1"/>
          </p:cNvPicPr>
          <p:nvPr/>
        </p:nvPicPr>
        <p:blipFill>
          <a:blip r:embed="rId2"/>
          <a:stretch>
            <a:fillRect/>
          </a:stretch>
        </p:blipFill>
        <p:spPr>
          <a:xfrm>
            <a:off x="3478388" y="2625725"/>
            <a:ext cx="7735712" cy="3649663"/>
          </a:xfrm>
          <a:prstGeom prst="rect">
            <a:avLst/>
          </a:prstGeom>
        </p:spPr>
      </p:pic>
    </p:spTree>
    <p:extLst>
      <p:ext uri="{BB962C8B-B14F-4D97-AF65-F5344CB8AC3E}">
        <p14:creationId xmlns:p14="http://schemas.microsoft.com/office/powerpoint/2010/main" val="387161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FEA-93DA-1088-586F-FFC8D1C4BC83}"/>
              </a:ext>
            </a:extLst>
          </p:cNvPr>
          <p:cNvSpPr>
            <a:spLocks noGrp="1"/>
          </p:cNvSpPr>
          <p:nvPr>
            <p:ph type="title"/>
          </p:nvPr>
        </p:nvSpPr>
        <p:spPr>
          <a:xfrm>
            <a:off x="838200" y="365125"/>
            <a:ext cx="10515600" cy="790575"/>
          </a:xfrm>
        </p:spPr>
        <p:txBody>
          <a:bodyPr/>
          <a:lstStyle/>
          <a:p>
            <a:r>
              <a:rPr lang="en-US" dirty="0"/>
              <a:t>Instructor Registration Form</a:t>
            </a:r>
          </a:p>
        </p:txBody>
      </p:sp>
      <p:sp>
        <p:nvSpPr>
          <p:cNvPr id="3" name="Content Placeholder 2">
            <a:extLst>
              <a:ext uri="{FF2B5EF4-FFF2-40B4-BE49-F238E27FC236}">
                <a16:creationId xmlns:a16="http://schemas.microsoft.com/office/drawing/2014/main" id="{02E77A82-A52A-53BA-4AC1-F151015F44D5}"/>
              </a:ext>
            </a:extLst>
          </p:cNvPr>
          <p:cNvSpPr>
            <a:spLocks noGrp="1"/>
          </p:cNvSpPr>
          <p:nvPr>
            <p:ph idx="1"/>
          </p:nvPr>
        </p:nvSpPr>
        <p:spPr>
          <a:xfrm>
            <a:off x="838200" y="1155700"/>
            <a:ext cx="10515600" cy="4351338"/>
          </a:xfrm>
        </p:spPr>
        <p:txBody>
          <a:bodyPr/>
          <a:lstStyle/>
          <a:p>
            <a:r>
              <a:rPr lang="en-US" dirty="0"/>
              <a:t>The Instructor Registration Form allows qualified individuals to register as instructors within the LMS platform, providing them the ability to create courses, manage student enrollments, and facilitate online learning activities.</a:t>
            </a:r>
          </a:p>
          <a:p>
            <a:endParaRPr lang="en-US" dirty="0"/>
          </a:p>
        </p:txBody>
      </p:sp>
      <p:pic>
        <p:nvPicPr>
          <p:cNvPr id="5" name="Content Placeholder 4">
            <a:extLst>
              <a:ext uri="{FF2B5EF4-FFF2-40B4-BE49-F238E27FC236}">
                <a16:creationId xmlns:a16="http://schemas.microsoft.com/office/drawing/2014/main" id="{E042EB84-CFE7-CE1A-B27B-269EDB7A5DBA}"/>
              </a:ext>
            </a:extLst>
          </p:cNvPr>
          <p:cNvPicPr>
            <a:picLocks noChangeAspect="1"/>
          </p:cNvPicPr>
          <p:nvPr/>
        </p:nvPicPr>
        <p:blipFill>
          <a:blip r:embed="rId2"/>
          <a:stretch>
            <a:fillRect/>
          </a:stretch>
        </p:blipFill>
        <p:spPr>
          <a:xfrm>
            <a:off x="4476044" y="2781299"/>
            <a:ext cx="6979356" cy="3954463"/>
          </a:xfrm>
          <a:prstGeom prst="rect">
            <a:avLst/>
          </a:prstGeom>
        </p:spPr>
      </p:pic>
    </p:spTree>
    <p:extLst>
      <p:ext uri="{BB962C8B-B14F-4D97-AF65-F5344CB8AC3E}">
        <p14:creationId xmlns:p14="http://schemas.microsoft.com/office/powerpoint/2010/main" val="173821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8786-1778-9EC8-CE7E-C15CBEC1170A}"/>
              </a:ext>
            </a:extLst>
          </p:cNvPr>
          <p:cNvSpPr>
            <a:spLocks noGrp="1"/>
          </p:cNvSpPr>
          <p:nvPr>
            <p:ph type="title"/>
          </p:nvPr>
        </p:nvSpPr>
        <p:spPr>
          <a:xfrm>
            <a:off x="838200" y="365125"/>
            <a:ext cx="10515600" cy="854075"/>
          </a:xfrm>
        </p:spPr>
        <p:txBody>
          <a:bodyPr/>
          <a:lstStyle/>
          <a:p>
            <a:r>
              <a:rPr lang="en-US" dirty="0"/>
              <a:t>Course Registration Form</a:t>
            </a:r>
          </a:p>
        </p:txBody>
      </p:sp>
      <p:sp>
        <p:nvSpPr>
          <p:cNvPr id="3" name="Content Placeholder 2">
            <a:extLst>
              <a:ext uri="{FF2B5EF4-FFF2-40B4-BE49-F238E27FC236}">
                <a16:creationId xmlns:a16="http://schemas.microsoft.com/office/drawing/2014/main" id="{C09B4E80-9B26-75D4-5539-B9BCECD86892}"/>
              </a:ext>
            </a:extLst>
          </p:cNvPr>
          <p:cNvSpPr>
            <a:spLocks noGrp="1"/>
          </p:cNvSpPr>
          <p:nvPr>
            <p:ph idx="1"/>
          </p:nvPr>
        </p:nvSpPr>
        <p:spPr>
          <a:xfrm>
            <a:off x="838200" y="1253331"/>
            <a:ext cx="10515600" cy="4351338"/>
          </a:xfrm>
        </p:spPr>
        <p:txBody>
          <a:bodyPr>
            <a:normAutofit/>
          </a:bodyPr>
          <a:lstStyle/>
          <a:p>
            <a:pPr marL="0" indent="0">
              <a:buNone/>
            </a:pPr>
            <a:r>
              <a:rPr lang="en-US" sz="2400" dirty="0"/>
              <a:t>The Course Registration Form is a key feature of the Student Learning Management System (LMS) that allows students to enroll in courses offered by their institution. It streamlines the process, ensuring students can easily find, select, and register for courses based on their academic plan.</a:t>
            </a:r>
          </a:p>
          <a:p>
            <a:pPr marL="0" indent="0">
              <a:buNone/>
            </a:pPr>
            <a:endParaRPr lang="en-US" sz="2400" dirty="0"/>
          </a:p>
        </p:txBody>
      </p:sp>
      <p:pic>
        <p:nvPicPr>
          <p:cNvPr id="5" name="Content Placeholder 4">
            <a:extLst>
              <a:ext uri="{FF2B5EF4-FFF2-40B4-BE49-F238E27FC236}">
                <a16:creationId xmlns:a16="http://schemas.microsoft.com/office/drawing/2014/main" id="{BF1A678E-DE97-4AB3-6C66-71E4E99BB3E5}"/>
              </a:ext>
            </a:extLst>
          </p:cNvPr>
          <p:cNvPicPr>
            <a:picLocks noChangeAspect="1"/>
          </p:cNvPicPr>
          <p:nvPr/>
        </p:nvPicPr>
        <p:blipFill>
          <a:blip r:embed="rId2"/>
          <a:stretch>
            <a:fillRect/>
          </a:stretch>
        </p:blipFill>
        <p:spPr>
          <a:xfrm>
            <a:off x="4907844" y="2828925"/>
            <a:ext cx="6814256" cy="3833019"/>
          </a:xfrm>
          <a:prstGeom prst="rect">
            <a:avLst/>
          </a:prstGeom>
        </p:spPr>
      </p:pic>
    </p:spTree>
    <p:extLst>
      <p:ext uri="{BB962C8B-B14F-4D97-AF65-F5344CB8AC3E}">
        <p14:creationId xmlns:p14="http://schemas.microsoft.com/office/powerpoint/2010/main" val="5666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75D3-D531-D2AA-B2DB-18BBB04CBDD8}"/>
              </a:ext>
            </a:extLst>
          </p:cNvPr>
          <p:cNvSpPr>
            <a:spLocks noGrp="1"/>
          </p:cNvSpPr>
          <p:nvPr>
            <p:ph type="title"/>
          </p:nvPr>
        </p:nvSpPr>
        <p:spPr>
          <a:xfrm>
            <a:off x="838200" y="365125"/>
            <a:ext cx="10515600" cy="917575"/>
          </a:xfrm>
        </p:spPr>
        <p:txBody>
          <a:bodyPr/>
          <a:lstStyle/>
          <a:p>
            <a:r>
              <a:rPr lang="en-US" dirty="0"/>
              <a:t>Course View by Admin</a:t>
            </a:r>
          </a:p>
        </p:txBody>
      </p:sp>
      <p:sp>
        <p:nvSpPr>
          <p:cNvPr id="3" name="Content Placeholder 2">
            <a:extLst>
              <a:ext uri="{FF2B5EF4-FFF2-40B4-BE49-F238E27FC236}">
                <a16:creationId xmlns:a16="http://schemas.microsoft.com/office/drawing/2014/main" id="{05B6E364-CCF9-9BE2-B75B-D1E079011BA6}"/>
              </a:ext>
            </a:extLst>
          </p:cNvPr>
          <p:cNvSpPr>
            <a:spLocks noGrp="1"/>
          </p:cNvSpPr>
          <p:nvPr>
            <p:ph idx="1"/>
          </p:nvPr>
        </p:nvSpPr>
        <p:spPr>
          <a:xfrm>
            <a:off x="838200" y="1282700"/>
            <a:ext cx="10515600" cy="4351338"/>
          </a:xfrm>
        </p:spPr>
        <p:txBody>
          <a:bodyPr/>
          <a:lstStyle/>
          <a:p>
            <a:r>
              <a:rPr lang="en-US" dirty="0"/>
              <a:t>the </a:t>
            </a:r>
            <a:r>
              <a:rPr lang="en-US" b="1" dirty="0"/>
              <a:t>Admin</a:t>
            </a:r>
            <a:r>
              <a:rPr lang="en-US" dirty="0"/>
              <a:t> manages and monitors </a:t>
            </a:r>
            <a:r>
              <a:rPr lang="en-US" b="1" dirty="0"/>
              <a:t>Course Views</a:t>
            </a:r>
            <a:r>
              <a:rPr lang="en-US" dirty="0"/>
              <a:t> accessible to </a:t>
            </a:r>
            <a:r>
              <a:rPr lang="en-US" b="1" dirty="0"/>
              <a:t>Student Users</a:t>
            </a:r>
            <a:r>
              <a:rPr lang="en-US" dirty="0"/>
              <a:t>. This feature ensures students see up-to-date, organized course information for effective learning.</a:t>
            </a:r>
          </a:p>
          <a:p>
            <a:endParaRPr lang="en-US" dirty="0"/>
          </a:p>
        </p:txBody>
      </p:sp>
      <p:pic>
        <p:nvPicPr>
          <p:cNvPr id="5" name="Content Placeholder 4">
            <a:extLst>
              <a:ext uri="{FF2B5EF4-FFF2-40B4-BE49-F238E27FC236}">
                <a16:creationId xmlns:a16="http://schemas.microsoft.com/office/drawing/2014/main" id="{86231A1F-9D44-8A8A-4C7B-9C633080FC4C}"/>
              </a:ext>
            </a:extLst>
          </p:cNvPr>
          <p:cNvPicPr>
            <a:picLocks noChangeAspect="1"/>
          </p:cNvPicPr>
          <p:nvPr/>
        </p:nvPicPr>
        <p:blipFill>
          <a:blip r:embed="rId2"/>
          <a:stretch>
            <a:fillRect/>
          </a:stretch>
        </p:blipFill>
        <p:spPr>
          <a:xfrm>
            <a:off x="4145844" y="2755900"/>
            <a:ext cx="7735712" cy="3962400"/>
          </a:xfrm>
          <a:prstGeom prst="rect">
            <a:avLst/>
          </a:prstGeom>
        </p:spPr>
      </p:pic>
    </p:spTree>
    <p:extLst>
      <p:ext uri="{BB962C8B-B14F-4D97-AF65-F5344CB8AC3E}">
        <p14:creationId xmlns:p14="http://schemas.microsoft.com/office/powerpoint/2010/main" val="171871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DD9A-6484-7781-878D-177BC2BA13EE}"/>
              </a:ext>
            </a:extLst>
          </p:cNvPr>
          <p:cNvSpPr>
            <a:spLocks noGrp="1"/>
          </p:cNvSpPr>
          <p:nvPr>
            <p:ph type="title"/>
          </p:nvPr>
        </p:nvSpPr>
        <p:spPr>
          <a:xfrm>
            <a:off x="838200" y="365125"/>
            <a:ext cx="10515600" cy="930275"/>
          </a:xfrm>
        </p:spPr>
        <p:txBody>
          <a:bodyPr/>
          <a:lstStyle/>
          <a:p>
            <a:r>
              <a:rPr lang="en-IN" b="0" dirty="0">
                <a:effectLst/>
              </a:rPr>
              <a:t>Instructor Assignment to Courses</a:t>
            </a:r>
            <a:endParaRPr lang="en-US" dirty="0"/>
          </a:p>
        </p:txBody>
      </p:sp>
      <p:sp>
        <p:nvSpPr>
          <p:cNvPr id="3" name="Content Placeholder 2">
            <a:extLst>
              <a:ext uri="{FF2B5EF4-FFF2-40B4-BE49-F238E27FC236}">
                <a16:creationId xmlns:a16="http://schemas.microsoft.com/office/drawing/2014/main" id="{643265C1-5FF5-343A-030F-FEC778025774}"/>
              </a:ext>
            </a:extLst>
          </p:cNvPr>
          <p:cNvSpPr>
            <a:spLocks noGrp="1"/>
          </p:cNvSpPr>
          <p:nvPr>
            <p:ph idx="1"/>
          </p:nvPr>
        </p:nvSpPr>
        <p:spPr>
          <a:xfrm>
            <a:off x="838200" y="1139825"/>
            <a:ext cx="10515600" cy="4351338"/>
          </a:xfrm>
        </p:spPr>
        <p:txBody>
          <a:bodyPr/>
          <a:lstStyle/>
          <a:p>
            <a:r>
              <a:rPr lang="en-US" dirty="0"/>
              <a:t>Assigning instructors to courses is a critical administrative function that ensures the right educators are linked to the right classes. This process helps organize course management, content delivery, student interaction, and performance tracking effectively.</a:t>
            </a:r>
          </a:p>
          <a:p>
            <a:endParaRPr lang="en-US" dirty="0"/>
          </a:p>
        </p:txBody>
      </p:sp>
      <p:pic>
        <p:nvPicPr>
          <p:cNvPr id="4" name="Content Placeholder 10">
            <a:extLst>
              <a:ext uri="{FF2B5EF4-FFF2-40B4-BE49-F238E27FC236}">
                <a16:creationId xmlns:a16="http://schemas.microsoft.com/office/drawing/2014/main" id="{D6F1F941-85EF-8566-1E91-B30253DDB829}"/>
              </a:ext>
            </a:extLst>
          </p:cNvPr>
          <p:cNvPicPr>
            <a:picLocks noChangeAspect="1"/>
          </p:cNvPicPr>
          <p:nvPr/>
        </p:nvPicPr>
        <p:blipFill>
          <a:blip r:embed="rId2"/>
          <a:stretch>
            <a:fillRect/>
          </a:stretch>
        </p:blipFill>
        <p:spPr>
          <a:xfrm>
            <a:off x="4031544" y="2930525"/>
            <a:ext cx="6547556" cy="3683000"/>
          </a:xfrm>
          <a:prstGeom prst="rect">
            <a:avLst/>
          </a:prstGeom>
        </p:spPr>
      </p:pic>
    </p:spTree>
    <p:extLst>
      <p:ext uri="{BB962C8B-B14F-4D97-AF65-F5344CB8AC3E}">
        <p14:creationId xmlns:p14="http://schemas.microsoft.com/office/powerpoint/2010/main" val="91361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2816-67B4-63D9-3636-A9DE4939B5C7}"/>
              </a:ext>
            </a:extLst>
          </p:cNvPr>
          <p:cNvSpPr>
            <a:spLocks noGrp="1"/>
          </p:cNvSpPr>
          <p:nvPr>
            <p:ph type="title"/>
          </p:nvPr>
        </p:nvSpPr>
        <p:spPr>
          <a:xfrm>
            <a:off x="838200" y="365125"/>
            <a:ext cx="10515600" cy="942975"/>
          </a:xfrm>
        </p:spPr>
        <p:txBody>
          <a:bodyPr/>
          <a:lstStyle/>
          <a:p>
            <a:r>
              <a:rPr lang="en-US" dirty="0"/>
              <a:t>Instructor to Course View</a:t>
            </a:r>
          </a:p>
        </p:txBody>
      </p:sp>
      <p:sp>
        <p:nvSpPr>
          <p:cNvPr id="3" name="Content Placeholder 2">
            <a:extLst>
              <a:ext uri="{FF2B5EF4-FFF2-40B4-BE49-F238E27FC236}">
                <a16:creationId xmlns:a16="http://schemas.microsoft.com/office/drawing/2014/main" id="{A4CE8F22-3D70-7550-C88E-CA6C551B7E32}"/>
              </a:ext>
            </a:extLst>
          </p:cNvPr>
          <p:cNvSpPr>
            <a:spLocks noGrp="1"/>
          </p:cNvSpPr>
          <p:nvPr>
            <p:ph idx="1"/>
          </p:nvPr>
        </p:nvSpPr>
        <p:spPr>
          <a:xfrm>
            <a:off x="838200" y="1253331"/>
            <a:ext cx="10515600" cy="4351338"/>
          </a:xfrm>
        </p:spPr>
        <p:txBody>
          <a:bodyPr/>
          <a:lstStyle/>
          <a:p>
            <a:r>
              <a:rPr lang="en-US" dirty="0"/>
              <a:t>allows instructors to manage, organize, and monitor their courses effectively. This view is tailored to instructors, giving them full control over course content, student engagement, and performance tracking.</a:t>
            </a:r>
          </a:p>
          <a:p>
            <a:endParaRPr lang="en-US" dirty="0"/>
          </a:p>
        </p:txBody>
      </p:sp>
      <p:pic>
        <p:nvPicPr>
          <p:cNvPr id="5" name="Content Placeholder 4">
            <a:extLst>
              <a:ext uri="{FF2B5EF4-FFF2-40B4-BE49-F238E27FC236}">
                <a16:creationId xmlns:a16="http://schemas.microsoft.com/office/drawing/2014/main" id="{4450E07D-5C32-F4C4-8F0D-ABAA058F4E00}"/>
              </a:ext>
            </a:extLst>
          </p:cNvPr>
          <p:cNvPicPr>
            <a:picLocks noChangeAspect="1"/>
          </p:cNvPicPr>
          <p:nvPr/>
        </p:nvPicPr>
        <p:blipFill>
          <a:blip r:embed="rId2"/>
          <a:stretch>
            <a:fillRect/>
          </a:stretch>
        </p:blipFill>
        <p:spPr>
          <a:xfrm>
            <a:off x="4572000" y="2651125"/>
            <a:ext cx="7080956" cy="3983038"/>
          </a:xfrm>
          <a:prstGeom prst="rect">
            <a:avLst/>
          </a:prstGeom>
        </p:spPr>
      </p:pic>
    </p:spTree>
    <p:extLst>
      <p:ext uri="{BB962C8B-B14F-4D97-AF65-F5344CB8AC3E}">
        <p14:creationId xmlns:p14="http://schemas.microsoft.com/office/powerpoint/2010/main" val="181983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F7EA-A83A-D1AD-4A5A-835B8F7A2D2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5327D24-A1BE-758A-E214-70218ED57FA3}"/>
              </a:ext>
            </a:extLst>
          </p:cNvPr>
          <p:cNvSpPr>
            <a:spLocks noGrp="1"/>
          </p:cNvSpPr>
          <p:nvPr>
            <p:ph idx="1"/>
          </p:nvPr>
        </p:nvSpPr>
        <p:spPr/>
        <p:txBody>
          <a:bodyPr/>
          <a:lstStyle/>
          <a:p>
            <a:r>
              <a:rPr lang="en-US" dirty="0"/>
              <a:t>The Student Learning Management System (LMS) is a platform designed to enhance the educational experience for students, instructors, admins, and support teams. It features user management, course creation, assignment submissions, grading, and customer support through a ticketing system. Developed in five phases—Planning &amp; System Design, Frontend Development, Database Operations, Backend Development, and Testing &amp; Deployment—the system will be secure, scalable, and user-friendly. The project aims to streamline educational processes and ensure a seamless user experience for all roles involved</a:t>
            </a:r>
          </a:p>
        </p:txBody>
      </p:sp>
    </p:spTree>
    <p:extLst>
      <p:ext uri="{BB962C8B-B14F-4D97-AF65-F5344CB8AC3E}">
        <p14:creationId xmlns:p14="http://schemas.microsoft.com/office/powerpoint/2010/main" val="1954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20F-26C8-D482-9829-019DAFB6B1EC}"/>
              </a:ext>
            </a:extLst>
          </p:cNvPr>
          <p:cNvSpPr>
            <a:spLocks noGrp="1"/>
          </p:cNvSpPr>
          <p:nvPr>
            <p:ph type="title"/>
          </p:nvPr>
        </p:nvSpPr>
        <p:spPr>
          <a:xfrm>
            <a:off x="838200" y="365125"/>
            <a:ext cx="10515600" cy="777875"/>
          </a:xfrm>
        </p:spPr>
        <p:txBody>
          <a:bodyPr>
            <a:normAutofit fontScale="90000"/>
          </a:bodyPr>
          <a:lstStyle/>
          <a:p>
            <a:r>
              <a:rPr lang="en-US" dirty="0"/>
              <a:t>Learning Content for a Course uploaded by the Instructor student view</a:t>
            </a:r>
          </a:p>
        </p:txBody>
      </p:sp>
      <p:sp>
        <p:nvSpPr>
          <p:cNvPr id="3" name="Content Placeholder 2">
            <a:extLst>
              <a:ext uri="{FF2B5EF4-FFF2-40B4-BE49-F238E27FC236}">
                <a16:creationId xmlns:a16="http://schemas.microsoft.com/office/drawing/2014/main" id="{F0F146C9-0786-AA4F-1322-8EDEB4FCE45D}"/>
              </a:ext>
            </a:extLst>
          </p:cNvPr>
          <p:cNvSpPr>
            <a:spLocks noGrp="1"/>
          </p:cNvSpPr>
          <p:nvPr>
            <p:ph idx="1"/>
          </p:nvPr>
        </p:nvSpPr>
        <p:spPr>
          <a:xfrm>
            <a:off x="673100" y="1406525"/>
            <a:ext cx="10515600" cy="4351338"/>
          </a:xfrm>
        </p:spPr>
        <p:txBody>
          <a:bodyPr>
            <a:normAutofit/>
          </a:bodyPr>
          <a:lstStyle/>
          <a:p>
            <a:r>
              <a:rPr lang="en-US" sz="2400" dirty="0"/>
              <a:t>Upon logging into the LMS and selecting their course, students navigate to the </a:t>
            </a:r>
            <a:r>
              <a:rPr lang="en-US" sz="2400" b="1" dirty="0"/>
              <a:t>Learning Content</a:t>
            </a:r>
            <a:r>
              <a:rPr lang="en-US" sz="2400" dirty="0"/>
              <a:t> or </a:t>
            </a:r>
            <a:r>
              <a:rPr lang="en-US" sz="2400" b="1" dirty="0"/>
              <a:t>Course Materials</a:t>
            </a:r>
            <a:r>
              <a:rPr lang="en-US" sz="2400" dirty="0"/>
              <a:t> area. Here, the PPT files are organized by topic, week, or module for easy access. Each uploaded presentation includes a title, a brief description (if provided by the instructor), and the date it was uploaded.</a:t>
            </a:r>
          </a:p>
          <a:p>
            <a:endParaRPr lang="en-US" sz="2400" dirty="0"/>
          </a:p>
        </p:txBody>
      </p:sp>
      <p:pic>
        <p:nvPicPr>
          <p:cNvPr id="5" name="Content Placeholder 4">
            <a:extLst>
              <a:ext uri="{FF2B5EF4-FFF2-40B4-BE49-F238E27FC236}">
                <a16:creationId xmlns:a16="http://schemas.microsoft.com/office/drawing/2014/main" id="{AED89BC3-3B1B-143C-2ECC-C77316694518}"/>
              </a:ext>
            </a:extLst>
          </p:cNvPr>
          <p:cNvPicPr>
            <a:picLocks noChangeAspect="1"/>
          </p:cNvPicPr>
          <p:nvPr/>
        </p:nvPicPr>
        <p:blipFill>
          <a:blip r:embed="rId2"/>
          <a:stretch>
            <a:fillRect/>
          </a:stretch>
        </p:blipFill>
        <p:spPr>
          <a:xfrm>
            <a:off x="4965700" y="3049587"/>
            <a:ext cx="6553200" cy="3686175"/>
          </a:xfrm>
          <a:prstGeom prst="rect">
            <a:avLst/>
          </a:prstGeom>
        </p:spPr>
      </p:pic>
    </p:spTree>
    <p:extLst>
      <p:ext uri="{BB962C8B-B14F-4D97-AF65-F5344CB8AC3E}">
        <p14:creationId xmlns:p14="http://schemas.microsoft.com/office/powerpoint/2010/main" val="377055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9E29-B35A-33FA-BFFA-D4CD5E930036}"/>
              </a:ext>
            </a:extLst>
          </p:cNvPr>
          <p:cNvSpPr>
            <a:spLocks noGrp="1"/>
          </p:cNvSpPr>
          <p:nvPr>
            <p:ph type="title"/>
          </p:nvPr>
        </p:nvSpPr>
        <p:spPr>
          <a:xfrm>
            <a:off x="838200" y="365125"/>
            <a:ext cx="10515600" cy="676275"/>
          </a:xfrm>
        </p:spPr>
        <p:txBody>
          <a:bodyPr>
            <a:normAutofit fontScale="90000"/>
          </a:bodyPr>
          <a:lstStyle/>
          <a:p>
            <a:r>
              <a:rPr lang="en-US" dirty="0"/>
              <a:t>Assessment View of Student:</a:t>
            </a:r>
          </a:p>
        </p:txBody>
      </p:sp>
      <p:sp>
        <p:nvSpPr>
          <p:cNvPr id="3" name="Content Placeholder 2">
            <a:extLst>
              <a:ext uri="{FF2B5EF4-FFF2-40B4-BE49-F238E27FC236}">
                <a16:creationId xmlns:a16="http://schemas.microsoft.com/office/drawing/2014/main" id="{B577C402-915E-B903-2FC6-9A25736FAACC}"/>
              </a:ext>
            </a:extLst>
          </p:cNvPr>
          <p:cNvSpPr>
            <a:spLocks noGrp="1"/>
          </p:cNvSpPr>
          <p:nvPr>
            <p:ph idx="1"/>
          </p:nvPr>
        </p:nvSpPr>
        <p:spPr>
          <a:xfrm>
            <a:off x="838200" y="1149350"/>
            <a:ext cx="10515600" cy="4351338"/>
          </a:xfrm>
        </p:spPr>
        <p:txBody>
          <a:bodyPr>
            <a:normAutofit/>
          </a:bodyPr>
          <a:lstStyle/>
          <a:p>
            <a:pPr>
              <a:buNone/>
            </a:pPr>
            <a:r>
              <a:rPr lang="en-US" sz="2400" dirty="0"/>
              <a:t>The Assessment View page allows students to:</a:t>
            </a:r>
          </a:p>
          <a:p>
            <a:pPr>
              <a:buFont typeface="Arial" panose="020B0604020202020204" pitchFamily="34" charset="0"/>
              <a:buChar char="•"/>
            </a:pPr>
            <a:r>
              <a:rPr lang="en-US" sz="2400" dirty="0"/>
              <a:t>View their past, ongoing, and upcoming assessments.</a:t>
            </a:r>
          </a:p>
          <a:p>
            <a:pPr>
              <a:buFont typeface="Arial" panose="020B0604020202020204" pitchFamily="34" charset="0"/>
              <a:buChar char="•"/>
            </a:pPr>
            <a:r>
              <a:rPr lang="en-US" sz="2400" dirty="0"/>
              <a:t>Check their grades and feedback for individual assignments or exams.</a:t>
            </a:r>
          </a:p>
          <a:p>
            <a:pPr>
              <a:buFont typeface="Arial" panose="020B0604020202020204" pitchFamily="34" charset="0"/>
              <a:buChar char="•"/>
            </a:pPr>
            <a:r>
              <a:rPr lang="en-US" sz="2400" dirty="0"/>
              <a:t>Track their progress over the course of a semester.</a:t>
            </a:r>
          </a:p>
          <a:p>
            <a:pPr>
              <a:buFont typeface="Arial" panose="020B0604020202020204" pitchFamily="34" charset="0"/>
              <a:buChar char="•"/>
            </a:pPr>
            <a:endParaRPr lang="en-US" sz="2400" dirty="0"/>
          </a:p>
          <a:p>
            <a:endParaRPr lang="en-US" sz="2400" dirty="0"/>
          </a:p>
        </p:txBody>
      </p:sp>
      <p:pic>
        <p:nvPicPr>
          <p:cNvPr id="5" name="Content Placeholder 4">
            <a:extLst>
              <a:ext uri="{FF2B5EF4-FFF2-40B4-BE49-F238E27FC236}">
                <a16:creationId xmlns:a16="http://schemas.microsoft.com/office/drawing/2014/main" id="{9F129936-75B7-2379-64F9-C3A149913E41}"/>
              </a:ext>
            </a:extLst>
          </p:cNvPr>
          <p:cNvPicPr>
            <a:picLocks noChangeAspect="1"/>
          </p:cNvPicPr>
          <p:nvPr/>
        </p:nvPicPr>
        <p:blipFill>
          <a:blip r:embed="rId2"/>
          <a:stretch>
            <a:fillRect/>
          </a:stretch>
        </p:blipFill>
        <p:spPr>
          <a:xfrm>
            <a:off x="4813300" y="2900363"/>
            <a:ext cx="7035800" cy="3957637"/>
          </a:xfrm>
          <a:prstGeom prst="rect">
            <a:avLst/>
          </a:prstGeom>
        </p:spPr>
      </p:pic>
    </p:spTree>
    <p:extLst>
      <p:ext uri="{BB962C8B-B14F-4D97-AF65-F5344CB8AC3E}">
        <p14:creationId xmlns:p14="http://schemas.microsoft.com/office/powerpoint/2010/main" val="151871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5958-597D-DAF9-857D-97F3AA5FA823}"/>
              </a:ext>
            </a:extLst>
          </p:cNvPr>
          <p:cNvSpPr>
            <a:spLocks noGrp="1"/>
          </p:cNvSpPr>
          <p:nvPr>
            <p:ph type="title"/>
          </p:nvPr>
        </p:nvSpPr>
        <p:spPr/>
        <p:txBody>
          <a:bodyPr/>
          <a:lstStyle/>
          <a:p>
            <a:r>
              <a:rPr lang="en-US" dirty="0"/>
              <a:t>Descriptive Question Manual Grading:</a:t>
            </a:r>
          </a:p>
        </p:txBody>
      </p:sp>
      <p:sp>
        <p:nvSpPr>
          <p:cNvPr id="4" name="Rectangle 1">
            <a:extLst>
              <a:ext uri="{FF2B5EF4-FFF2-40B4-BE49-F238E27FC236}">
                <a16:creationId xmlns:a16="http://schemas.microsoft.com/office/drawing/2014/main" id="{B4E4D3F2-C3F1-527B-8393-0C2DA26EE68F}"/>
              </a:ext>
            </a:extLst>
          </p:cNvPr>
          <p:cNvSpPr>
            <a:spLocks noGrp="1" noChangeArrowheads="1"/>
          </p:cNvSpPr>
          <p:nvPr>
            <p:ph idx="1"/>
          </p:nvPr>
        </p:nvSpPr>
        <p:spPr bwMode="auto">
          <a:xfrm>
            <a:off x="685800" y="1432629"/>
            <a:ext cx="11036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Manual grading involves instructors reviewing and scoring descriptive or open-ended answers provided by students in response to exam questions or assignments.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Unlike automated grading, this method requires human assessment of the quality, accuracy, and completeness of the responses.</a:t>
            </a:r>
          </a:p>
        </p:txBody>
      </p:sp>
      <p:pic>
        <p:nvPicPr>
          <p:cNvPr id="6" name="Content Placeholder 8">
            <a:extLst>
              <a:ext uri="{FF2B5EF4-FFF2-40B4-BE49-F238E27FC236}">
                <a16:creationId xmlns:a16="http://schemas.microsoft.com/office/drawing/2014/main" id="{91874AFC-6AB7-00F4-3310-4CF605B9BB83}"/>
              </a:ext>
            </a:extLst>
          </p:cNvPr>
          <p:cNvPicPr>
            <a:picLocks noChangeAspect="1"/>
          </p:cNvPicPr>
          <p:nvPr/>
        </p:nvPicPr>
        <p:blipFill>
          <a:blip r:embed="rId2"/>
          <a:stretch>
            <a:fillRect/>
          </a:stretch>
        </p:blipFill>
        <p:spPr>
          <a:xfrm>
            <a:off x="4260144" y="2481194"/>
            <a:ext cx="7735712" cy="4351338"/>
          </a:xfrm>
          <a:prstGeom prst="rect">
            <a:avLst/>
          </a:prstGeom>
        </p:spPr>
      </p:pic>
    </p:spTree>
    <p:extLst>
      <p:ext uri="{BB962C8B-B14F-4D97-AF65-F5344CB8AC3E}">
        <p14:creationId xmlns:p14="http://schemas.microsoft.com/office/powerpoint/2010/main" val="1275530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791A-8046-EF86-0899-6A75325A1066}"/>
              </a:ext>
            </a:extLst>
          </p:cNvPr>
          <p:cNvSpPr>
            <a:spLocks noGrp="1"/>
          </p:cNvSpPr>
          <p:nvPr>
            <p:ph type="title"/>
          </p:nvPr>
        </p:nvSpPr>
        <p:spPr/>
        <p:txBody>
          <a:bodyPr/>
          <a:lstStyle/>
          <a:p>
            <a:r>
              <a:rPr lang="en-US" dirty="0"/>
              <a:t>Grades:</a:t>
            </a:r>
          </a:p>
        </p:txBody>
      </p:sp>
      <p:sp>
        <p:nvSpPr>
          <p:cNvPr id="4" name="Rectangle 1">
            <a:extLst>
              <a:ext uri="{FF2B5EF4-FFF2-40B4-BE49-F238E27FC236}">
                <a16:creationId xmlns:a16="http://schemas.microsoft.com/office/drawing/2014/main" id="{C6905E3B-B33F-1295-4838-DE3112CFC88C}"/>
              </a:ext>
            </a:extLst>
          </p:cNvPr>
          <p:cNvSpPr>
            <a:spLocks noGrp="1" noChangeArrowheads="1"/>
          </p:cNvSpPr>
          <p:nvPr>
            <p:ph idx="1"/>
          </p:nvPr>
        </p:nvSpPr>
        <p:spPr bwMode="auto">
          <a:xfrm>
            <a:off x="838200" y="1552189"/>
            <a:ext cx="993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Grades</a:t>
            </a:r>
            <a:r>
              <a:rPr kumimoji="0" lang="en-US" altLang="en-US" sz="1800" b="0" i="0" u="none" strike="noStrike" cap="none" normalizeH="0" baseline="0" dirty="0">
                <a:ln>
                  <a:noFill/>
                </a:ln>
                <a:solidFill>
                  <a:schemeClr val="tx1"/>
                </a:solidFill>
                <a:effectLst/>
                <a:latin typeface="Arial" panose="020B0604020202020204" pitchFamily="34" charset="0"/>
              </a:rPr>
              <a:t> page allows students to view their academic performance across various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an interactive platform for tracking grades, assignments, quizzes, and overall progress.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49C601D2-E029-70AC-4F98-7075C900EE29}"/>
              </a:ext>
            </a:extLst>
          </p:cNvPr>
          <p:cNvPicPr>
            <a:picLocks noChangeAspect="1"/>
          </p:cNvPicPr>
          <p:nvPr/>
        </p:nvPicPr>
        <p:blipFill>
          <a:blip r:embed="rId2"/>
          <a:stretch>
            <a:fillRect/>
          </a:stretch>
        </p:blipFill>
        <p:spPr>
          <a:xfrm>
            <a:off x="4209344" y="2397125"/>
            <a:ext cx="7735712" cy="4351338"/>
          </a:xfrm>
          <a:prstGeom prst="rect">
            <a:avLst/>
          </a:prstGeom>
        </p:spPr>
      </p:pic>
    </p:spTree>
    <p:extLst>
      <p:ext uri="{BB962C8B-B14F-4D97-AF65-F5344CB8AC3E}">
        <p14:creationId xmlns:p14="http://schemas.microsoft.com/office/powerpoint/2010/main" val="2926465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E46-63BF-B5F7-8E73-3DB4E274F911}"/>
              </a:ext>
            </a:extLst>
          </p:cNvPr>
          <p:cNvSpPr>
            <a:spLocks noGrp="1"/>
          </p:cNvSpPr>
          <p:nvPr>
            <p:ph type="title"/>
          </p:nvPr>
        </p:nvSpPr>
        <p:spPr>
          <a:xfrm>
            <a:off x="838200" y="365125"/>
            <a:ext cx="10515600" cy="1031875"/>
          </a:xfrm>
        </p:spPr>
        <p:txBody>
          <a:bodyPr/>
          <a:lstStyle/>
          <a:p>
            <a:r>
              <a:rPr lang="en-US" dirty="0"/>
              <a:t>Instructor Attendance View:</a:t>
            </a:r>
          </a:p>
        </p:txBody>
      </p:sp>
      <p:sp>
        <p:nvSpPr>
          <p:cNvPr id="3" name="Content Placeholder 2">
            <a:extLst>
              <a:ext uri="{FF2B5EF4-FFF2-40B4-BE49-F238E27FC236}">
                <a16:creationId xmlns:a16="http://schemas.microsoft.com/office/drawing/2014/main" id="{25DF8455-82D3-510E-7B82-E6CDF9BE56CB}"/>
              </a:ext>
            </a:extLst>
          </p:cNvPr>
          <p:cNvSpPr>
            <a:spLocks noGrp="1"/>
          </p:cNvSpPr>
          <p:nvPr>
            <p:ph idx="1"/>
          </p:nvPr>
        </p:nvSpPr>
        <p:spPr>
          <a:xfrm>
            <a:off x="838200" y="1397000"/>
            <a:ext cx="10515600" cy="4351338"/>
          </a:xfrm>
        </p:spPr>
        <p:txBody>
          <a:bodyPr>
            <a:normAutofit/>
          </a:bodyPr>
          <a:lstStyle/>
          <a:p>
            <a:r>
              <a:rPr lang="en-US" sz="2400" dirty="0"/>
              <a:t>The </a:t>
            </a:r>
            <a:r>
              <a:rPr lang="en-US" sz="2400" b="1" dirty="0"/>
              <a:t>Instructor Attendance View</a:t>
            </a:r>
            <a:r>
              <a:rPr lang="en-US" sz="2400" dirty="0"/>
              <a:t> is designed to help instructors efficiently monitor student attendance in their courses. This page provides a user-friendly interface for tracking and managing attendance records, ensuring instructors can stay organized and ensure timely reporting.</a:t>
            </a:r>
          </a:p>
          <a:p>
            <a:endParaRPr lang="en-US" sz="2400" dirty="0"/>
          </a:p>
        </p:txBody>
      </p:sp>
      <p:pic>
        <p:nvPicPr>
          <p:cNvPr id="5" name="Content Placeholder 4">
            <a:extLst>
              <a:ext uri="{FF2B5EF4-FFF2-40B4-BE49-F238E27FC236}">
                <a16:creationId xmlns:a16="http://schemas.microsoft.com/office/drawing/2014/main" id="{F1EFC2C5-2207-FBFD-0848-BC359A06A811}"/>
              </a:ext>
            </a:extLst>
          </p:cNvPr>
          <p:cNvPicPr>
            <a:picLocks noChangeAspect="1"/>
          </p:cNvPicPr>
          <p:nvPr/>
        </p:nvPicPr>
        <p:blipFill>
          <a:blip r:embed="rId2"/>
          <a:stretch>
            <a:fillRect/>
          </a:stretch>
        </p:blipFill>
        <p:spPr>
          <a:xfrm>
            <a:off x="4876800" y="2825750"/>
            <a:ext cx="7030156" cy="3954463"/>
          </a:xfrm>
          <a:prstGeom prst="rect">
            <a:avLst/>
          </a:prstGeom>
        </p:spPr>
      </p:pic>
    </p:spTree>
    <p:extLst>
      <p:ext uri="{BB962C8B-B14F-4D97-AF65-F5344CB8AC3E}">
        <p14:creationId xmlns:p14="http://schemas.microsoft.com/office/powerpoint/2010/main" val="1587508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B72D-C119-4D28-EF0E-D24A75846750}"/>
              </a:ext>
            </a:extLst>
          </p:cNvPr>
          <p:cNvSpPr>
            <a:spLocks noGrp="1"/>
          </p:cNvSpPr>
          <p:nvPr>
            <p:ph type="title"/>
          </p:nvPr>
        </p:nvSpPr>
        <p:spPr/>
        <p:txBody>
          <a:bodyPr/>
          <a:lstStyle/>
          <a:p>
            <a:r>
              <a:rPr lang="en-US" dirty="0"/>
              <a:t>View Assignments by Instructor</a:t>
            </a:r>
          </a:p>
        </p:txBody>
      </p:sp>
      <p:sp>
        <p:nvSpPr>
          <p:cNvPr id="3" name="Content Placeholder 2">
            <a:extLst>
              <a:ext uri="{FF2B5EF4-FFF2-40B4-BE49-F238E27FC236}">
                <a16:creationId xmlns:a16="http://schemas.microsoft.com/office/drawing/2014/main" id="{2244C59C-5311-2DB3-48D1-6B58E9D0AD39}"/>
              </a:ext>
            </a:extLst>
          </p:cNvPr>
          <p:cNvSpPr>
            <a:spLocks noGrp="1"/>
          </p:cNvSpPr>
          <p:nvPr>
            <p:ph idx="1"/>
          </p:nvPr>
        </p:nvSpPr>
        <p:spPr/>
        <p:txBody>
          <a:bodyPr/>
          <a:lstStyle/>
          <a:p>
            <a:r>
              <a:rPr lang="en-US" dirty="0"/>
              <a:t>The "View Assignments by Instructor" page allows students to access a list of assignments set by their instructors, complete with details such as deadlines, instructions, and submission status.</a:t>
            </a:r>
          </a:p>
          <a:p>
            <a:endParaRPr lang="en-US" dirty="0"/>
          </a:p>
        </p:txBody>
      </p:sp>
      <p:pic>
        <p:nvPicPr>
          <p:cNvPr id="6" name="Content Placeholder 4">
            <a:extLst>
              <a:ext uri="{FF2B5EF4-FFF2-40B4-BE49-F238E27FC236}">
                <a16:creationId xmlns:a16="http://schemas.microsoft.com/office/drawing/2014/main" id="{A93B3C43-6C0F-55EA-EFAB-D33F2BCAD1B5}"/>
              </a:ext>
            </a:extLst>
          </p:cNvPr>
          <p:cNvPicPr>
            <a:picLocks noChangeAspect="1"/>
          </p:cNvPicPr>
          <p:nvPr/>
        </p:nvPicPr>
        <p:blipFill>
          <a:blip r:embed="rId2"/>
          <a:stretch>
            <a:fillRect/>
          </a:stretch>
        </p:blipFill>
        <p:spPr>
          <a:xfrm>
            <a:off x="5283200" y="2990849"/>
            <a:ext cx="6677378" cy="3756025"/>
          </a:xfrm>
          <a:prstGeom prst="rect">
            <a:avLst/>
          </a:prstGeom>
        </p:spPr>
      </p:pic>
    </p:spTree>
    <p:extLst>
      <p:ext uri="{BB962C8B-B14F-4D97-AF65-F5344CB8AC3E}">
        <p14:creationId xmlns:p14="http://schemas.microsoft.com/office/powerpoint/2010/main" val="274217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6781-6D70-2182-DEA1-E9814492C92C}"/>
              </a:ext>
            </a:extLst>
          </p:cNvPr>
          <p:cNvSpPr>
            <a:spLocks noGrp="1"/>
          </p:cNvSpPr>
          <p:nvPr>
            <p:ph type="title"/>
          </p:nvPr>
        </p:nvSpPr>
        <p:spPr/>
        <p:txBody>
          <a:bodyPr/>
          <a:lstStyle/>
          <a:p>
            <a:r>
              <a:rPr lang="en-US" dirty="0"/>
              <a:t>Customer Care</a:t>
            </a:r>
          </a:p>
        </p:txBody>
      </p:sp>
      <p:sp>
        <p:nvSpPr>
          <p:cNvPr id="3" name="Content Placeholder 2">
            <a:extLst>
              <a:ext uri="{FF2B5EF4-FFF2-40B4-BE49-F238E27FC236}">
                <a16:creationId xmlns:a16="http://schemas.microsoft.com/office/drawing/2014/main" id="{684EB784-0750-7949-B77E-B39D38EEFB31}"/>
              </a:ext>
            </a:extLst>
          </p:cNvPr>
          <p:cNvSpPr>
            <a:spLocks noGrp="1"/>
          </p:cNvSpPr>
          <p:nvPr>
            <p:ph idx="1"/>
          </p:nvPr>
        </p:nvSpPr>
        <p:spPr/>
        <p:txBody>
          <a:bodyPr/>
          <a:lstStyle/>
          <a:p>
            <a:r>
              <a:rPr lang="en-US" dirty="0"/>
              <a:t>The Customer Care page is designed to assist students, faculty, and staff with any questions or issues related to the LMS. It provides various resources to ensure smooth usage of the system</a:t>
            </a:r>
          </a:p>
          <a:p>
            <a:pPr marL="0" indent="0">
              <a:buNone/>
            </a:pPr>
            <a:endParaRPr lang="en-US" dirty="0"/>
          </a:p>
        </p:txBody>
      </p:sp>
      <p:pic>
        <p:nvPicPr>
          <p:cNvPr id="5" name="Content Placeholder 4">
            <a:extLst>
              <a:ext uri="{FF2B5EF4-FFF2-40B4-BE49-F238E27FC236}">
                <a16:creationId xmlns:a16="http://schemas.microsoft.com/office/drawing/2014/main" id="{6FFD8E14-393A-5D7E-8ED0-63B69E1B75F0}"/>
              </a:ext>
            </a:extLst>
          </p:cNvPr>
          <p:cNvPicPr>
            <a:picLocks noChangeAspect="1"/>
          </p:cNvPicPr>
          <p:nvPr/>
        </p:nvPicPr>
        <p:blipFill>
          <a:blip r:embed="rId2"/>
          <a:stretch>
            <a:fillRect/>
          </a:stretch>
        </p:blipFill>
        <p:spPr>
          <a:xfrm>
            <a:off x="4800599" y="2928937"/>
            <a:ext cx="6985001" cy="3929063"/>
          </a:xfrm>
          <a:prstGeom prst="rect">
            <a:avLst/>
          </a:prstGeom>
        </p:spPr>
      </p:pic>
    </p:spTree>
    <p:extLst>
      <p:ext uri="{BB962C8B-B14F-4D97-AF65-F5344CB8AC3E}">
        <p14:creationId xmlns:p14="http://schemas.microsoft.com/office/powerpoint/2010/main" val="344697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A4EC-361F-88F0-EEAB-0182EAE80069}"/>
              </a:ext>
            </a:extLst>
          </p:cNvPr>
          <p:cNvSpPr>
            <a:spLocks noGrp="1"/>
          </p:cNvSpPr>
          <p:nvPr>
            <p:ph type="title"/>
          </p:nvPr>
        </p:nvSpPr>
        <p:spPr>
          <a:xfrm>
            <a:off x="838200" y="127001"/>
            <a:ext cx="10515600" cy="1117599"/>
          </a:xfrm>
        </p:spPr>
        <p:txBody>
          <a:bodyPr/>
          <a:lstStyle/>
          <a:p>
            <a:r>
              <a:rPr lang="en-US" dirty="0"/>
              <a:t>Notifications to Admin</a:t>
            </a:r>
          </a:p>
        </p:txBody>
      </p:sp>
      <p:sp>
        <p:nvSpPr>
          <p:cNvPr id="3" name="Content Placeholder 2">
            <a:extLst>
              <a:ext uri="{FF2B5EF4-FFF2-40B4-BE49-F238E27FC236}">
                <a16:creationId xmlns:a16="http://schemas.microsoft.com/office/drawing/2014/main" id="{DCAB4B46-3143-9F7E-2B83-D2DD17D3CB5D}"/>
              </a:ext>
            </a:extLst>
          </p:cNvPr>
          <p:cNvSpPr>
            <a:spLocks noGrp="1"/>
          </p:cNvSpPr>
          <p:nvPr>
            <p:ph idx="1"/>
          </p:nvPr>
        </p:nvSpPr>
        <p:spPr>
          <a:xfrm>
            <a:off x="838200" y="1244600"/>
            <a:ext cx="10515600" cy="4351338"/>
          </a:xfrm>
        </p:spPr>
        <p:txBody>
          <a:bodyPr>
            <a:normAutofit/>
          </a:bodyPr>
          <a:lstStyle/>
          <a:p>
            <a:r>
              <a:rPr lang="en-US" sz="2400" dirty="0"/>
              <a:t>The </a:t>
            </a:r>
            <a:r>
              <a:rPr lang="en-US" sz="2400" b="1" dirty="0"/>
              <a:t>Notifications to Admin</a:t>
            </a:r>
            <a:r>
              <a:rPr lang="en-US" sz="2400" dirty="0"/>
              <a:t> page serves as a central hub for all critical alerts and updates that require administrator attention in the Student Learning Management System. It ensures that administrators can effectively manage and address important events, activities, and system statuses in real-time.</a:t>
            </a:r>
          </a:p>
          <a:p>
            <a:endParaRPr lang="en-US" sz="2400" dirty="0"/>
          </a:p>
        </p:txBody>
      </p:sp>
      <p:pic>
        <p:nvPicPr>
          <p:cNvPr id="5" name="Content Placeholder 4">
            <a:extLst>
              <a:ext uri="{FF2B5EF4-FFF2-40B4-BE49-F238E27FC236}">
                <a16:creationId xmlns:a16="http://schemas.microsoft.com/office/drawing/2014/main" id="{7642D038-011B-A527-963B-7D6B4057BBF3}"/>
              </a:ext>
            </a:extLst>
          </p:cNvPr>
          <p:cNvPicPr>
            <a:picLocks noChangeAspect="1"/>
          </p:cNvPicPr>
          <p:nvPr/>
        </p:nvPicPr>
        <p:blipFill>
          <a:blip r:embed="rId2"/>
          <a:stretch>
            <a:fillRect/>
          </a:stretch>
        </p:blipFill>
        <p:spPr>
          <a:xfrm>
            <a:off x="4559300" y="2633662"/>
            <a:ext cx="7413976" cy="4170361"/>
          </a:xfrm>
          <a:prstGeom prst="rect">
            <a:avLst/>
          </a:prstGeom>
        </p:spPr>
      </p:pic>
    </p:spTree>
    <p:extLst>
      <p:ext uri="{BB962C8B-B14F-4D97-AF65-F5344CB8AC3E}">
        <p14:creationId xmlns:p14="http://schemas.microsoft.com/office/powerpoint/2010/main" val="3999834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7D6F-72E6-B397-94A9-4BD2749763FA}"/>
              </a:ext>
            </a:extLst>
          </p:cNvPr>
          <p:cNvSpPr>
            <a:spLocks noGrp="1"/>
          </p:cNvSpPr>
          <p:nvPr>
            <p:ph type="title"/>
          </p:nvPr>
        </p:nvSpPr>
        <p:spPr/>
        <p:txBody>
          <a:bodyPr/>
          <a:lstStyle/>
          <a:p>
            <a:r>
              <a:rPr lang="en-US" dirty="0"/>
              <a:t>Course Recommender</a:t>
            </a:r>
          </a:p>
        </p:txBody>
      </p:sp>
      <p:sp>
        <p:nvSpPr>
          <p:cNvPr id="4" name="Rectangle 1">
            <a:extLst>
              <a:ext uri="{FF2B5EF4-FFF2-40B4-BE49-F238E27FC236}">
                <a16:creationId xmlns:a16="http://schemas.microsoft.com/office/drawing/2014/main" id="{04E49014-ED92-F731-6F86-D93734BAA82E}"/>
              </a:ext>
            </a:extLst>
          </p:cNvPr>
          <p:cNvSpPr>
            <a:spLocks noGrp="1" noChangeArrowheads="1"/>
          </p:cNvSpPr>
          <p:nvPr>
            <p:ph idx="1"/>
          </p:nvPr>
        </p:nvSpPr>
        <p:spPr bwMode="auto">
          <a:xfrm>
            <a:off x="838200" y="1713230"/>
            <a:ext cx="100711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Course Recommender is a feature in the LMS designed to help students select courses based on their academic interests, past performance, and future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algorithms, the system recommends relevant courses tailored to each student's learning journey.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687B337C-88B9-C6C9-7996-7F92936A8B97}"/>
              </a:ext>
            </a:extLst>
          </p:cNvPr>
          <p:cNvPicPr>
            <a:picLocks noChangeAspect="1"/>
          </p:cNvPicPr>
          <p:nvPr/>
        </p:nvPicPr>
        <p:blipFill>
          <a:blip r:embed="rId2"/>
          <a:stretch>
            <a:fillRect/>
          </a:stretch>
        </p:blipFill>
        <p:spPr>
          <a:xfrm>
            <a:off x="4508500" y="2610644"/>
            <a:ext cx="7550856" cy="4247356"/>
          </a:xfrm>
          <a:prstGeom prst="rect">
            <a:avLst/>
          </a:prstGeom>
        </p:spPr>
      </p:pic>
    </p:spTree>
    <p:extLst>
      <p:ext uri="{BB962C8B-B14F-4D97-AF65-F5344CB8AC3E}">
        <p14:creationId xmlns:p14="http://schemas.microsoft.com/office/powerpoint/2010/main" val="412105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B67A-E280-5D9E-B2CB-647D2CD90A72}"/>
              </a:ext>
            </a:extLst>
          </p:cNvPr>
          <p:cNvSpPr>
            <a:spLocks noGrp="1"/>
          </p:cNvSpPr>
          <p:nvPr>
            <p:ph type="title"/>
          </p:nvPr>
        </p:nvSpPr>
        <p:spPr/>
        <p:txBody>
          <a:bodyPr/>
          <a:lstStyle/>
          <a:p>
            <a:r>
              <a:rPr lang="en-US" dirty="0"/>
              <a:t>Feedback For Instructor</a:t>
            </a:r>
          </a:p>
        </p:txBody>
      </p:sp>
      <p:sp>
        <p:nvSpPr>
          <p:cNvPr id="4" name="Rectangle 1">
            <a:extLst>
              <a:ext uri="{FF2B5EF4-FFF2-40B4-BE49-F238E27FC236}">
                <a16:creationId xmlns:a16="http://schemas.microsoft.com/office/drawing/2014/main" id="{E12BFA25-052A-D007-F6C0-0B163E5A51F8}"/>
              </a:ext>
            </a:extLst>
          </p:cNvPr>
          <p:cNvSpPr>
            <a:spLocks noGrp="1" noChangeArrowheads="1"/>
          </p:cNvSpPr>
          <p:nvPr>
            <p:ph idx="1"/>
          </p:nvPr>
        </p:nvSpPr>
        <p:spPr bwMode="auto">
          <a:xfrm>
            <a:off x="939800" y="1267530"/>
            <a:ext cx="10096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space for students to share their thoughts on the course and instructor's teaching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 instructors improve their teaching and provide students a voice in the learning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4">
            <a:extLst>
              <a:ext uri="{FF2B5EF4-FFF2-40B4-BE49-F238E27FC236}">
                <a16:creationId xmlns:a16="http://schemas.microsoft.com/office/drawing/2014/main" id="{D0BE90D6-90E9-1B89-D072-60FD7470E120}"/>
              </a:ext>
            </a:extLst>
          </p:cNvPr>
          <p:cNvPicPr>
            <a:picLocks noChangeAspect="1"/>
          </p:cNvPicPr>
          <p:nvPr/>
        </p:nvPicPr>
        <p:blipFill>
          <a:blip r:embed="rId2"/>
          <a:stretch>
            <a:fillRect/>
          </a:stretch>
        </p:blipFill>
        <p:spPr>
          <a:xfrm>
            <a:off x="4495800" y="2593093"/>
            <a:ext cx="7296856" cy="4104482"/>
          </a:xfrm>
          <a:prstGeom prst="rect">
            <a:avLst/>
          </a:prstGeom>
        </p:spPr>
      </p:pic>
    </p:spTree>
    <p:extLst>
      <p:ext uri="{BB962C8B-B14F-4D97-AF65-F5344CB8AC3E}">
        <p14:creationId xmlns:p14="http://schemas.microsoft.com/office/powerpoint/2010/main" val="107814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54523-CAD1-D325-A68D-9A1E30887390}"/>
              </a:ext>
            </a:extLst>
          </p:cNvPr>
          <p:cNvSpPr>
            <a:spLocks noGrp="1"/>
          </p:cNvSpPr>
          <p:nvPr>
            <p:ph type="title"/>
          </p:nvPr>
        </p:nvSpPr>
        <p:spPr/>
        <p:txBody>
          <a:bodyPr/>
          <a:lstStyle/>
          <a:p>
            <a:r>
              <a:rPr lang="en-US" dirty="0"/>
              <a:t>System Requirements &amp; Features</a:t>
            </a:r>
          </a:p>
        </p:txBody>
      </p:sp>
      <p:sp>
        <p:nvSpPr>
          <p:cNvPr id="3" name="Content Placeholder 2">
            <a:extLst>
              <a:ext uri="{FF2B5EF4-FFF2-40B4-BE49-F238E27FC236}">
                <a16:creationId xmlns:a16="http://schemas.microsoft.com/office/drawing/2014/main" id="{28C30C56-B98B-04D1-D7DA-5170FC5F30F1}"/>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User Roles:</a:t>
            </a:r>
            <a:endParaRPr lang="en-US" dirty="0"/>
          </a:p>
          <a:p>
            <a:pPr marL="742950" lvl="1" indent="-285750">
              <a:buFont typeface="Arial" panose="020B0604020202020204" pitchFamily="34" charset="0"/>
              <a:buChar char="•"/>
            </a:pPr>
            <a:r>
              <a:rPr lang="en-US" dirty="0"/>
              <a:t>Students: Access course materials, submit assignments, and view grades.</a:t>
            </a:r>
          </a:p>
          <a:p>
            <a:pPr marL="742950" lvl="1" indent="-285750">
              <a:buFont typeface="Arial" panose="020B0604020202020204" pitchFamily="34" charset="0"/>
              <a:buChar char="•"/>
            </a:pPr>
            <a:r>
              <a:rPr lang="en-US" dirty="0"/>
              <a:t>Instructors: Upload materials, grade assignments, and track student progress.</a:t>
            </a:r>
          </a:p>
          <a:p>
            <a:pPr marL="742950" lvl="1" indent="-285750">
              <a:buFont typeface="Arial" panose="020B0604020202020204" pitchFamily="34" charset="0"/>
              <a:buChar char="•"/>
            </a:pPr>
            <a:r>
              <a:rPr lang="en-US" dirty="0"/>
              <a:t>Administrators: Manage users and oversee platform maintenance.</a:t>
            </a:r>
          </a:p>
          <a:p>
            <a:pPr>
              <a:buFont typeface="Arial" panose="020B0604020202020204" pitchFamily="34" charset="0"/>
              <a:buChar char="•"/>
            </a:pPr>
            <a:r>
              <a:rPr lang="en-US" b="1" dirty="0"/>
              <a:t>Core Features:</a:t>
            </a:r>
            <a:endParaRPr lang="en-US" dirty="0"/>
          </a:p>
          <a:p>
            <a:pPr marL="742950" lvl="1" indent="-285750">
              <a:buFont typeface="Arial" panose="020B0604020202020204" pitchFamily="34" charset="0"/>
              <a:buChar char="•"/>
            </a:pPr>
            <a:r>
              <a:rPr lang="en-US" dirty="0"/>
              <a:t>User Registration &amp; Authentication</a:t>
            </a:r>
          </a:p>
          <a:p>
            <a:pPr marL="742950" lvl="1" indent="-285750">
              <a:buFont typeface="Arial" panose="020B0604020202020204" pitchFamily="34" charset="0"/>
              <a:buChar char="•"/>
            </a:pPr>
            <a:r>
              <a:rPr lang="en-US" dirty="0"/>
              <a:t>Course Management</a:t>
            </a:r>
          </a:p>
          <a:p>
            <a:pPr marL="742950" lvl="1" indent="-285750">
              <a:buFont typeface="Arial" panose="020B0604020202020204" pitchFamily="34" charset="0"/>
              <a:buChar char="•"/>
            </a:pPr>
            <a:r>
              <a:rPr lang="en-US" dirty="0"/>
              <a:t>Assignment Submissions &amp; Grading</a:t>
            </a:r>
          </a:p>
          <a:p>
            <a:pPr marL="742950" lvl="1" indent="-285750">
              <a:buFont typeface="Arial" panose="020B0604020202020204" pitchFamily="34" charset="0"/>
              <a:buChar char="•"/>
            </a:pPr>
            <a:r>
              <a:rPr lang="en-US" dirty="0"/>
              <a:t>Discussion Forums</a:t>
            </a:r>
          </a:p>
          <a:p>
            <a:pPr marL="742950" lvl="1" indent="-285750">
              <a:buFont typeface="Arial" panose="020B0604020202020204" pitchFamily="34" charset="0"/>
              <a:buChar char="•"/>
            </a:pPr>
            <a:r>
              <a:rPr lang="en-US" dirty="0"/>
              <a:t>Notifications/Reminders</a:t>
            </a:r>
          </a:p>
          <a:p>
            <a:pPr marL="742950" lvl="1" indent="-285750">
              <a:buFont typeface="Arial" panose="020B0604020202020204" pitchFamily="34" charset="0"/>
              <a:buChar char="•"/>
            </a:pPr>
            <a:r>
              <a:rPr lang="en-US" dirty="0"/>
              <a:t>Reporting &amp; Analytics</a:t>
            </a:r>
          </a:p>
          <a:p>
            <a:pPr>
              <a:buFont typeface="Arial" panose="020B0604020202020204" pitchFamily="34" charset="0"/>
              <a:buChar char="•"/>
            </a:pPr>
            <a:r>
              <a:rPr lang="en-US" b="1" dirty="0"/>
              <a:t>System Requirements:</a:t>
            </a:r>
            <a:endParaRPr lang="en-US" dirty="0"/>
          </a:p>
          <a:p>
            <a:pPr marL="742950" lvl="1" indent="-285750">
              <a:buFont typeface="Arial" panose="020B0604020202020204" pitchFamily="34" charset="0"/>
              <a:buChar char="•"/>
            </a:pPr>
            <a:r>
              <a:rPr lang="en-US" b="1" dirty="0"/>
              <a:t>Hardware:</a:t>
            </a:r>
            <a:r>
              <a:rPr lang="en-US" dirty="0"/>
              <a:t> Servers, storage solutions for data.</a:t>
            </a:r>
          </a:p>
          <a:p>
            <a:pPr marL="742950" lvl="1" indent="-285750">
              <a:buFont typeface="Arial" panose="020B0604020202020204" pitchFamily="34" charset="0"/>
              <a:buChar char="•"/>
            </a:pPr>
            <a:r>
              <a:rPr lang="en-US" b="1" dirty="0"/>
              <a:t>Software:</a:t>
            </a:r>
            <a:r>
              <a:rPr lang="en-US" dirty="0"/>
              <a:t> Web framework, database, authentication system.</a:t>
            </a:r>
          </a:p>
          <a:p>
            <a:pPr marL="742950" lvl="1" indent="-285750">
              <a:buFont typeface="Arial" panose="020B0604020202020204" pitchFamily="34" charset="0"/>
              <a:buChar char="•"/>
            </a:pPr>
            <a:r>
              <a:rPr lang="en-US" b="1" dirty="0"/>
              <a:t>Performance:</a:t>
            </a:r>
            <a:r>
              <a:rPr lang="en-US" dirty="0"/>
              <a:t> Fast response times, scalable for increasing users.</a:t>
            </a:r>
          </a:p>
          <a:p>
            <a:endParaRPr lang="en-US" dirty="0"/>
          </a:p>
        </p:txBody>
      </p:sp>
    </p:spTree>
    <p:extLst>
      <p:ext uri="{BB962C8B-B14F-4D97-AF65-F5344CB8AC3E}">
        <p14:creationId xmlns:p14="http://schemas.microsoft.com/office/powerpoint/2010/main" val="838720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A1E3-C2FE-5735-A3E6-0CC2B2E104E4}"/>
              </a:ext>
            </a:extLst>
          </p:cNvPr>
          <p:cNvSpPr>
            <a:spLocks noGrp="1"/>
          </p:cNvSpPr>
          <p:nvPr>
            <p:ph type="title"/>
          </p:nvPr>
        </p:nvSpPr>
        <p:spPr/>
        <p:txBody>
          <a:bodyPr/>
          <a:lstStyle/>
          <a:p>
            <a:r>
              <a:rPr lang="en-US" dirty="0"/>
              <a:t>Professor Recommender</a:t>
            </a:r>
          </a:p>
        </p:txBody>
      </p:sp>
      <p:sp>
        <p:nvSpPr>
          <p:cNvPr id="3" name="Content Placeholder 2">
            <a:extLst>
              <a:ext uri="{FF2B5EF4-FFF2-40B4-BE49-F238E27FC236}">
                <a16:creationId xmlns:a16="http://schemas.microsoft.com/office/drawing/2014/main" id="{35F6F4F5-4814-C03E-4710-78DB5ECAB329}"/>
              </a:ext>
            </a:extLst>
          </p:cNvPr>
          <p:cNvSpPr>
            <a:spLocks noGrp="1"/>
          </p:cNvSpPr>
          <p:nvPr>
            <p:ph idx="1"/>
          </p:nvPr>
        </p:nvSpPr>
        <p:spPr>
          <a:xfrm>
            <a:off x="838200" y="1381125"/>
            <a:ext cx="10515600" cy="4351338"/>
          </a:xfrm>
        </p:spPr>
        <p:txBody>
          <a:bodyPr>
            <a:normAutofit/>
          </a:bodyPr>
          <a:lstStyle/>
          <a:p>
            <a:r>
              <a:rPr lang="en-US" sz="2400" dirty="0"/>
              <a:t>The </a:t>
            </a:r>
            <a:r>
              <a:rPr lang="en-US" sz="2400" b="1" dirty="0"/>
              <a:t>Professor Recommender</a:t>
            </a:r>
            <a:r>
              <a:rPr lang="en-US" sz="2400" dirty="0"/>
              <a:t> page is designed to assist students in identifying and connecting with professors who align with their academic interests and learning styles. The system provides personalized recommendations based on student profiles, course interests, and academic performance.</a:t>
            </a:r>
          </a:p>
          <a:p>
            <a:endParaRPr lang="en-US" sz="2400" dirty="0"/>
          </a:p>
        </p:txBody>
      </p:sp>
      <p:pic>
        <p:nvPicPr>
          <p:cNvPr id="9" name="Content Placeholder 8">
            <a:extLst>
              <a:ext uri="{FF2B5EF4-FFF2-40B4-BE49-F238E27FC236}">
                <a16:creationId xmlns:a16="http://schemas.microsoft.com/office/drawing/2014/main" id="{2D3350CE-B30B-85A1-E0B1-AA06C4BA3A03}"/>
              </a:ext>
            </a:extLst>
          </p:cNvPr>
          <p:cNvPicPr>
            <a:picLocks noChangeAspect="1"/>
          </p:cNvPicPr>
          <p:nvPr/>
        </p:nvPicPr>
        <p:blipFill>
          <a:blip r:embed="rId2"/>
          <a:stretch>
            <a:fillRect/>
          </a:stretch>
        </p:blipFill>
        <p:spPr>
          <a:xfrm>
            <a:off x="4711700" y="2767806"/>
            <a:ext cx="7271456" cy="4090194"/>
          </a:xfrm>
          <a:prstGeom prst="rect">
            <a:avLst/>
          </a:prstGeom>
        </p:spPr>
      </p:pic>
    </p:spTree>
    <p:extLst>
      <p:ext uri="{BB962C8B-B14F-4D97-AF65-F5344CB8AC3E}">
        <p14:creationId xmlns:p14="http://schemas.microsoft.com/office/powerpoint/2010/main" val="1090988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D52D-03A0-9D63-BF44-73C307583595}"/>
              </a:ext>
            </a:extLst>
          </p:cNvPr>
          <p:cNvSpPr>
            <a:spLocks noGrp="1"/>
          </p:cNvSpPr>
          <p:nvPr>
            <p:ph type="title"/>
          </p:nvPr>
        </p:nvSpPr>
        <p:spPr>
          <a:xfrm>
            <a:off x="838200" y="365125"/>
            <a:ext cx="10515600" cy="828675"/>
          </a:xfrm>
        </p:spPr>
        <p:txBody>
          <a:bodyPr/>
          <a:lstStyle/>
          <a:p>
            <a:r>
              <a:rPr lang="en-US" dirty="0"/>
              <a:t>Course Payment</a:t>
            </a:r>
          </a:p>
        </p:txBody>
      </p:sp>
      <p:sp>
        <p:nvSpPr>
          <p:cNvPr id="3" name="Content Placeholder 2">
            <a:extLst>
              <a:ext uri="{FF2B5EF4-FFF2-40B4-BE49-F238E27FC236}">
                <a16:creationId xmlns:a16="http://schemas.microsoft.com/office/drawing/2014/main" id="{9DEF3547-6345-A752-1380-491E97FC7B8F}"/>
              </a:ext>
            </a:extLst>
          </p:cNvPr>
          <p:cNvSpPr>
            <a:spLocks noGrp="1"/>
          </p:cNvSpPr>
          <p:nvPr>
            <p:ph idx="1"/>
          </p:nvPr>
        </p:nvSpPr>
        <p:spPr>
          <a:xfrm>
            <a:off x="838200" y="1193800"/>
            <a:ext cx="10515600" cy="4983163"/>
          </a:xfrm>
        </p:spPr>
        <p:txBody>
          <a:bodyPr>
            <a:normAutofit/>
          </a:bodyPr>
          <a:lstStyle/>
          <a:p>
            <a:r>
              <a:rPr lang="en-US" sz="2400" dirty="0"/>
              <a:t>The Course Payment page allows students to securely complete transactions for course enrollment. It integrates with the LMS system to ensure seamless access to courses upon successful payment.</a:t>
            </a:r>
          </a:p>
          <a:p>
            <a:endParaRPr lang="en-US" sz="2400" dirty="0"/>
          </a:p>
        </p:txBody>
      </p:sp>
      <p:pic>
        <p:nvPicPr>
          <p:cNvPr id="5" name="Content Placeholder 4">
            <a:extLst>
              <a:ext uri="{FF2B5EF4-FFF2-40B4-BE49-F238E27FC236}">
                <a16:creationId xmlns:a16="http://schemas.microsoft.com/office/drawing/2014/main" id="{54A7B4C4-5ADE-D23A-2B75-0A368B4E569B}"/>
              </a:ext>
            </a:extLst>
          </p:cNvPr>
          <p:cNvPicPr>
            <a:picLocks noChangeAspect="1"/>
          </p:cNvPicPr>
          <p:nvPr/>
        </p:nvPicPr>
        <p:blipFill>
          <a:blip r:embed="rId2"/>
          <a:stretch>
            <a:fillRect/>
          </a:stretch>
        </p:blipFill>
        <p:spPr>
          <a:xfrm>
            <a:off x="4114800" y="2376487"/>
            <a:ext cx="7614356" cy="4283075"/>
          </a:xfrm>
          <a:prstGeom prst="rect">
            <a:avLst/>
          </a:prstGeom>
        </p:spPr>
      </p:pic>
    </p:spTree>
    <p:extLst>
      <p:ext uri="{BB962C8B-B14F-4D97-AF65-F5344CB8AC3E}">
        <p14:creationId xmlns:p14="http://schemas.microsoft.com/office/powerpoint/2010/main" val="37569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B7E6-9EBE-2532-E0EB-18461709F1AB}"/>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6472AB7D-CD48-B0B3-C168-6822D22AF873}"/>
              </a:ext>
            </a:extLst>
          </p:cNvPr>
          <p:cNvSpPr>
            <a:spLocks noGrp="1" noChangeArrowheads="1"/>
          </p:cNvSpPr>
          <p:nvPr>
            <p:ph idx="1"/>
          </p:nvPr>
        </p:nvSpPr>
        <p:spPr bwMode="auto">
          <a:xfrm>
            <a:off x="838200" y="2293134"/>
            <a:ext cx="1031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Project Achievements: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Student Learning Management System (LMS) successfully meets educational needs by enabling efficient course management, seamless user interaction, and secure data handling. Key features include user registration, course management, assignment submission, grading, and communication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Future Plans: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Ongoing improvements will focus on scalability, system performance, and integration with additional third-party tools to enhance the user experience and expand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Impact: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LMS provides a solid foundation for modern educational environments, ensuring a user-friendly, secure, and scalable platform that meets the needs of students, instructors, and administrators alike.</a:t>
            </a:r>
          </a:p>
        </p:txBody>
      </p:sp>
    </p:spTree>
    <p:extLst>
      <p:ext uri="{BB962C8B-B14F-4D97-AF65-F5344CB8AC3E}">
        <p14:creationId xmlns:p14="http://schemas.microsoft.com/office/powerpoint/2010/main" val="247694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DFC9-86CC-67AD-33B6-F2F8F55F50B9}"/>
              </a:ext>
            </a:extLst>
          </p:cNvPr>
          <p:cNvSpPr>
            <a:spLocks noGrp="1"/>
          </p:cNvSpPr>
          <p:nvPr>
            <p:ph type="title"/>
          </p:nvPr>
        </p:nvSpPr>
        <p:spPr/>
        <p:txBody>
          <a:bodyPr/>
          <a:lstStyle/>
          <a:p>
            <a:r>
              <a:rPr lang="en-US" dirty="0"/>
              <a:t>Goals of the LMS</a:t>
            </a:r>
          </a:p>
        </p:txBody>
      </p:sp>
      <p:sp>
        <p:nvSpPr>
          <p:cNvPr id="3" name="Content Placeholder 2">
            <a:extLst>
              <a:ext uri="{FF2B5EF4-FFF2-40B4-BE49-F238E27FC236}">
                <a16:creationId xmlns:a16="http://schemas.microsoft.com/office/drawing/2014/main" id="{B0D53353-8175-BAD4-139E-A51EFB36DEA9}"/>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Accessibility:</a:t>
            </a:r>
            <a:r>
              <a:rPr lang="en-US" dirty="0"/>
              <a:t> Ensure the platform is accessible on various devices (desktop, tablet, mobile).</a:t>
            </a:r>
          </a:p>
          <a:p>
            <a:pPr>
              <a:buFont typeface="Arial" panose="020B0604020202020204" pitchFamily="34" charset="0"/>
              <a:buChar char="•"/>
            </a:pPr>
            <a:r>
              <a:rPr lang="en-US" b="1" dirty="0"/>
              <a:t>Usability:</a:t>
            </a:r>
            <a:r>
              <a:rPr lang="en-US" dirty="0"/>
              <a:t> Intuitive interface for students, teachers, and administrators.</a:t>
            </a:r>
          </a:p>
          <a:p>
            <a:pPr>
              <a:buFont typeface="Arial" panose="020B0604020202020204" pitchFamily="34" charset="0"/>
              <a:buChar char="•"/>
            </a:pPr>
            <a:r>
              <a:rPr lang="en-US" b="1" dirty="0"/>
              <a:t>Security:</a:t>
            </a:r>
            <a:r>
              <a:rPr lang="en-US" dirty="0"/>
              <a:t> Implement secure login, data encryption, and user privacy protocols.</a:t>
            </a:r>
          </a:p>
          <a:p>
            <a:pPr>
              <a:buFont typeface="Arial" panose="020B0604020202020204" pitchFamily="34" charset="0"/>
              <a:buChar char="•"/>
            </a:pPr>
            <a:r>
              <a:rPr lang="en-US" b="1" dirty="0"/>
              <a:t>Scalability:</a:t>
            </a:r>
            <a:r>
              <a:rPr lang="en-US" dirty="0"/>
              <a:t> Ability to handle a growing number of users and courses.</a:t>
            </a:r>
          </a:p>
          <a:p>
            <a:pPr>
              <a:buFont typeface="Arial" panose="020B0604020202020204" pitchFamily="34" charset="0"/>
              <a:buChar char="•"/>
            </a:pPr>
            <a:r>
              <a:rPr lang="en-US" b="1" dirty="0"/>
              <a:t>Integration:</a:t>
            </a:r>
            <a:r>
              <a:rPr lang="en-US" dirty="0"/>
              <a:t> Compatibility with third-party tools like Zoom, Google Docs, etc.</a:t>
            </a:r>
          </a:p>
          <a:p>
            <a:endParaRPr lang="en-US" dirty="0"/>
          </a:p>
        </p:txBody>
      </p:sp>
    </p:spTree>
    <p:extLst>
      <p:ext uri="{BB962C8B-B14F-4D97-AF65-F5344CB8AC3E}">
        <p14:creationId xmlns:p14="http://schemas.microsoft.com/office/powerpoint/2010/main" val="44358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F781-361E-FD35-0DCD-76DF885CAB7A}"/>
              </a:ext>
            </a:extLst>
          </p:cNvPr>
          <p:cNvSpPr>
            <a:spLocks noGrp="1"/>
          </p:cNvSpPr>
          <p:nvPr>
            <p:ph type="title"/>
          </p:nvPr>
        </p:nvSpPr>
        <p:spPr/>
        <p:txBody>
          <a:bodyPr/>
          <a:lstStyle/>
          <a:p>
            <a:r>
              <a:rPr lang="en-US" dirty="0"/>
              <a:t>Technology Stack &amp; Tools</a:t>
            </a:r>
          </a:p>
        </p:txBody>
      </p:sp>
      <p:sp>
        <p:nvSpPr>
          <p:cNvPr id="3" name="Content Placeholder 2">
            <a:extLst>
              <a:ext uri="{FF2B5EF4-FFF2-40B4-BE49-F238E27FC236}">
                <a16:creationId xmlns:a16="http://schemas.microsoft.com/office/drawing/2014/main" id="{51C88159-ABDD-2780-4931-014F1FED4433}"/>
              </a:ext>
            </a:extLst>
          </p:cNvPr>
          <p:cNvSpPr>
            <a:spLocks noGrp="1"/>
          </p:cNvSpPr>
          <p:nvPr>
            <p:ph idx="1"/>
          </p:nvPr>
        </p:nvSpPr>
        <p:spPr/>
        <p:txBody>
          <a:bodyPr>
            <a:normAutofit/>
          </a:bodyPr>
          <a:lstStyle/>
          <a:p>
            <a:pPr>
              <a:buFont typeface="Arial" panose="020B0604020202020204" pitchFamily="34" charset="0"/>
              <a:buChar char="•"/>
            </a:pPr>
            <a:r>
              <a:rPr lang="en-US" b="1" dirty="0"/>
              <a:t>Frontend Technologies:</a:t>
            </a:r>
            <a:endParaRPr lang="en-US" dirty="0"/>
          </a:p>
          <a:p>
            <a:pPr marL="742950" lvl="1" indent="-285750">
              <a:buFont typeface="Arial" panose="020B0604020202020204" pitchFamily="34" charset="0"/>
              <a:buChar char="•"/>
            </a:pPr>
            <a:r>
              <a:rPr lang="en-US" b="1" dirty="0"/>
              <a:t>Streamlit (Python Package)</a:t>
            </a:r>
            <a:r>
              <a:rPr lang="en-US" dirty="0"/>
              <a:t> for a responsive, user-friendly interface.</a:t>
            </a:r>
          </a:p>
          <a:p>
            <a:pPr>
              <a:buFont typeface="Arial" panose="020B0604020202020204" pitchFamily="34" charset="0"/>
              <a:buChar char="•"/>
            </a:pPr>
            <a:r>
              <a:rPr lang="en-US" b="1" dirty="0"/>
              <a:t>Backend Technologies:</a:t>
            </a:r>
            <a:endParaRPr lang="en-US" dirty="0"/>
          </a:p>
          <a:p>
            <a:pPr marL="742950" lvl="1" indent="-285750">
              <a:buFont typeface="Arial" panose="020B0604020202020204" pitchFamily="34" charset="0"/>
              <a:buChar char="•"/>
            </a:pPr>
            <a:r>
              <a:rPr lang="en-US" b="1" dirty="0"/>
              <a:t>MongoDB</a:t>
            </a:r>
            <a:r>
              <a:rPr lang="en-US" dirty="0"/>
              <a:t> for database management.</a:t>
            </a:r>
          </a:p>
          <a:p>
            <a:pPr>
              <a:buFont typeface="Arial" panose="020B0604020202020204" pitchFamily="34" charset="0"/>
              <a:buChar char="•"/>
            </a:pPr>
            <a:r>
              <a:rPr lang="en-US" b="1" dirty="0"/>
              <a:t>Tools &amp; Frameworks:</a:t>
            </a:r>
            <a:endParaRPr lang="en-US" dirty="0"/>
          </a:p>
          <a:p>
            <a:pPr marL="742950" lvl="1" indent="-285750">
              <a:buFont typeface="Arial" panose="020B0604020202020204" pitchFamily="34" charset="0"/>
              <a:buChar char="•"/>
            </a:pPr>
            <a:r>
              <a:rPr lang="en-US" b="1" dirty="0"/>
              <a:t>Git</a:t>
            </a:r>
            <a:r>
              <a:rPr lang="en-US" dirty="0"/>
              <a:t> for version control.</a:t>
            </a:r>
          </a:p>
          <a:p>
            <a:pPr>
              <a:buFont typeface="Arial" panose="020B0604020202020204" pitchFamily="34" charset="0"/>
              <a:buChar char="•"/>
            </a:pPr>
            <a:r>
              <a:rPr lang="en-US" b="1" dirty="0"/>
              <a:t>Deployment &amp; Hosting:</a:t>
            </a:r>
            <a:endParaRPr lang="en-US" dirty="0"/>
          </a:p>
          <a:p>
            <a:pPr marL="742950" lvl="1" indent="-285750">
              <a:buFont typeface="Arial" panose="020B0604020202020204" pitchFamily="34" charset="0"/>
              <a:buChar char="•"/>
            </a:pPr>
            <a:r>
              <a:rPr lang="en-US" b="1" dirty="0"/>
              <a:t>Streamlit Cloud</a:t>
            </a:r>
            <a:r>
              <a:rPr lang="en-US" dirty="0"/>
              <a:t> for cloud hosting.</a:t>
            </a:r>
          </a:p>
        </p:txBody>
      </p:sp>
    </p:spTree>
    <p:extLst>
      <p:ext uri="{BB962C8B-B14F-4D97-AF65-F5344CB8AC3E}">
        <p14:creationId xmlns:p14="http://schemas.microsoft.com/office/powerpoint/2010/main" val="11061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B735-4A0F-3B01-AC6D-36BF6E4468F7}"/>
              </a:ext>
            </a:extLst>
          </p:cNvPr>
          <p:cNvSpPr>
            <a:spLocks noGrp="1"/>
          </p:cNvSpPr>
          <p:nvPr>
            <p:ph type="title"/>
          </p:nvPr>
        </p:nvSpPr>
        <p:spPr/>
        <p:txBody>
          <a:bodyPr/>
          <a:lstStyle/>
          <a:p>
            <a:r>
              <a:rPr lang="en-US" dirty="0"/>
              <a:t>Core Requirements</a:t>
            </a:r>
          </a:p>
        </p:txBody>
      </p:sp>
      <p:sp>
        <p:nvSpPr>
          <p:cNvPr id="3" name="Content Placeholder 2">
            <a:extLst>
              <a:ext uri="{FF2B5EF4-FFF2-40B4-BE49-F238E27FC236}">
                <a16:creationId xmlns:a16="http://schemas.microsoft.com/office/drawing/2014/main" id="{4F65B3BF-0216-C247-3AD4-259AF06F11E9}"/>
              </a:ext>
            </a:extLst>
          </p:cNvPr>
          <p:cNvSpPr>
            <a:spLocks noGrp="1"/>
          </p:cNvSpPr>
          <p:nvPr>
            <p:ph idx="1"/>
          </p:nvPr>
        </p:nvSpPr>
        <p:spPr/>
        <p:txBody>
          <a:bodyPr>
            <a:normAutofit fontScale="92500" lnSpcReduction="20000"/>
          </a:bodyPr>
          <a:lstStyle/>
          <a:p>
            <a:pPr>
              <a:buFont typeface="+mj-lt"/>
              <a:buAutoNum type="arabicPeriod"/>
            </a:pPr>
            <a:r>
              <a:rPr lang="en-US" b="1" dirty="0"/>
              <a:t>User Management:</a:t>
            </a:r>
            <a:endParaRPr lang="en-US" dirty="0"/>
          </a:p>
          <a:p>
            <a:pPr marL="742950" lvl="1" indent="-285750">
              <a:buFont typeface="+mj-lt"/>
              <a:buAutoNum type="arabicPeriod"/>
            </a:pPr>
            <a:r>
              <a:rPr lang="en-US" dirty="0"/>
              <a:t>Role-based access: Admin, Instructor, Student, Customer Support.</a:t>
            </a:r>
          </a:p>
          <a:p>
            <a:pPr marL="742950" lvl="1" indent="-285750">
              <a:buFont typeface="+mj-lt"/>
              <a:buAutoNum type="arabicPeriod"/>
            </a:pPr>
            <a:r>
              <a:rPr lang="en-US" dirty="0"/>
              <a:t>Secure registration, login, and profile management.</a:t>
            </a:r>
          </a:p>
          <a:p>
            <a:pPr>
              <a:buFont typeface="+mj-lt"/>
              <a:buAutoNum type="arabicPeriod"/>
            </a:pPr>
            <a:r>
              <a:rPr lang="en-US" b="1" dirty="0"/>
              <a:t>Course &amp; Assignment Management:</a:t>
            </a:r>
            <a:endParaRPr lang="en-US" dirty="0"/>
          </a:p>
          <a:p>
            <a:pPr marL="742950" lvl="1" indent="-285750">
              <a:buFont typeface="+mj-lt"/>
              <a:buAutoNum type="arabicPeriod"/>
            </a:pPr>
            <a:r>
              <a:rPr lang="en-US" dirty="0"/>
              <a:t>Instructors create, manage, and organize courses.</a:t>
            </a:r>
          </a:p>
          <a:p>
            <a:pPr marL="742950" lvl="1" indent="-285750">
              <a:buFont typeface="+mj-lt"/>
              <a:buAutoNum type="arabicPeriod"/>
            </a:pPr>
            <a:r>
              <a:rPr lang="en-US" dirty="0"/>
              <a:t>Students can enroll, submit assignments, and track progress.</a:t>
            </a:r>
          </a:p>
          <a:p>
            <a:pPr marL="742950" lvl="1" indent="-285750">
              <a:buFont typeface="+mj-lt"/>
              <a:buAutoNum type="arabicPeriod"/>
            </a:pPr>
            <a:r>
              <a:rPr lang="en-US" dirty="0"/>
              <a:t>Grading system with feedback, gradebook for tracking.</a:t>
            </a:r>
          </a:p>
          <a:p>
            <a:pPr>
              <a:buFont typeface="+mj-lt"/>
              <a:buAutoNum type="arabicPeriod"/>
            </a:pPr>
            <a:r>
              <a:rPr lang="en-US" b="1" dirty="0"/>
              <a:t>Communication Tools:</a:t>
            </a:r>
            <a:endParaRPr lang="en-US" dirty="0"/>
          </a:p>
          <a:p>
            <a:pPr marL="742950" lvl="1" indent="-285750">
              <a:buFont typeface="+mj-lt"/>
              <a:buAutoNum type="arabicPeriod"/>
            </a:pPr>
            <a:r>
              <a:rPr lang="en-US" dirty="0"/>
              <a:t>Discussion forums and messaging systems for interaction.</a:t>
            </a:r>
          </a:p>
          <a:p>
            <a:pPr marL="742950" lvl="1" indent="-285750">
              <a:buFont typeface="+mj-lt"/>
              <a:buAutoNum type="arabicPeriod"/>
            </a:pPr>
            <a:r>
              <a:rPr lang="en-US" dirty="0"/>
              <a:t>Notifications for deadlines, grades, and updates.</a:t>
            </a:r>
          </a:p>
          <a:p>
            <a:pPr>
              <a:buFont typeface="+mj-lt"/>
              <a:buAutoNum type="arabicPeriod"/>
            </a:pPr>
            <a:r>
              <a:rPr lang="en-US" b="1" dirty="0"/>
              <a:t>Data Storage &amp; Management:</a:t>
            </a:r>
            <a:endParaRPr lang="en-US" dirty="0"/>
          </a:p>
          <a:p>
            <a:pPr marL="742950" lvl="1" indent="-285750">
              <a:buFont typeface="+mj-lt"/>
              <a:buAutoNum type="arabicPeriod"/>
            </a:pPr>
            <a:r>
              <a:rPr lang="en-US" dirty="0"/>
              <a:t>No database (e.g., MongoDB) for storing user data, courses, Files, and grades.</a:t>
            </a:r>
          </a:p>
          <a:p>
            <a:pPr marL="742950" lvl="1" indent="-285750">
              <a:buFont typeface="+mj-lt"/>
              <a:buAutoNum type="arabicPeriod"/>
            </a:pPr>
            <a:r>
              <a:rPr lang="en-US" dirty="0"/>
              <a:t>Scalable data management to accommodate growth.</a:t>
            </a:r>
          </a:p>
          <a:p>
            <a:endParaRPr lang="en-US" dirty="0"/>
          </a:p>
        </p:txBody>
      </p:sp>
    </p:spTree>
    <p:extLst>
      <p:ext uri="{BB962C8B-B14F-4D97-AF65-F5344CB8AC3E}">
        <p14:creationId xmlns:p14="http://schemas.microsoft.com/office/powerpoint/2010/main" val="409942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5A11-4A96-F1AD-8367-BF4D0AD4AC34}"/>
              </a:ext>
            </a:extLst>
          </p:cNvPr>
          <p:cNvSpPr>
            <a:spLocks noGrp="1"/>
          </p:cNvSpPr>
          <p:nvPr>
            <p:ph type="title"/>
          </p:nvPr>
        </p:nvSpPr>
        <p:spPr/>
        <p:txBody>
          <a:bodyPr/>
          <a:lstStyle/>
          <a:p>
            <a:r>
              <a:rPr lang="en-US" dirty="0"/>
              <a:t> </a:t>
            </a:r>
          </a:p>
        </p:txBody>
      </p:sp>
      <p:sp>
        <p:nvSpPr>
          <p:cNvPr id="4" name="Rectangle 1">
            <a:extLst>
              <a:ext uri="{FF2B5EF4-FFF2-40B4-BE49-F238E27FC236}">
                <a16:creationId xmlns:a16="http://schemas.microsoft.com/office/drawing/2014/main" id="{F6610E00-DF98-012E-0404-BA6CCE7778B9}"/>
              </a:ext>
            </a:extLst>
          </p:cNvPr>
          <p:cNvSpPr>
            <a:spLocks noGrp="1" noChangeArrowheads="1"/>
          </p:cNvSpPr>
          <p:nvPr>
            <p:ph idx="1"/>
          </p:nvPr>
        </p:nvSpPr>
        <p:spPr bwMode="auto">
          <a:xfrm>
            <a:off x="447472" y="1735620"/>
            <a:ext cx="1090632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&amp; Privacy: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encryption (passwords, grades, personal info).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Role-based access control and privacy protections.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Regular backups and disaster recovery plan.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&amp; Analytics: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 performance tracking and course progress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Admin system usage reports for scaling and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&amp;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Optimized for high traffic and multiple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Fast response times for course access, submissions, and grades.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Third-Party Integrations: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external tools like Google Classroom, Zoom, and Dropbox.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APIs for data sharing with other educational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62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0D1DC-8EA4-528C-E528-B27998A6D378}"/>
              </a:ext>
            </a:extLst>
          </p:cNvPr>
          <p:cNvSpPr>
            <a:spLocks noGrp="1"/>
          </p:cNvSpPr>
          <p:nvPr>
            <p:ph idx="1"/>
          </p:nvPr>
        </p:nvSpPr>
        <p:spPr>
          <a:xfrm>
            <a:off x="739302" y="1099226"/>
            <a:ext cx="10614498" cy="5077737"/>
          </a:xfrm>
        </p:spPr>
        <p:txBody>
          <a:bodyPr>
            <a:normAutofit fontScale="77500" lnSpcReduction="20000"/>
          </a:bodyPr>
          <a:lstStyle/>
          <a:p>
            <a:pPr>
              <a:buFont typeface="Arial" panose="020B0604020202020204" pitchFamily="34" charset="0"/>
              <a:buChar char="•"/>
            </a:pPr>
            <a:r>
              <a:rPr lang="en-US" b="1" dirty="0"/>
              <a:t>System Overview:</a:t>
            </a:r>
            <a:br>
              <a:rPr lang="en-US" dirty="0"/>
            </a:br>
            <a:r>
              <a:rPr lang="en-US" dirty="0"/>
              <a:t>The project is focused on building the core functionalities of a Student Learning Management System (LMS). The goal is to ensure a fully functional platform that serves the needs of students, instructors, administrators, and customer support roles.</a:t>
            </a:r>
          </a:p>
          <a:p>
            <a:pPr>
              <a:buFont typeface="Arial" panose="020B0604020202020204" pitchFamily="34" charset="0"/>
              <a:buChar char="•"/>
            </a:pPr>
            <a:r>
              <a:rPr lang="en-US" b="1" dirty="0"/>
              <a:t>Key Features:</a:t>
            </a:r>
            <a:endParaRPr lang="en-US" dirty="0"/>
          </a:p>
          <a:p>
            <a:pPr marL="742950" lvl="1" indent="-285750">
              <a:buFont typeface="Arial" panose="020B0604020202020204" pitchFamily="34" charset="0"/>
              <a:buChar char="•"/>
            </a:pPr>
            <a:r>
              <a:rPr lang="en-US" b="1" dirty="0"/>
              <a:t>User Registration and Authentication:</a:t>
            </a:r>
            <a:br>
              <a:rPr lang="en-US" dirty="0"/>
            </a:br>
            <a:r>
              <a:rPr lang="en-US" dirty="0"/>
              <a:t>Ensures that users (students, instructors, administrators) can securely register and log in using credentials.</a:t>
            </a:r>
          </a:p>
          <a:p>
            <a:pPr marL="742950" lvl="1" indent="-285750">
              <a:buFont typeface="Arial" panose="020B0604020202020204" pitchFamily="34" charset="0"/>
              <a:buChar char="•"/>
            </a:pPr>
            <a:r>
              <a:rPr lang="en-US" b="1" dirty="0"/>
              <a:t>Course Management System:</a:t>
            </a:r>
            <a:br>
              <a:rPr lang="en-US" dirty="0"/>
            </a:br>
            <a:r>
              <a:rPr lang="en-US" dirty="0"/>
              <a:t>Instructors can upload materials, create assignments, and track student progress without worrying about how the visual layout is rendered.</a:t>
            </a:r>
          </a:p>
          <a:p>
            <a:pPr marL="742950" lvl="1" indent="-285750">
              <a:buFont typeface="Arial" panose="020B0604020202020204" pitchFamily="34" charset="0"/>
              <a:buChar char="•"/>
            </a:pPr>
            <a:r>
              <a:rPr lang="en-US" b="1" dirty="0"/>
              <a:t>Assignments and Grading:</a:t>
            </a:r>
            <a:br>
              <a:rPr lang="en-US" dirty="0"/>
            </a:br>
            <a:r>
              <a:rPr lang="en-US" dirty="0"/>
              <a:t>Allows students to submit assignments and instructors to grade them, focusing on the functionality of submission and grading rather than the appearance.</a:t>
            </a:r>
          </a:p>
          <a:p>
            <a:pPr marL="742950" lvl="1" indent="-285750">
              <a:buFont typeface="Arial" panose="020B0604020202020204" pitchFamily="34" charset="0"/>
              <a:buChar char="•"/>
            </a:pPr>
            <a:r>
              <a:rPr lang="en-US" b="1" dirty="0"/>
              <a:t>Admin Management Tools:</a:t>
            </a:r>
            <a:br>
              <a:rPr lang="en-US" dirty="0"/>
            </a:br>
            <a:r>
              <a:rPr lang="en-US" dirty="0"/>
              <a:t>Admins can manage users, such as creating accounts or updating roles, without considering how the interface is designed.</a:t>
            </a:r>
          </a:p>
          <a:p>
            <a:pPr marL="742950" lvl="1" indent="-285750">
              <a:buFont typeface="Arial" panose="020B0604020202020204" pitchFamily="34" charset="0"/>
              <a:buChar char="•"/>
            </a:pPr>
            <a:r>
              <a:rPr lang="en-US" b="1" dirty="0"/>
              <a:t>Database Operations:</a:t>
            </a:r>
            <a:br>
              <a:rPr lang="en-US" dirty="0"/>
            </a:br>
            <a:r>
              <a:rPr lang="en-US" dirty="0"/>
              <a:t>Handling data such as course information, student grades, and user roles in the background without detailing how it’s presented in the UI.</a:t>
            </a:r>
          </a:p>
          <a:p>
            <a:endParaRPr lang="en-US" dirty="0"/>
          </a:p>
        </p:txBody>
      </p:sp>
    </p:spTree>
    <p:extLst>
      <p:ext uri="{BB962C8B-B14F-4D97-AF65-F5344CB8AC3E}">
        <p14:creationId xmlns:p14="http://schemas.microsoft.com/office/powerpoint/2010/main" val="14400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3825-648A-9FFC-3395-57E70F379C66}"/>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62C26AD0-D938-812E-4737-53430919EB8B}"/>
              </a:ext>
            </a:extLst>
          </p:cNvPr>
          <p:cNvSpPr>
            <a:spLocks noGrp="1"/>
          </p:cNvSpPr>
          <p:nvPr>
            <p:ph idx="1"/>
          </p:nvPr>
        </p:nvSpPr>
        <p:spPr/>
        <p:txBody>
          <a:bodyPr>
            <a:normAutofit/>
          </a:bodyPr>
          <a:lstStyle/>
          <a:p>
            <a:pPr>
              <a:buFont typeface="Arial" panose="020B0604020202020204" pitchFamily="34" charset="0"/>
              <a:buChar char="•"/>
            </a:pPr>
            <a:r>
              <a:rPr lang="en-US" b="1" dirty="0"/>
              <a:t>Languages Used:</a:t>
            </a:r>
            <a:endParaRPr lang="en-US" dirty="0"/>
          </a:p>
          <a:p>
            <a:pPr marL="742950" lvl="1" indent="-285750">
              <a:buFont typeface="Arial" panose="020B0604020202020204" pitchFamily="34" charset="0"/>
              <a:buChar char="•"/>
            </a:pPr>
            <a:r>
              <a:rPr lang="en-US" dirty="0"/>
              <a:t>Python</a:t>
            </a:r>
          </a:p>
          <a:p>
            <a:pPr>
              <a:buFont typeface="Arial" panose="020B0604020202020204" pitchFamily="34" charset="0"/>
              <a:buChar char="•"/>
            </a:pPr>
            <a:r>
              <a:rPr lang="en-US" b="1" dirty="0"/>
              <a:t>Platform/Software:</a:t>
            </a:r>
            <a:endParaRPr lang="en-US" dirty="0"/>
          </a:p>
          <a:p>
            <a:pPr marL="742950" lvl="1" indent="-285750">
              <a:buFont typeface="Arial" panose="020B0604020202020204" pitchFamily="34" charset="0"/>
              <a:buChar char="•"/>
            </a:pPr>
            <a:r>
              <a:rPr lang="en-US" b="1" dirty="0"/>
              <a:t>Frontend:</a:t>
            </a:r>
            <a:r>
              <a:rPr lang="en-US" dirty="0"/>
              <a:t> Streamlit (Python Package).</a:t>
            </a:r>
          </a:p>
          <a:p>
            <a:pPr marL="742950" lvl="1" indent="-285750">
              <a:buFont typeface="Arial" panose="020B0604020202020204" pitchFamily="34" charset="0"/>
              <a:buChar char="•"/>
            </a:pPr>
            <a:r>
              <a:rPr lang="en-US" b="1" dirty="0"/>
              <a:t>Database:</a:t>
            </a:r>
            <a:r>
              <a:rPr lang="en-US" dirty="0"/>
              <a:t> MongoDB.</a:t>
            </a:r>
          </a:p>
          <a:p>
            <a:endParaRPr lang="en-US" dirty="0"/>
          </a:p>
        </p:txBody>
      </p:sp>
    </p:spTree>
    <p:extLst>
      <p:ext uri="{BB962C8B-B14F-4D97-AF65-F5344CB8AC3E}">
        <p14:creationId xmlns:p14="http://schemas.microsoft.com/office/powerpoint/2010/main" val="346518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224</TotalTime>
  <Words>1811</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Student Learning Management System</vt:lpstr>
      <vt:lpstr>Project overview</vt:lpstr>
      <vt:lpstr>System Requirements &amp; Features</vt:lpstr>
      <vt:lpstr>Goals of the LMS</vt:lpstr>
      <vt:lpstr>Technology Stack &amp; Tools</vt:lpstr>
      <vt:lpstr>Core Requirements</vt:lpstr>
      <vt:lpstr> </vt:lpstr>
      <vt:lpstr>PowerPoint Presentation</vt:lpstr>
      <vt:lpstr>Implementation Details</vt:lpstr>
      <vt:lpstr>Testing – Unit &amp; Functional Testing</vt:lpstr>
      <vt:lpstr>Feedback from Peer Reviews</vt:lpstr>
      <vt:lpstr>Code Inspection Results &amp; Resolution</vt:lpstr>
      <vt:lpstr>Login Page </vt:lpstr>
      <vt:lpstr>Registration Form for Student Users</vt:lpstr>
      <vt:lpstr>Instructor Registration Form</vt:lpstr>
      <vt:lpstr>Course Registration Form</vt:lpstr>
      <vt:lpstr>Course View by Admin</vt:lpstr>
      <vt:lpstr>Instructor Assignment to Courses</vt:lpstr>
      <vt:lpstr>Instructor to Course View</vt:lpstr>
      <vt:lpstr>Learning Content for a Course uploaded by the Instructor student view</vt:lpstr>
      <vt:lpstr>Assessment View of Student:</vt:lpstr>
      <vt:lpstr>Descriptive Question Manual Grading:</vt:lpstr>
      <vt:lpstr>Grades:</vt:lpstr>
      <vt:lpstr>Instructor Attendance View:</vt:lpstr>
      <vt:lpstr>View Assignments by Instructor</vt:lpstr>
      <vt:lpstr>Customer Care</vt:lpstr>
      <vt:lpstr>Notifications to Admin</vt:lpstr>
      <vt:lpstr>Course Recommender</vt:lpstr>
      <vt:lpstr>Feedback For Instructor</vt:lpstr>
      <vt:lpstr>Professor Recommender</vt:lpstr>
      <vt:lpstr>Course Payment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Sai Desaboina</dc:creator>
  <cp:lastModifiedBy>Krishna Sai Desaboina</cp:lastModifiedBy>
  <cp:revision>5</cp:revision>
  <dcterms:created xsi:type="dcterms:W3CDTF">2025-04-27T19:40:37Z</dcterms:created>
  <dcterms:modified xsi:type="dcterms:W3CDTF">2025-05-21T22:54:28Z</dcterms:modified>
</cp:coreProperties>
</file>