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4" r:id="rId1"/>
  </p:sldMasterIdLst>
  <p:notesMasterIdLst>
    <p:notesMasterId r:id="rId20"/>
  </p:notesMasterIdLst>
  <p:sldIdLst>
    <p:sldId id="272" r:id="rId2"/>
    <p:sldId id="256" r:id="rId3"/>
    <p:sldId id="257" r:id="rId4"/>
    <p:sldId id="258" r:id="rId5"/>
    <p:sldId id="259" r:id="rId6"/>
    <p:sldId id="268" r:id="rId7"/>
    <p:sldId id="269" r:id="rId8"/>
    <p:sldId id="260" r:id="rId9"/>
    <p:sldId id="261" r:id="rId10"/>
    <p:sldId id="270" r:id="rId11"/>
    <p:sldId id="262" r:id="rId12"/>
    <p:sldId id="263" r:id="rId13"/>
    <p:sldId id="264" r:id="rId14"/>
    <p:sldId id="265" r:id="rId15"/>
    <p:sldId id="266" r:id="rId16"/>
    <p:sldId id="271" r:id="rId17"/>
    <p:sldId id="267" r:id="rId18"/>
    <p:sldId id="273"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Calibri Light" panose="020F0302020204030204" pitchFamily="34" charset="0"/>
      <p:regular r:id="rId25"/>
      <p:italic r:id="rId26"/>
    </p:embeddedFont>
    <p:embeddedFont>
      <p:font typeface="Roboto" panose="02000000000000000000" pitchFamily="2" charset="0"/>
      <p:regular r:id="rId27"/>
      <p:bold r:id="rId28"/>
      <p:italic r:id="rId29"/>
      <p:bold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D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94246efda0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94246efda0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94246efda0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94246efda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94246efda0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94246efda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941ba84ac1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941ba84ac1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94246efda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94246efd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94246efda0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94246efda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94246efda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94246efda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94246efda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94246efda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94246efda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94246efda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94246efda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94246efda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94246efda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94246efda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A5C693-D154-47FB-AA9C-3B2B575A93A7}"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5898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C693-D154-47FB-AA9C-3B2B575A93A7}"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032731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C693-D154-47FB-AA9C-3B2B575A93A7}"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94599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546053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6"/>
        <p:cNvGrpSpPr/>
        <p:nvPr/>
      </p:nvGrpSpPr>
      <p:grpSpPr>
        <a:xfrm>
          <a:off x="0" y="0"/>
          <a:ext cx="0" cy="0"/>
          <a:chOff x="0" y="0"/>
          <a:chExt cx="0" cy="0"/>
        </a:xfrm>
      </p:grpSpPr>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2713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5C693-D154-47FB-AA9C-3B2B575A93A7}"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8792069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5C693-D154-47FB-AA9C-3B2B575A93A7}" type="datetimeFigureOut">
              <a:rPr lang="en-IN" smtClean="0"/>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412489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A5C693-D154-47FB-AA9C-3B2B575A93A7}"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35647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A5C693-D154-47FB-AA9C-3B2B575A93A7}" type="datetimeFigureOut">
              <a:rPr lang="en-IN" smtClean="0"/>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06016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A5C693-D154-47FB-AA9C-3B2B575A93A7}" type="datetimeFigureOut">
              <a:rPr lang="en-IN" smtClean="0"/>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3295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A5C693-D154-47FB-AA9C-3B2B575A93A7}" type="datetimeFigureOut">
              <a:rPr lang="en-IN" smtClean="0"/>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05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7A5C693-D154-47FB-AA9C-3B2B575A93A7}"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7326097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7A5C693-D154-47FB-AA9C-3B2B575A93A7}" type="datetimeFigureOut">
              <a:rPr lang="en-IN" smtClean="0"/>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10966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2">
                <a:lumMod val="90000"/>
              </a:schemeClr>
            </a:gs>
            <a:gs pos="0">
              <a:schemeClr val="accent1">
                <a:lumMod val="45000"/>
                <a:lumOff val="55000"/>
              </a:schemeClr>
            </a:gs>
            <a:gs pos="100000">
              <a:schemeClr val="accent1">
                <a:lumMod val="30000"/>
                <a:lumOff val="7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7A5C693-D154-47FB-AA9C-3B2B575A93A7}" type="datetimeFigureOut">
              <a:rPr lang="en-IN" smtClean="0"/>
              <a:t>20-11-2023</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727161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jectpro.io/article/deep-learning-algorithms/443"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5F03-7B39-5313-86D1-C52BD5F05878}"/>
              </a:ext>
            </a:extLst>
          </p:cNvPr>
          <p:cNvSpPr>
            <a:spLocks noGrp="1"/>
          </p:cNvSpPr>
          <p:nvPr>
            <p:ph type="ctrTitle"/>
          </p:nvPr>
        </p:nvSpPr>
        <p:spPr>
          <a:xfrm>
            <a:off x="1143000" y="1362162"/>
            <a:ext cx="6858000" cy="1790700"/>
          </a:xfrm>
        </p:spPr>
        <p:txBody>
          <a:bodyPr>
            <a:normAutofit/>
          </a:bodyPr>
          <a:lstStyle/>
          <a:p>
            <a:r>
              <a:rPr lang="en-IN" sz="28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Predict Students' Dropout and Academic Success </a:t>
            </a:r>
            <a:br>
              <a:rPr lang="en-IN" sz="28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rPr>
            </a:br>
            <a:endParaRPr lang="en-IN" sz="2800" dirty="0">
              <a:solidFill>
                <a:schemeClr val="tx2">
                  <a:lumMod val="10000"/>
                </a:schemeClr>
              </a:solidFill>
            </a:endParaRPr>
          </a:p>
        </p:txBody>
      </p:sp>
      <p:sp>
        <p:nvSpPr>
          <p:cNvPr id="3" name="Subtitle 2">
            <a:extLst>
              <a:ext uri="{FF2B5EF4-FFF2-40B4-BE49-F238E27FC236}">
                <a16:creationId xmlns:a16="http://schemas.microsoft.com/office/drawing/2014/main" id="{D1628DC4-702E-F53A-A3D5-0E7D7D47A01F}"/>
              </a:ext>
            </a:extLst>
          </p:cNvPr>
          <p:cNvSpPr>
            <a:spLocks noGrp="1"/>
          </p:cNvSpPr>
          <p:nvPr>
            <p:ph type="subTitle" idx="1"/>
          </p:nvPr>
        </p:nvSpPr>
        <p:spPr>
          <a:xfrm>
            <a:off x="3514460" y="3078086"/>
            <a:ext cx="5361300" cy="522600"/>
          </a:xfrm>
        </p:spPr>
        <p:txBody>
          <a:bodyPr>
            <a:normAutofit fontScale="25000" lnSpcReduction="20000"/>
          </a:bodyPr>
          <a:lstStyle/>
          <a:p>
            <a:pPr algn="r">
              <a:lnSpc>
                <a:spcPct val="150000"/>
              </a:lnSpc>
            </a:pPr>
            <a:endParaRPr lang="en-IN" sz="5600" b="1" dirty="0">
              <a:solidFill>
                <a:schemeClr val="tx2">
                  <a:lumMod val="10000"/>
                </a:schemeClr>
              </a:solidFill>
              <a:latin typeface="Times New Roman" panose="02020603050405020304" pitchFamily="18" charset="0"/>
              <a:ea typeface="Times New Roman" panose="02020603050405020304" pitchFamily="18" charset="0"/>
              <a:cs typeface="Arial" panose="020B0604020202020204" pitchFamily="34" charset="0"/>
            </a:endParaRPr>
          </a:p>
          <a:p>
            <a:pPr>
              <a:lnSpc>
                <a:spcPct val="150000"/>
              </a:lnSpc>
            </a:pPr>
            <a:r>
              <a:rPr lang="en-IN" sz="56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Submitted by </a:t>
            </a:r>
            <a:endParaRPr lang="en-IN" sz="44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1371600" indent="457200" algn="just">
              <a:lnSpc>
                <a:spcPct val="150000"/>
              </a:lnSpc>
            </a:pP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4400" b="1" dirty="0" err="1">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Akshit</a:t>
            </a: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Rai (2011981289)</a:t>
            </a:r>
            <a:endParaRPr lang="en-IN" sz="44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marL="1371600" indent="457200" algn="just">
              <a:lnSpc>
                <a:spcPct val="150000"/>
              </a:lnSpc>
            </a:pP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Amit </a:t>
            </a:r>
            <a:r>
              <a:rPr lang="en-IN" sz="4400" b="1" dirty="0" err="1">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Aswal</a:t>
            </a: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(2011980501)</a:t>
            </a:r>
            <a:endParaRPr lang="en-IN" sz="44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4400" b="1" dirty="0">
                <a:solidFill>
                  <a:schemeClr val="tx2">
                    <a:lumMod val="10000"/>
                  </a:schemeClr>
                </a:solidFill>
                <a:latin typeface="Times New Roman" panose="02020603050405020304" pitchFamily="18" charset="0"/>
                <a:ea typeface="Times New Roman" panose="02020603050405020304" pitchFamily="18" charset="0"/>
                <a:cs typeface="Arial" panose="020B0604020202020204" pitchFamily="34" charset="0"/>
              </a:rPr>
              <a:t>                   </a:t>
            </a: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Krish </a:t>
            </a:r>
            <a:r>
              <a:rPr lang="en-IN" sz="4400" b="1" dirty="0" err="1">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Tapwal</a:t>
            </a: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(2011981212)</a:t>
            </a:r>
            <a:endParaRPr lang="en-IN" sz="44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IN" sz="4400" b="1" dirty="0">
                <a:solidFill>
                  <a:schemeClr val="tx2">
                    <a:lumMod val="10000"/>
                  </a:schemeClr>
                </a:solidFill>
                <a:effectLst/>
                <a:latin typeface="Times New Roman" panose="02020603050405020304" pitchFamily="18" charset="0"/>
                <a:ea typeface="Times New Roman" panose="02020603050405020304" pitchFamily="18" charset="0"/>
                <a:cs typeface="Arial" panose="020B0604020202020204" pitchFamily="34" charset="0"/>
              </a:rPr>
              <a:t>  				                   Sagar Mishra (2011980524)</a:t>
            </a:r>
            <a:endParaRPr lang="en-IN" sz="4400" dirty="0">
              <a:solidFill>
                <a:schemeClr val="tx2">
                  <a:lumMod val="10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pic>
        <p:nvPicPr>
          <p:cNvPr id="4" name="Picture 3" descr="A black and red logo&#10;&#10;Description automatically generated">
            <a:extLst>
              <a:ext uri="{FF2B5EF4-FFF2-40B4-BE49-F238E27FC236}">
                <a16:creationId xmlns:a16="http://schemas.microsoft.com/office/drawing/2014/main" id="{55171DC5-A3CB-6D39-D04B-4C914EB1E3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32684" y="571438"/>
            <a:ext cx="2049780" cy="685800"/>
          </a:xfrm>
          <a:prstGeom prst="rect">
            <a:avLst/>
          </a:prstGeom>
          <a:noFill/>
          <a:ln>
            <a:noFill/>
          </a:ln>
        </p:spPr>
      </p:pic>
      <p:sp>
        <p:nvSpPr>
          <p:cNvPr id="6" name="TextBox 5">
            <a:extLst>
              <a:ext uri="{FF2B5EF4-FFF2-40B4-BE49-F238E27FC236}">
                <a16:creationId xmlns:a16="http://schemas.microsoft.com/office/drawing/2014/main" id="{CF92CFD5-DE76-860F-7981-80D38E3660F0}"/>
              </a:ext>
            </a:extLst>
          </p:cNvPr>
          <p:cNvSpPr txBox="1"/>
          <p:nvPr/>
        </p:nvSpPr>
        <p:spPr>
          <a:xfrm>
            <a:off x="178387" y="4150837"/>
            <a:ext cx="2375209" cy="674389"/>
          </a:xfrm>
          <a:prstGeom prst="rect">
            <a:avLst/>
          </a:prstGeom>
          <a:noFill/>
        </p:spPr>
        <p:txBody>
          <a:bodyPr wrap="square">
            <a:spAutoFit/>
          </a:bodyPr>
          <a:lstStyle/>
          <a:p>
            <a:pPr marR="126365" algn="ctr">
              <a:lnSpc>
                <a:spcPct val="150000"/>
              </a:lnSpc>
            </a:pPr>
            <a:r>
              <a:rPr lang="en-IN" sz="1200" b="1" dirty="0">
                <a:effectLst/>
                <a:latin typeface="Times New Roman" panose="02020603050405020304" pitchFamily="18" charset="0"/>
                <a:ea typeface="Times New Roman" panose="02020603050405020304" pitchFamily="18" charset="0"/>
                <a:cs typeface="Arial" panose="020B0604020202020204" pitchFamily="34" charset="0"/>
              </a:rPr>
              <a:t>Supervised By</a:t>
            </a:r>
            <a:endParaRPr lang="en-IN" sz="8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50000"/>
              </a:lnSpc>
            </a:pPr>
            <a:r>
              <a:rPr lang="en-IN" sz="1400" b="1" dirty="0">
                <a:effectLst/>
                <a:latin typeface="Times New Roman" panose="02020603050405020304" pitchFamily="18" charset="0"/>
                <a:ea typeface="Times New Roman" panose="02020603050405020304" pitchFamily="18" charset="0"/>
                <a:cs typeface="Arial" panose="020B0604020202020204" pitchFamily="34" charset="0"/>
              </a:rPr>
              <a:t>Mr. Shivam Singh </a:t>
            </a:r>
            <a:endParaRPr lang="en-IN" sz="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627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58478-0659-DB78-C63F-20DD2718F640}"/>
              </a:ext>
            </a:extLst>
          </p:cNvPr>
          <p:cNvSpPr>
            <a:spLocks noGrp="1"/>
          </p:cNvSpPr>
          <p:nvPr>
            <p:ph type="title"/>
          </p:nvPr>
        </p:nvSpPr>
        <p:spPr>
          <a:xfrm>
            <a:off x="1915068" y="374867"/>
            <a:ext cx="5313861" cy="499874"/>
          </a:xfrm>
        </p:spPr>
        <p:txBody>
          <a:bodyPr>
            <a:normAutofit/>
          </a:bodyPr>
          <a:lstStyle/>
          <a:p>
            <a:pPr algn="ctr"/>
            <a:r>
              <a:rPr lang="en-IN" sz="2400" b="1" dirty="0">
                <a:latin typeface="+mn-lt"/>
              </a:rPr>
              <a:t>HEAT MAP FOR CATEGORICAL DATA</a:t>
            </a:r>
          </a:p>
        </p:txBody>
      </p:sp>
      <p:pic>
        <p:nvPicPr>
          <p:cNvPr id="11" name="Picture 10" descr="A blue and white chart with black numbers&#10;&#10;Description automatically generated with medium confidence">
            <a:extLst>
              <a:ext uri="{FF2B5EF4-FFF2-40B4-BE49-F238E27FC236}">
                <a16:creationId xmlns:a16="http://schemas.microsoft.com/office/drawing/2014/main" id="{DEB98364-CB15-B1BC-0126-379EE5CA74CA}"/>
              </a:ext>
            </a:extLst>
          </p:cNvPr>
          <p:cNvPicPr>
            <a:picLocks noChangeAspect="1"/>
          </p:cNvPicPr>
          <p:nvPr/>
        </p:nvPicPr>
        <p:blipFill>
          <a:blip r:embed="rId2"/>
          <a:stretch>
            <a:fillRect/>
          </a:stretch>
        </p:blipFill>
        <p:spPr>
          <a:xfrm>
            <a:off x="1349747" y="1130627"/>
            <a:ext cx="6444504" cy="3638006"/>
          </a:xfrm>
          <a:prstGeom prst="rect">
            <a:avLst/>
          </a:prstGeom>
        </p:spPr>
      </p:pic>
    </p:spTree>
    <p:extLst>
      <p:ext uri="{BB962C8B-B14F-4D97-AF65-F5344CB8AC3E}">
        <p14:creationId xmlns:p14="http://schemas.microsoft.com/office/powerpoint/2010/main" val="2946890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342081"/>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FEATURE ENGINEERING</a:t>
            </a:r>
          </a:p>
        </p:txBody>
      </p:sp>
      <p:sp>
        <p:nvSpPr>
          <p:cNvPr id="167" name="Google Shape;167;p19"/>
          <p:cNvSpPr txBox="1"/>
          <p:nvPr/>
        </p:nvSpPr>
        <p:spPr>
          <a:xfrm>
            <a:off x="881425" y="1431050"/>
            <a:ext cx="7549500" cy="289306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solidFill>
                  <a:srgbClr val="212529"/>
                </a:solidFill>
              </a:rPr>
              <a:t>Feature engineering is the ‘art’ of formulating useful features from existing data following the target to be learned and the </a:t>
            </a:r>
            <a:r>
              <a:rPr lang="en" sz="1600" dirty="0">
                <a:solidFill>
                  <a:srgbClr val="212121"/>
                </a:solidFill>
                <a:uFill>
                  <a:noFill/>
                </a:uFill>
                <a:hlinkClick r:id="rId3">
                  <a:extLst>
                    <a:ext uri="{A12FA001-AC4F-418D-AE19-62706E023703}">
                      <ahyp:hlinkClr xmlns:ahyp="http://schemas.microsoft.com/office/drawing/2018/hyperlinkcolor" val="tx"/>
                    </a:ext>
                  </a:extLst>
                </a:hlinkClick>
              </a:rPr>
              <a:t>machine learning</a:t>
            </a:r>
            <a:r>
              <a:rPr lang="en" sz="1600" dirty="0">
                <a:solidFill>
                  <a:srgbClr val="212529"/>
                </a:solidFill>
              </a:rPr>
              <a:t> model used. It involves transforming data to forms that better relate to the underlying target to be learned. The following techniques we have employed on our dataset.</a:t>
            </a:r>
            <a:endParaRPr sz="1600" dirty="0">
              <a:solidFill>
                <a:srgbClr val="212529"/>
              </a:solidFill>
            </a:endParaRPr>
          </a:p>
          <a:p>
            <a:pPr marL="0" lvl="0" indent="0" algn="l" rtl="0">
              <a:spcBef>
                <a:spcPts val="0"/>
              </a:spcBef>
              <a:spcAft>
                <a:spcPts val="0"/>
              </a:spcAft>
              <a:buNone/>
            </a:pPr>
            <a:endParaRPr sz="1600" dirty="0">
              <a:solidFill>
                <a:srgbClr val="212529"/>
              </a:solidFill>
            </a:endParaRPr>
          </a:p>
          <a:p>
            <a:pPr marL="457200" lvl="0" indent="-330200" algn="l" rtl="0">
              <a:spcBef>
                <a:spcPts val="0"/>
              </a:spcBef>
              <a:spcAft>
                <a:spcPts val="0"/>
              </a:spcAft>
              <a:buClr>
                <a:srgbClr val="212529"/>
              </a:buClr>
              <a:buSzPts val="1600"/>
              <a:buAutoNum type="arabicPeriod"/>
            </a:pPr>
            <a:r>
              <a:rPr lang="en" sz="1600" b="1" dirty="0">
                <a:solidFill>
                  <a:srgbClr val="212529"/>
                </a:solidFill>
              </a:rPr>
              <a:t>Handling Categorical Data</a:t>
            </a:r>
            <a:r>
              <a:rPr lang="en" sz="1600" dirty="0">
                <a:solidFill>
                  <a:srgbClr val="212529"/>
                </a:solidFill>
              </a:rPr>
              <a:t>: We have handled the categorical data using Label Encoding technique.</a:t>
            </a:r>
            <a:endParaRPr sz="1600" dirty="0">
              <a:solidFill>
                <a:srgbClr val="212529"/>
              </a:solidFill>
            </a:endParaRPr>
          </a:p>
          <a:p>
            <a:pPr marL="457200" lvl="0" indent="-330200" algn="l" rtl="0">
              <a:spcBef>
                <a:spcPts val="0"/>
              </a:spcBef>
              <a:spcAft>
                <a:spcPts val="0"/>
              </a:spcAft>
              <a:buClr>
                <a:srgbClr val="212529"/>
              </a:buClr>
              <a:buSzPts val="1600"/>
              <a:buAutoNum type="arabicPeriod"/>
            </a:pPr>
            <a:r>
              <a:rPr lang="en" sz="1600" b="1" dirty="0">
                <a:solidFill>
                  <a:srgbClr val="212529"/>
                </a:solidFill>
              </a:rPr>
              <a:t>Handling Outliers</a:t>
            </a:r>
            <a:r>
              <a:rPr lang="en" sz="1600" dirty="0">
                <a:solidFill>
                  <a:srgbClr val="212529"/>
                </a:solidFill>
              </a:rPr>
              <a:t>: The dataset contains an outlier and to handle that we have used IQR (Interquartile Range).</a:t>
            </a:r>
            <a:endParaRPr sz="1600" dirty="0">
              <a:solidFill>
                <a:srgbClr val="212529"/>
              </a:solidFill>
            </a:endParaRPr>
          </a:p>
          <a:p>
            <a:pPr marL="457200" lvl="0" indent="-330200" algn="l" rtl="0">
              <a:spcBef>
                <a:spcPts val="0"/>
              </a:spcBef>
              <a:spcAft>
                <a:spcPts val="0"/>
              </a:spcAft>
              <a:buClr>
                <a:srgbClr val="212529"/>
              </a:buClr>
              <a:buSzPts val="1600"/>
              <a:buAutoNum type="arabicPeriod"/>
            </a:pPr>
            <a:r>
              <a:rPr lang="en" sz="1600" b="1" dirty="0">
                <a:solidFill>
                  <a:srgbClr val="212529"/>
                </a:solidFill>
              </a:rPr>
              <a:t>Feature Selection</a:t>
            </a:r>
            <a:r>
              <a:rPr lang="en" sz="1600" dirty="0">
                <a:solidFill>
                  <a:srgbClr val="212529"/>
                </a:solidFill>
              </a:rPr>
              <a:t>: For selecting the best feature in a dataset, we have used Chi-Square test and drop those features which is independent to target variable.</a:t>
            </a:r>
            <a:endParaRPr sz="1600" dirty="0">
              <a:solidFill>
                <a:srgbClr val="21252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670656" y="6838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BALANCING THE DATA</a:t>
            </a:r>
          </a:p>
        </p:txBody>
      </p:sp>
      <p:sp>
        <p:nvSpPr>
          <p:cNvPr id="173" name="Google Shape;173;p20"/>
          <p:cNvSpPr txBox="1"/>
          <p:nvPr/>
        </p:nvSpPr>
        <p:spPr>
          <a:xfrm>
            <a:off x="881450" y="1638450"/>
            <a:ext cx="7736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t>As we have observed earlier at a time of analysis that the data is quite imbalanced in nature, so it’s very important to balance the data and to balance the data we are using a </a:t>
            </a:r>
            <a:r>
              <a:rPr lang="en" sz="1800" b="1" dirty="0">
                <a:solidFill>
                  <a:schemeClr val="bg2">
                    <a:lumMod val="10000"/>
                  </a:schemeClr>
                </a:solidFill>
              </a:rPr>
              <a:t>SMOTE (Synthetic Minority Oversampling Technique). </a:t>
            </a:r>
            <a:r>
              <a:rPr lang="en" sz="1800" dirty="0"/>
              <a:t>It</a:t>
            </a:r>
            <a:r>
              <a:rPr lang="en" sz="1800" i="1" dirty="0"/>
              <a:t> </a:t>
            </a:r>
            <a:r>
              <a:rPr lang="en" sz="1800" dirty="0"/>
              <a:t>creates new synthetic observations without replicating the same observation and for creating those synthetic observations it uses a KNN (K-Nearest Neighbor) technique and that’s why this technique is more optimized and stable than any other sampling technique. </a:t>
            </a:r>
            <a:endParaRPr sz="1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00754" y="345645"/>
            <a:ext cx="7746300" cy="6086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400" b="1" dirty="0">
                <a:latin typeface="+mn-lt"/>
                <a:ea typeface="Arial"/>
                <a:cs typeface="Arial"/>
                <a:sym typeface="Arial"/>
              </a:rPr>
              <a:t>PROPOSED MACHINE LEARNING ALGORITHMS </a:t>
            </a:r>
          </a:p>
        </p:txBody>
      </p:sp>
      <p:sp>
        <p:nvSpPr>
          <p:cNvPr id="179" name="Google Shape;179;p21"/>
          <p:cNvSpPr txBox="1">
            <a:spLocks noGrp="1"/>
          </p:cNvSpPr>
          <p:nvPr>
            <p:ph type="body" idx="1"/>
          </p:nvPr>
        </p:nvSpPr>
        <p:spPr>
          <a:xfrm>
            <a:off x="558750" y="1294291"/>
            <a:ext cx="8026500" cy="3986784"/>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AutoNum type="arabicPeriod"/>
            </a:pPr>
            <a:r>
              <a:rPr lang="en-US" sz="1400" b="1" dirty="0">
                <a:latin typeface="Times New Roman"/>
                <a:ea typeface="Times New Roman"/>
                <a:cs typeface="Times New Roman"/>
                <a:sym typeface="Times New Roman"/>
              </a:rPr>
              <a:t>Decision Tree:</a:t>
            </a:r>
            <a:r>
              <a:rPr lang="en-US" sz="1400" dirty="0">
                <a:latin typeface="Times New Roman"/>
                <a:ea typeface="Times New Roman"/>
                <a:cs typeface="Times New Roman"/>
                <a:sym typeface="Times New Roman"/>
              </a:rPr>
              <a:t> A decision tree is non-parametric supervised learning algorithm, which is utilized for both regression and classification task. It has hierarchical tree like structure which consist of root node, internal node and leaf node.</a:t>
            </a:r>
          </a:p>
          <a:p>
            <a:pPr lvl="0" indent="-317500">
              <a:buSzPts val="1400"/>
              <a:buFont typeface="Times New Roman"/>
              <a:buAutoNum type="arabicPeriod"/>
            </a:pPr>
            <a:r>
              <a:rPr lang="en-US" sz="1400" b="1" dirty="0">
                <a:latin typeface="Times New Roman"/>
                <a:ea typeface="Times New Roman"/>
                <a:cs typeface="Times New Roman"/>
                <a:sym typeface="Times New Roman"/>
              </a:rPr>
              <a:t>Random Forest:</a:t>
            </a:r>
            <a:r>
              <a:rPr lang="en-US" sz="1400" dirty="0">
                <a:latin typeface="Times New Roman"/>
                <a:ea typeface="Times New Roman"/>
                <a:cs typeface="Times New Roman"/>
                <a:sym typeface="Times New Roman"/>
              </a:rPr>
              <a:t> Random Forest is an ensemble learning method which can be utilized for both classification and regression task.</a:t>
            </a:r>
            <a:r>
              <a:rPr lang="en-US" sz="1400" dirty="0">
                <a:solidFill>
                  <a:schemeClr val="tx1">
                    <a:lumMod val="95000"/>
                    <a:lumOff val="5000"/>
                  </a:schemeClr>
                </a:solidFill>
                <a:latin typeface="Times New Roman"/>
                <a:ea typeface="Times New Roman"/>
                <a:cs typeface="Times New Roman"/>
                <a:sym typeface="Times New Roman"/>
              </a:rPr>
              <a:t> Random Forest is a powerful and versatile supervised machine learning algorithm that grows and combines multiple decision trees to create a “forest.”</a:t>
            </a:r>
          </a:p>
          <a:p>
            <a:pPr marL="457200" lvl="0" indent="-317500" algn="l" rtl="0">
              <a:spcBef>
                <a:spcPts val="0"/>
              </a:spcBef>
              <a:spcAft>
                <a:spcPts val="0"/>
              </a:spcAft>
              <a:buClr>
                <a:srgbClr val="223C50"/>
              </a:buClr>
              <a:buSzPts val="1400"/>
              <a:buFont typeface="Times New Roman"/>
              <a:buAutoNum type="arabicPeriod"/>
            </a:pPr>
            <a:r>
              <a:rPr lang="en-US" sz="1400" b="1" dirty="0">
                <a:solidFill>
                  <a:schemeClr val="tx1">
                    <a:lumMod val="95000"/>
                    <a:lumOff val="5000"/>
                  </a:schemeClr>
                </a:solidFill>
                <a:latin typeface="Times New Roman"/>
                <a:ea typeface="Times New Roman"/>
                <a:cs typeface="Times New Roman"/>
                <a:sym typeface="Times New Roman"/>
              </a:rPr>
              <a:t>XGB Classifier:</a:t>
            </a:r>
            <a:r>
              <a:rPr lang="en-US" sz="1400" dirty="0">
                <a:solidFill>
                  <a:schemeClr val="tx1">
                    <a:lumMod val="95000"/>
                    <a:lumOff val="5000"/>
                  </a:schemeClr>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XG Boost is again a very popular and effective ensemble learning technique. </a:t>
            </a:r>
            <a:r>
              <a:rPr lang="en-US" sz="1400" dirty="0">
                <a:solidFill>
                  <a:srgbClr val="222222"/>
                </a:solidFill>
                <a:latin typeface="Times New Roman"/>
                <a:ea typeface="Times New Roman"/>
                <a:cs typeface="Times New Roman"/>
                <a:sym typeface="Times New Roman"/>
              </a:rPr>
              <a:t>The beauty of this powerful algorithm lies in its scalability, which drives fast learning through parallel and distributed computing and offers efficient memory usage.</a:t>
            </a:r>
          </a:p>
          <a:p>
            <a:pPr marL="457200" lvl="0" indent="-317500" algn="l" rtl="0">
              <a:spcBef>
                <a:spcPts val="0"/>
              </a:spcBef>
              <a:spcAft>
                <a:spcPts val="0"/>
              </a:spcAft>
              <a:buClr>
                <a:srgbClr val="222222"/>
              </a:buClr>
              <a:buSzPts val="1400"/>
              <a:buFont typeface="Times New Roman"/>
              <a:buAutoNum type="arabicPeriod"/>
            </a:pPr>
            <a:r>
              <a:rPr lang="en-US" sz="1400" b="1" dirty="0">
                <a:solidFill>
                  <a:srgbClr val="222222"/>
                </a:solidFill>
                <a:latin typeface="Times New Roman"/>
                <a:ea typeface="Times New Roman"/>
                <a:cs typeface="Times New Roman"/>
                <a:sym typeface="Times New Roman"/>
              </a:rPr>
              <a:t>SVM: </a:t>
            </a:r>
            <a:r>
              <a:rPr lang="en-US" sz="1400" b="0" i="0" dirty="0">
                <a:solidFill>
                  <a:srgbClr val="333333"/>
                </a:solidFill>
                <a:effectLst/>
                <a:latin typeface="Times New Roman" panose="02020603050405020304" pitchFamily="18" charset="0"/>
                <a:cs typeface="Times New Roman" panose="02020603050405020304" pitchFamily="18" charset="0"/>
              </a:rPr>
              <a:t>SVM algorithm is to create the best line or decision boundary that can segregate n-dimensional space into classes so that we can easily put the new data point in the correct category in the future. This best decision boundary is called a hyperplane</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457200" lvl="0" indent="-317500" algn="l" rtl="0">
              <a:spcBef>
                <a:spcPts val="0"/>
              </a:spcBef>
              <a:spcAft>
                <a:spcPts val="0"/>
              </a:spcAft>
              <a:buClr>
                <a:srgbClr val="000000"/>
              </a:buClr>
              <a:buSzPts val="1400"/>
              <a:buFont typeface="Times New Roman"/>
              <a:buAutoNum type="arabicPeriod"/>
            </a:pPr>
            <a:r>
              <a:rPr lang="en-US" sz="1400" b="1" dirty="0">
                <a:solidFill>
                  <a:srgbClr val="000000"/>
                </a:solidFill>
                <a:latin typeface="Times New Roman"/>
                <a:ea typeface="Times New Roman"/>
                <a:cs typeface="Times New Roman"/>
                <a:sym typeface="Times New Roman"/>
              </a:rPr>
              <a:t>Logistics Regression:</a:t>
            </a:r>
            <a:r>
              <a:rPr lang="en-US" sz="1400" dirty="0">
                <a:solidFill>
                  <a:srgbClr val="000000"/>
                </a:solidFill>
                <a:latin typeface="Times New Roman"/>
                <a:ea typeface="Times New Roman"/>
                <a:cs typeface="Times New Roman"/>
                <a:sym typeface="Times New Roman"/>
              </a:rPr>
              <a:t> </a:t>
            </a:r>
            <a:r>
              <a:rPr lang="en-US" sz="1400" b="0" i="0" dirty="0">
                <a:solidFill>
                  <a:srgbClr val="273239"/>
                </a:solidFill>
                <a:effectLst/>
                <a:latin typeface="Times New Roman" panose="02020603050405020304" pitchFamily="18" charset="0"/>
                <a:cs typeface="Times New Roman" panose="02020603050405020304" pitchFamily="18" charset="0"/>
              </a:rPr>
              <a:t>Logistic regression is a supervised machine learning algorithm mainly used for classification tasks where the goal is to predict the probability that an instance of belonging to a given class or not. It is a kind of statistical algorithm, which analyze the relationship between a set of independent variables and the dependent binary variables.</a:t>
            </a:r>
            <a:endPar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37895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PERFORMANCE METRICS</a:t>
            </a:r>
          </a:p>
        </p:txBody>
      </p:sp>
      <p:sp>
        <p:nvSpPr>
          <p:cNvPr id="185" name="Google Shape;185;p22"/>
          <p:cNvSpPr txBox="1">
            <a:spLocks noGrp="1"/>
          </p:cNvSpPr>
          <p:nvPr>
            <p:ph type="body" idx="1"/>
          </p:nvPr>
        </p:nvSpPr>
        <p:spPr>
          <a:xfrm>
            <a:off x="819150" y="1285850"/>
            <a:ext cx="7590900" cy="3308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sz="1500" b="1" dirty="0">
                <a:latin typeface="Arial"/>
                <a:ea typeface="Arial"/>
                <a:cs typeface="Arial"/>
                <a:sym typeface="Arial"/>
              </a:rPr>
              <a:t>Accuracy Score:</a:t>
            </a:r>
            <a:r>
              <a:rPr lang="en" sz="1500" dirty="0">
                <a:latin typeface="Arial"/>
                <a:ea typeface="Arial"/>
                <a:cs typeface="Arial"/>
                <a:sym typeface="Arial"/>
              </a:rPr>
              <a:t> </a:t>
            </a:r>
            <a:r>
              <a:rPr lang="en" sz="1500" dirty="0">
                <a:solidFill>
                  <a:srgbClr val="000000"/>
                </a:solidFill>
                <a:latin typeface="Arial"/>
                <a:ea typeface="Arial"/>
                <a:cs typeface="Arial"/>
                <a:sym typeface="Arial"/>
              </a:rPr>
              <a:t>It is calculated as total number of correctly classified points divided by total number of points is test set. </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AutoNum type="arabicPeriod"/>
            </a:pPr>
            <a:r>
              <a:rPr lang="en" sz="1500" b="1" dirty="0">
                <a:solidFill>
                  <a:srgbClr val="000000"/>
                </a:solidFill>
                <a:latin typeface="Arial"/>
                <a:ea typeface="Arial"/>
                <a:cs typeface="Arial"/>
                <a:sym typeface="Arial"/>
              </a:rPr>
              <a:t>Precision Score:</a:t>
            </a:r>
            <a:r>
              <a:rPr lang="en" sz="1500" dirty="0">
                <a:solidFill>
                  <a:srgbClr val="000000"/>
                </a:solidFill>
                <a:latin typeface="Arial"/>
                <a:ea typeface="Arial"/>
                <a:cs typeface="Arial"/>
                <a:sym typeface="Arial"/>
              </a:rPr>
              <a:t> Precision is calculated as the ratio of correctly classified positive points (True Positives) to the total number of correctly classified positive points (True Positives + False Positives).</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AutoNum type="arabicPeriod"/>
            </a:pPr>
            <a:r>
              <a:rPr lang="en" sz="1500" b="1" dirty="0">
                <a:solidFill>
                  <a:srgbClr val="000000"/>
                </a:solidFill>
                <a:latin typeface="Arial"/>
                <a:ea typeface="Arial"/>
                <a:cs typeface="Arial"/>
                <a:sym typeface="Arial"/>
              </a:rPr>
              <a:t>Recall Score:</a:t>
            </a:r>
            <a:r>
              <a:rPr lang="en" sz="1500" dirty="0">
                <a:solidFill>
                  <a:srgbClr val="000000"/>
                </a:solidFill>
                <a:latin typeface="Arial"/>
                <a:ea typeface="Arial"/>
                <a:cs typeface="Arial"/>
                <a:sym typeface="Arial"/>
              </a:rPr>
              <a:t> Recall tells us what proportion of the positive class got correctly classified. It is calculated as the total number of true positive points divided by true positive and false negative. </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AutoNum type="arabicPeriod"/>
            </a:pPr>
            <a:r>
              <a:rPr lang="en" sz="1500" b="1" dirty="0">
                <a:solidFill>
                  <a:srgbClr val="000000"/>
                </a:solidFill>
                <a:latin typeface="Arial"/>
                <a:ea typeface="Arial"/>
                <a:cs typeface="Arial"/>
                <a:sym typeface="Arial"/>
              </a:rPr>
              <a:t>F1-score:</a:t>
            </a:r>
            <a:r>
              <a:rPr lang="en" sz="1500" dirty="0">
                <a:solidFill>
                  <a:srgbClr val="000000"/>
                </a:solidFill>
                <a:latin typeface="Arial"/>
                <a:ea typeface="Arial"/>
                <a:cs typeface="Arial"/>
                <a:sym typeface="Arial"/>
              </a:rPr>
              <a:t> In Precision, we are focusing more on false positive values where as in case of recall we focused on false negative value. Now, if we want to minimize false positive as well as false negative both then we can use f1-score. It is calculated as harmonic mean of precision and recall. </a:t>
            </a:r>
            <a:endParaRPr sz="1500"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642750" y="327100"/>
            <a:ext cx="7806306" cy="70922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CONFUSION MATRIX (LOGISTIC REGRESSION)</a:t>
            </a:r>
          </a:p>
        </p:txBody>
      </p:sp>
      <p:sp>
        <p:nvSpPr>
          <p:cNvPr id="191" name="Google Shape;191;p23"/>
          <p:cNvSpPr txBox="1">
            <a:spLocks noGrp="1"/>
          </p:cNvSpPr>
          <p:nvPr>
            <p:ph type="body" idx="1"/>
          </p:nvPr>
        </p:nvSpPr>
        <p:spPr>
          <a:xfrm>
            <a:off x="642750" y="1281700"/>
            <a:ext cx="3339300" cy="2831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700" dirty="0">
                <a:solidFill>
                  <a:srgbClr val="000000"/>
                </a:solidFill>
                <a:latin typeface="Arial"/>
                <a:ea typeface="Arial"/>
                <a:cs typeface="Arial"/>
                <a:sym typeface="Arial"/>
              </a:rPr>
              <a:t>Confusion Matrix can give us the visual representation of total sum of correctly classified points and sum of misclassified points. </a:t>
            </a:r>
            <a:endParaRPr sz="1700" dirty="0">
              <a:latin typeface="Arial"/>
              <a:ea typeface="Arial"/>
              <a:cs typeface="Arial"/>
              <a:sym typeface="Arial"/>
            </a:endParaRPr>
          </a:p>
        </p:txBody>
      </p:sp>
      <p:pic>
        <p:nvPicPr>
          <p:cNvPr id="192" name="Google Shape;192;p23"/>
          <p:cNvPicPr preferRelativeResize="0"/>
          <p:nvPr/>
        </p:nvPicPr>
        <p:blipFill>
          <a:blip r:embed="rId3"/>
          <a:srcRect/>
          <a:stretch/>
        </p:blipFill>
        <p:spPr>
          <a:xfrm>
            <a:off x="4127553" y="1281700"/>
            <a:ext cx="4739544" cy="3633651"/>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B7D67E-1944-EC46-3A22-8A6D680CEA94}"/>
              </a:ext>
            </a:extLst>
          </p:cNvPr>
          <p:cNvSpPr>
            <a:spLocks noGrp="1"/>
          </p:cNvSpPr>
          <p:nvPr>
            <p:ph type="title"/>
          </p:nvPr>
        </p:nvSpPr>
        <p:spPr>
          <a:xfrm>
            <a:off x="759677" y="444411"/>
            <a:ext cx="7505700" cy="581025"/>
          </a:xfrm>
        </p:spPr>
        <p:txBody>
          <a:bodyPr>
            <a:normAutofit/>
          </a:bodyPr>
          <a:lstStyle/>
          <a:p>
            <a:pPr algn="ctr"/>
            <a:r>
              <a:rPr lang="en" sz="2400" b="1" dirty="0">
                <a:latin typeface="+mn-lt"/>
                <a:ea typeface="Arial"/>
                <a:cs typeface="Arial"/>
                <a:sym typeface="Arial"/>
              </a:rPr>
              <a:t>CONFUSION MATRIX (SVM &amp; DECISION TREE)</a:t>
            </a:r>
            <a:endParaRPr lang="en-IN" sz="2400" dirty="0">
              <a:latin typeface="+mn-lt"/>
            </a:endParaRPr>
          </a:p>
        </p:txBody>
      </p:sp>
      <p:sp>
        <p:nvSpPr>
          <p:cNvPr id="6" name="Text Placeholder 5">
            <a:extLst>
              <a:ext uri="{FF2B5EF4-FFF2-40B4-BE49-F238E27FC236}">
                <a16:creationId xmlns:a16="http://schemas.microsoft.com/office/drawing/2014/main" id="{19179025-FDCB-CF16-BE4B-3D5A546D81F1}"/>
              </a:ext>
            </a:extLst>
          </p:cNvPr>
          <p:cNvSpPr>
            <a:spLocks noGrp="1"/>
          </p:cNvSpPr>
          <p:nvPr>
            <p:ph type="body" idx="1"/>
          </p:nvPr>
        </p:nvSpPr>
        <p:spPr>
          <a:xfrm>
            <a:off x="1810596" y="1418462"/>
            <a:ext cx="835960" cy="581025"/>
          </a:xfrm>
        </p:spPr>
        <p:txBody>
          <a:bodyPr>
            <a:normAutofit fontScale="92500"/>
          </a:bodyPr>
          <a:lstStyle/>
          <a:p>
            <a:pPr marL="146050" indent="0">
              <a:buNone/>
            </a:pPr>
            <a:r>
              <a:rPr lang="en-IN" b="1" dirty="0"/>
              <a:t>SVM</a:t>
            </a:r>
          </a:p>
        </p:txBody>
      </p:sp>
      <p:sp>
        <p:nvSpPr>
          <p:cNvPr id="10" name="Text Placeholder 9">
            <a:extLst>
              <a:ext uri="{FF2B5EF4-FFF2-40B4-BE49-F238E27FC236}">
                <a16:creationId xmlns:a16="http://schemas.microsoft.com/office/drawing/2014/main" id="{04FD3463-46CD-98D4-6AC8-C09300880655}"/>
              </a:ext>
            </a:extLst>
          </p:cNvPr>
          <p:cNvSpPr>
            <a:spLocks noGrp="1"/>
          </p:cNvSpPr>
          <p:nvPr>
            <p:ph type="body" idx="2"/>
          </p:nvPr>
        </p:nvSpPr>
        <p:spPr>
          <a:xfrm>
            <a:off x="6040755" y="1415592"/>
            <a:ext cx="1817138" cy="472059"/>
          </a:xfrm>
        </p:spPr>
        <p:txBody>
          <a:bodyPr>
            <a:noAutofit/>
          </a:bodyPr>
          <a:lstStyle/>
          <a:p>
            <a:pPr marL="146050" indent="0">
              <a:buNone/>
            </a:pPr>
            <a:r>
              <a:rPr lang="en-IN" sz="2000" b="1" dirty="0"/>
              <a:t>XG BOOST</a:t>
            </a:r>
          </a:p>
        </p:txBody>
      </p:sp>
      <p:pic>
        <p:nvPicPr>
          <p:cNvPr id="8" name="Picture 7">
            <a:extLst>
              <a:ext uri="{FF2B5EF4-FFF2-40B4-BE49-F238E27FC236}">
                <a16:creationId xmlns:a16="http://schemas.microsoft.com/office/drawing/2014/main" id="{A4F6C342-CCED-F1B1-FB3D-8FD221786FCB}"/>
              </a:ext>
            </a:extLst>
          </p:cNvPr>
          <p:cNvPicPr>
            <a:picLocks noChangeAspect="1"/>
          </p:cNvPicPr>
          <p:nvPr/>
        </p:nvPicPr>
        <p:blipFill>
          <a:blip r:embed="rId2"/>
          <a:stretch>
            <a:fillRect/>
          </a:stretch>
        </p:blipFill>
        <p:spPr>
          <a:xfrm>
            <a:off x="191561" y="1806405"/>
            <a:ext cx="4454483" cy="2869584"/>
          </a:xfrm>
          <a:prstGeom prst="rect">
            <a:avLst/>
          </a:prstGeom>
        </p:spPr>
      </p:pic>
      <p:pic>
        <p:nvPicPr>
          <p:cNvPr id="1026" name="Picture 2">
            <a:extLst>
              <a:ext uri="{FF2B5EF4-FFF2-40B4-BE49-F238E27FC236}">
                <a16:creationId xmlns:a16="http://schemas.microsoft.com/office/drawing/2014/main" id="{B95E9298-2108-FF7C-20AB-48FE072BE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431" y="1806405"/>
            <a:ext cx="4033008" cy="286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437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673975" y="306375"/>
            <a:ext cx="7505700" cy="66898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PERFORMANCE COMPARISON</a:t>
            </a:r>
          </a:p>
        </p:txBody>
      </p:sp>
      <p:pic>
        <p:nvPicPr>
          <p:cNvPr id="198" name="Google Shape;198;p24"/>
          <p:cNvPicPr preferRelativeResize="0"/>
          <p:nvPr/>
        </p:nvPicPr>
        <p:blipFill>
          <a:blip r:embed="rId3"/>
          <a:srcRect/>
          <a:stretch/>
        </p:blipFill>
        <p:spPr>
          <a:xfrm>
            <a:off x="620486" y="1084762"/>
            <a:ext cx="7857308" cy="3598272"/>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A04F-B9B0-32FF-A296-2CA9BE1D5A9C}"/>
              </a:ext>
            </a:extLst>
          </p:cNvPr>
          <p:cNvSpPr>
            <a:spLocks noGrp="1"/>
          </p:cNvSpPr>
          <p:nvPr>
            <p:ph type="title"/>
          </p:nvPr>
        </p:nvSpPr>
        <p:spPr>
          <a:xfrm>
            <a:off x="532006" y="1708635"/>
            <a:ext cx="7886700" cy="994172"/>
          </a:xfrm>
          <a:noFill/>
          <a:ln>
            <a:noFill/>
          </a:ln>
        </p:spPr>
        <p:style>
          <a:lnRef idx="1">
            <a:schemeClr val="accent3"/>
          </a:lnRef>
          <a:fillRef idx="2">
            <a:schemeClr val="accent3"/>
          </a:fillRef>
          <a:effectRef idx="1">
            <a:schemeClr val="accent3"/>
          </a:effectRef>
          <a:fontRef idx="minor">
            <a:schemeClr val="dk1"/>
          </a:fontRef>
        </p:style>
        <p:txBody>
          <a:bodyPr>
            <a:normAutofit/>
          </a:bodyPr>
          <a:lstStyle/>
          <a:p>
            <a:pPr algn="ctr"/>
            <a:r>
              <a:rPr lang="en-US" sz="4800" b="1"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a:t>
            </a:r>
            <a:endParaRPr lang="en-IN" sz="48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154147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0" y="756999"/>
            <a:ext cx="5361300" cy="7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a:latin typeface="+mn-lt"/>
                <a:cs typeface="Arial" panose="020B0604020202020204" pitchFamily="34" charset="0"/>
              </a:rPr>
              <a:t>PROBLEM STATEMENT</a:t>
            </a:r>
          </a:p>
        </p:txBody>
      </p:sp>
      <p:sp>
        <p:nvSpPr>
          <p:cNvPr id="129" name="Google Shape;129;p13"/>
          <p:cNvSpPr txBox="1">
            <a:spLocks noGrp="1"/>
          </p:cNvSpPr>
          <p:nvPr>
            <p:ph type="subTitle" idx="1"/>
          </p:nvPr>
        </p:nvSpPr>
        <p:spPr>
          <a:xfrm>
            <a:off x="624650" y="1738806"/>
            <a:ext cx="7829400" cy="2488800"/>
          </a:xfrm>
          <a:prstGeom prst="rect">
            <a:avLst/>
          </a:prstGeom>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sz="1800" dirty="0">
                <a:solidFill>
                  <a:srgbClr val="212121"/>
                </a:solidFill>
                <a:latin typeface="Arial"/>
                <a:ea typeface="Arial"/>
                <a:cs typeface="Arial"/>
                <a:sym typeface="Arial"/>
              </a:rPr>
              <a:t>The aim of this project is to contribute to the reduction of academic dropout and failure in higher education, by using machine learning techniques to identify students at risk at an early stage of their academic path, so that strategies to support them can be put into place. The problem is formulated as a three category classification task (dropout, enrolled, and graduate) at the end of the normal duration of the course.</a:t>
            </a:r>
            <a:endParaRPr sz="1800" dirty="0">
              <a:solidFill>
                <a:srgbClr val="212121"/>
              </a:solidFill>
              <a:latin typeface="Arial"/>
              <a:ea typeface="Arial"/>
              <a:cs typeface="Arial"/>
              <a:sym typeface="Arial"/>
            </a:endParaRPr>
          </a:p>
          <a:p>
            <a:pPr marL="0" lvl="0" indent="0" algn="ctr" rtl="0">
              <a:spcBef>
                <a:spcPts val="1200"/>
              </a:spcBef>
              <a:spcAft>
                <a:spcPts val="0"/>
              </a:spcAft>
              <a:buNone/>
            </a:pPr>
            <a:endParaRPr sz="2000" b="1" i="1" dirty="0">
              <a:solidFill>
                <a:srgbClr val="212121"/>
              </a:solidFill>
              <a:highlight>
                <a:srgbClr val="FFFFFF"/>
              </a:highlight>
              <a:latin typeface="Roboto"/>
              <a:ea typeface="Roboto"/>
              <a:cs typeface="Roboto"/>
              <a:sym typeface="Roboto"/>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800" b="1" dirty="0">
                <a:latin typeface="+mn-lt"/>
              </a:rPr>
              <a:t>ABOUT DATASET</a:t>
            </a:r>
          </a:p>
        </p:txBody>
      </p:sp>
      <p:sp>
        <p:nvSpPr>
          <p:cNvPr id="135" name="Google Shape;135;p14"/>
          <p:cNvSpPr txBox="1">
            <a:spLocks noGrp="1"/>
          </p:cNvSpPr>
          <p:nvPr>
            <p:ph type="body" idx="1"/>
          </p:nvPr>
        </p:nvSpPr>
        <p:spPr>
          <a:xfrm>
            <a:off x="819150" y="1721425"/>
            <a:ext cx="7505700" cy="27174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700" dirty="0">
                <a:solidFill>
                  <a:srgbClr val="000000"/>
                </a:solidFill>
                <a:latin typeface="Arial"/>
                <a:ea typeface="Arial"/>
                <a:cs typeface="Arial"/>
                <a:sym typeface="Arial"/>
              </a:rPr>
              <a:t>A dataset is created from a higher education institution (acquired from several disjoint databases) related to students enrolled in different undergraduate degrees, such as agronomy, design, education, nursing, journalism, management, social services, and technologies.  The dataset includes information known at the time of student enrollment (academic path, demographics, and social-economic factors) and the students' academic performance at the end of the first and second semesters. The dataset consist of 36 attributes and 4424 instances. </a:t>
            </a:r>
            <a:endParaRPr sz="1800" dirty="0">
              <a:latin typeface="Arial"/>
              <a:ea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cs typeface="Arial" panose="020B0604020202020204" pitchFamily="34" charset="0"/>
              </a:rPr>
              <a:t>EXPLORATORY DATA ANALYSIS</a:t>
            </a:r>
          </a:p>
        </p:txBody>
      </p:sp>
      <p:sp>
        <p:nvSpPr>
          <p:cNvPr id="141" name="Google Shape;141;p15"/>
          <p:cNvSpPr txBox="1">
            <a:spLocks noGrp="1"/>
          </p:cNvSpPr>
          <p:nvPr>
            <p:ph type="body" idx="1"/>
          </p:nvPr>
        </p:nvSpPr>
        <p:spPr>
          <a:xfrm>
            <a:off x="819150" y="1678491"/>
            <a:ext cx="7505700" cy="2448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sz="1800" dirty="0">
                <a:solidFill>
                  <a:srgbClr val="0E101A"/>
                </a:solidFill>
                <a:latin typeface="Arial"/>
                <a:ea typeface="Arial"/>
                <a:cs typeface="Arial"/>
                <a:sym typeface="Arial"/>
              </a:rPr>
              <a:t>Data exploration gives us lot of information about the data and helps us to analyze the data statistically.  Statistical analysis helps us to understand the relation between different types of data, it helps us to realize how each feature are related to each other, it helps us to understand the amount of variation in each feature, it also helps us to understand the distribution of each category and last but not the least it helps us to understand how much each input variables are contributing towards the target variable. </a:t>
            </a:r>
            <a:endParaRPr sz="2000" dirty="0">
              <a:latin typeface="Arial"/>
              <a:ea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611725" y="542925"/>
            <a:ext cx="7505700" cy="54867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panose="020B0604020202020204" pitchFamily="34" charset="0"/>
                <a:sym typeface="Arial"/>
              </a:rPr>
              <a:t>ANALYSIS OF TARGET VARIABLE</a:t>
            </a:r>
          </a:p>
        </p:txBody>
      </p:sp>
      <p:sp>
        <p:nvSpPr>
          <p:cNvPr id="147" name="Google Shape;147;p16"/>
          <p:cNvSpPr txBox="1">
            <a:spLocks noGrp="1"/>
          </p:cNvSpPr>
          <p:nvPr>
            <p:ph type="body" idx="1"/>
          </p:nvPr>
        </p:nvSpPr>
        <p:spPr>
          <a:xfrm>
            <a:off x="409250" y="1404257"/>
            <a:ext cx="3392041" cy="3196318"/>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800" dirty="0">
                <a:solidFill>
                  <a:srgbClr val="212121"/>
                </a:solidFill>
                <a:ea typeface="Arial"/>
                <a:cs typeface="Arial"/>
                <a:sym typeface="Arial"/>
              </a:rPr>
              <a:t>From this pie chart, we can observe that around 49.9% of the students are graduated, 32.1% students are dropout, and 17.1% of the students are enrolled in some other course, which indicates that half of the students from the total population are graduated.</a:t>
            </a:r>
            <a:endParaRPr sz="1800" dirty="0">
              <a:solidFill>
                <a:srgbClr val="212121"/>
              </a:solidFill>
              <a:ea typeface="Arial"/>
              <a:cs typeface="Arial"/>
              <a:sym typeface="Arial"/>
            </a:endParaRPr>
          </a:p>
          <a:p>
            <a:pPr marL="0" lvl="0" indent="0" algn="l" rtl="0">
              <a:spcBef>
                <a:spcPts val="1200"/>
              </a:spcBef>
              <a:spcAft>
                <a:spcPts val="1200"/>
              </a:spcAft>
              <a:buNone/>
            </a:pPr>
            <a:endParaRPr dirty="0"/>
          </a:p>
        </p:txBody>
      </p:sp>
      <p:pic>
        <p:nvPicPr>
          <p:cNvPr id="148" name="Google Shape;148;p16"/>
          <p:cNvPicPr preferRelativeResize="0"/>
          <p:nvPr/>
        </p:nvPicPr>
        <p:blipFill>
          <a:blip r:embed="rId3"/>
          <a:srcRect/>
          <a:stretch/>
        </p:blipFill>
        <p:spPr>
          <a:xfrm>
            <a:off x="3801291" y="1603179"/>
            <a:ext cx="5040254" cy="2301889"/>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600F-C7A3-6C25-0D08-EAFF3AAD615E}"/>
              </a:ext>
            </a:extLst>
          </p:cNvPr>
          <p:cNvSpPr>
            <a:spLocks noGrp="1"/>
          </p:cNvSpPr>
          <p:nvPr>
            <p:ph type="title"/>
          </p:nvPr>
        </p:nvSpPr>
        <p:spPr>
          <a:xfrm>
            <a:off x="759677" y="540800"/>
            <a:ext cx="7505700" cy="954600"/>
          </a:xfrm>
        </p:spPr>
        <p:txBody>
          <a:bodyPr>
            <a:normAutofit/>
          </a:bodyPr>
          <a:lstStyle/>
          <a:p>
            <a:pPr algn="ctr"/>
            <a:r>
              <a:rPr lang="en-IN" sz="2400" b="1" dirty="0">
                <a:latin typeface="+mn-lt"/>
              </a:rPr>
              <a:t>ANALYSIS OF TARGET VARIABLE WITH GENDER</a:t>
            </a:r>
          </a:p>
        </p:txBody>
      </p:sp>
      <p:sp>
        <p:nvSpPr>
          <p:cNvPr id="3" name="Text Placeholder 2">
            <a:extLst>
              <a:ext uri="{FF2B5EF4-FFF2-40B4-BE49-F238E27FC236}">
                <a16:creationId xmlns:a16="http://schemas.microsoft.com/office/drawing/2014/main" id="{EE137246-FFB1-8193-8BA4-4AFFBAEE4DE6}"/>
              </a:ext>
            </a:extLst>
          </p:cNvPr>
          <p:cNvSpPr>
            <a:spLocks noGrp="1"/>
          </p:cNvSpPr>
          <p:nvPr>
            <p:ph type="body" idx="1"/>
          </p:nvPr>
        </p:nvSpPr>
        <p:spPr>
          <a:xfrm>
            <a:off x="759677" y="1564896"/>
            <a:ext cx="3001735" cy="2448000"/>
          </a:xfrm>
        </p:spPr>
        <p:txBody>
          <a:bodyPr>
            <a:normAutofit/>
          </a:bodyPr>
          <a:lstStyle/>
          <a:p>
            <a:pPr marL="146050" indent="0" algn="just">
              <a:buNone/>
            </a:pPr>
            <a:r>
              <a:rPr lang="en-IN" sz="1800" dirty="0"/>
              <a:t>Around 43.9% are Graduate Male while </a:t>
            </a:r>
          </a:p>
          <a:p>
            <a:pPr marL="146050" indent="0" algn="just">
              <a:buNone/>
            </a:pPr>
            <a:r>
              <a:rPr lang="en-IN" sz="1800" dirty="0"/>
              <a:t>56.1% are Dropouts.</a:t>
            </a:r>
          </a:p>
          <a:p>
            <a:pPr marL="146050" indent="0" algn="just">
              <a:buNone/>
            </a:pPr>
            <a:endParaRPr lang="en-IN" sz="1800" dirty="0"/>
          </a:p>
          <a:p>
            <a:pPr marL="146050" indent="0" algn="just">
              <a:buNone/>
            </a:pPr>
            <a:r>
              <a:rPr lang="en-IN" sz="1800" dirty="0"/>
              <a:t>In case of Female students 69.8% are Graduate and only 30.2% had dropped out.</a:t>
            </a:r>
          </a:p>
          <a:p>
            <a:pPr marL="146050" indent="0">
              <a:buNone/>
            </a:pPr>
            <a:endParaRPr lang="en-IN" dirty="0"/>
          </a:p>
        </p:txBody>
      </p:sp>
      <p:sp>
        <p:nvSpPr>
          <p:cNvPr id="4" name="Text Placeholder 3">
            <a:extLst>
              <a:ext uri="{FF2B5EF4-FFF2-40B4-BE49-F238E27FC236}">
                <a16:creationId xmlns:a16="http://schemas.microsoft.com/office/drawing/2014/main" id="{0A6DA2E5-F9CC-C8EA-92BB-9D9E3E4F4CBB}"/>
              </a:ext>
            </a:extLst>
          </p:cNvPr>
          <p:cNvSpPr>
            <a:spLocks noGrp="1"/>
          </p:cNvSpPr>
          <p:nvPr>
            <p:ph type="body" idx="2"/>
          </p:nvPr>
        </p:nvSpPr>
        <p:spPr/>
        <p:txBody>
          <a:bodyPr/>
          <a:lstStyle/>
          <a:p>
            <a:endParaRPr lang="en-IN" dirty="0"/>
          </a:p>
        </p:txBody>
      </p:sp>
      <p:pic>
        <p:nvPicPr>
          <p:cNvPr id="6" name="Picture 5" descr="A graph of a number of people">
            <a:extLst>
              <a:ext uri="{FF2B5EF4-FFF2-40B4-BE49-F238E27FC236}">
                <a16:creationId xmlns:a16="http://schemas.microsoft.com/office/drawing/2014/main" id="{458865AE-697E-0B2F-2880-7E22B40C6C00}"/>
              </a:ext>
            </a:extLst>
          </p:cNvPr>
          <p:cNvPicPr>
            <a:picLocks noChangeAspect="1"/>
          </p:cNvPicPr>
          <p:nvPr/>
        </p:nvPicPr>
        <p:blipFill>
          <a:blip r:embed="rId2"/>
          <a:stretch>
            <a:fillRect/>
          </a:stretch>
        </p:blipFill>
        <p:spPr>
          <a:xfrm>
            <a:off x="3820885" y="1564896"/>
            <a:ext cx="4846321" cy="2873829"/>
          </a:xfrm>
          <a:prstGeom prst="rect">
            <a:avLst/>
          </a:prstGeom>
        </p:spPr>
      </p:pic>
    </p:spTree>
    <p:extLst>
      <p:ext uri="{BB962C8B-B14F-4D97-AF65-F5344CB8AC3E}">
        <p14:creationId xmlns:p14="http://schemas.microsoft.com/office/powerpoint/2010/main" val="403826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8A6E-FA17-FF3B-E808-A7B700F31B75}"/>
              </a:ext>
            </a:extLst>
          </p:cNvPr>
          <p:cNvSpPr>
            <a:spLocks noGrp="1"/>
          </p:cNvSpPr>
          <p:nvPr>
            <p:ph type="title"/>
          </p:nvPr>
        </p:nvSpPr>
        <p:spPr>
          <a:xfrm>
            <a:off x="774545" y="674614"/>
            <a:ext cx="8011342" cy="656629"/>
          </a:xfrm>
        </p:spPr>
        <p:txBody>
          <a:bodyPr>
            <a:normAutofit/>
          </a:bodyPr>
          <a:lstStyle/>
          <a:p>
            <a:pPr algn="ctr"/>
            <a:r>
              <a:rPr lang="en-IN" sz="2400" b="1" dirty="0">
                <a:latin typeface="+mn-lt"/>
              </a:rPr>
              <a:t>ANALYSIS OF TARGET VARIABLE WITH MARTIAL STATUS</a:t>
            </a:r>
          </a:p>
        </p:txBody>
      </p:sp>
      <p:sp>
        <p:nvSpPr>
          <p:cNvPr id="6" name="Rectangle 1">
            <a:extLst>
              <a:ext uri="{FF2B5EF4-FFF2-40B4-BE49-F238E27FC236}">
                <a16:creationId xmlns:a16="http://schemas.microsoft.com/office/drawing/2014/main" id="{D2E880B7-36DE-4D0A-A428-27B64571AE09}"/>
              </a:ext>
            </a:extLst>
          </p:cNvPr>
          <p:cNvSpPr>
            <a:spLocks noGrp="1" noChangeArrowheads="1"/>
          </p:cNvSpPr>
          <p:nvPr>
            <p:ph type="body" idx="1"/>
          </p:nvPr>
        </p:nvSpPr>
        <p:spPr bwMode="auto">
          <a:xfrm>
            <a:off x="774545" y="1628366"/>
            <a:ext cx="2436222" cy="249299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n-lt"/>
              </a:rPr>
              <a:t>The majority of enrolled students are single.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n-lt"/>
              </a:rPr>
              <a:t>The percentage of single students who graduated is higher than the percentage of students who dropped out.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n-lt"/>
              </a:rPr>
              <a:t>Students with a marital status </a:t>
            </a:r>
            <a:r>
              <a:rPr kumimoji="0" lang="en-US" altLang="en-US" sz="1200" b="0" i="0" u="none" strike="noStrike" cap="none" normalizeH="0" baseline="0" dirty="0">
                <a:ln>
                  <a:noFill/>
                </a:ln>
                <a:solidFill>
                  <a:srgbClr val="000000"/>
                </a:solidFill>
                <a:effectLst/>
                <a:latin typeface="+mn-lt"/>
                <a:cs typeface="Courier New" panose="02070309020205020404" pitchFamily="49" charset="0"/>
              </a:rPr>
              <a:t>Legally separated</a:t>
            </a:r>
            <a:r>
              <a:rPr kumimoji="0" lang="en-US" altLang="en-US" sz="1200" b="0" i="0" u="none" strike="noStrike" cap="none" normalizeH="0" baseline="0" dirty="0">
                <a:ln>
                  <a:noFill/>
                </a:ln>
                <a:solidFill>
                  <a:srgbClr val="000000"/>
                </a:solidFill>
                <a:effectLst/>
                <a:latin typeface="+mn-lt"/>
              </a:rPr>
              <a:t> have the highest percentage of dropouts.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n-lt"/>
              </a:rPr>
              <a:t>The distribution of dropout and graduate students within other groups is similar and no pattern can be seen.</a:t>
            </a:r>
            <a:r>
              <a:rPr kumimoji="0" lang="en-US" altLang="en-US" sz="1200" b="0" i="0" u="none" strike="noStrike" cap="none" normalizeH="0" baseline="0" dirty="0">
                <a:ln>
                  <a:noFill/>
                </a:ln>
                <a:solidFill>
                  <a:schemeClr val="tx1"/>
                </a:solidFill>
                <a:effectLst/>
                <a:latin typeface="+mn-lt"/>
              </a:rPr>
              <a:t> </a:t>
            </a:r>
          </a:p>
        </p:txBody>
      </p:sp>
      <p:pic>
        <p:nvPicPr>
          <p:cNvPr id="5" name="Picture 4" descr="A graph with text and numbers&#10;&#10;Description automatically generated with medium confidence">
            <a:extLst>
              <a:ext uri="{FF2B5EF4-FFF2-40B4-BE49-F238E27FC236}">
                <a16:creationId xmlns:a16="http://schemas.microsoft.com/office/drawing/2014/main" id="{A66E2DDE-F439-D4E0-4FFB-C0A0A516DD22}"/>
              </a:ext>
            </a:extLst>
          </p:cNvPr>
          <p:cNvPicPr>
            <a:picLocks noChangeAspect="1"/>
          </p:cNvPicPr>
          <p:nvPr/>
        </p:nvPicPr>
        <p:blipFill>
          <a:blip r:embed="rId2"/>
          <a:stretch>
            <a:fillRect/>
          </a:stretch>
        </p:blipFill>
        <p:spPr>
          <a:xfrm>
            <a:off x="3331028" y="1628366"/>
            <a:ext cx="5564777" cy="2590937"/>
          </a:xfrm>
          <a:prstGeom prst="rect">
            <a:avLst/>
          </a:prstGeom>
        </p:spPr>
      </p:pic>
    </p:spTree>
    <p:extLst>
      <p:ext uri="{BB962C8B-B14F-4D97-AF65-F5344CB8AC3E}">
        <p14:creationId xmlns:p14="http://schemas.microsoft.com/office/powerpoint/2010/main" val="5783855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940128" y="149212"/>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ANALYSIS OF NUMERICAL DATA</a:t>
            </a:r>
          </a:p>
        </p:txBody>
      </p:sp>
      <p:sp>
        <p:nvSpPr>
          <p:cNvPr id="154" name="Google Shape;154;p17"/>
          <p:cNvSpPr txBox="1">
            <a:spLocks noGrp="1"/>
          </p:cNvSpPr>
          <p:nvPr>
            <p:ph type="body" idx="1"/>
          </p:nvPr>
        </p:nvSpPr>
        <p:spPr>
          <a:xfrm>
            <a:off x="673975" y="1103812"/>
            <a:ext cx="3320219" cy="3153900"/>
          </a:xfrm>
          <a:prstGeom prst="rect">
            <a:avLst/>
          </a:prstGeom>
        </p:spPr>
        <p:txBody>
          <a:bodyPr spcFirstLastPara="1" wrap="square" lIns="91425" tIns="91425" rIns="91425" bIns="91425" anchor="t" anchorCtr="0">
            <a:normAutofit fontScale="25000" lnSpcReduction="20000"/>
          </a:bodyPr>
          <a:lstStyle/>
          <a:p>
            <a:pPr marL="0" lvl="0" indent="0" rtl="0">
              <a:lnSpc>
                <a:spcPct val="120000"/>
              </a:lnSpc>
              <a:spcBef>
                <a:spcPts val="1200"/>
              </a:spcBef>
              <a:spcAft>
                <a:spcPts val="0"/>
              </a:spcAft>
              <a:buNone/>
            </a:pPr>
            <a:r>
              <a:rPr lang="en" sz="4000" dirty="0">
                <a:solidFill>
                  <a:srgbClr val="000000"/>
                </a:solidFill>
                <a:ea typeface="Arial"/>
                <a:cs typeface="Arial" panose="020B0604020202020204" pitchFamily="34" charset="0"/>
                <a:sym typeface="Arial"/>
              </a:rPr>
              <a:t>From the above plot, we are getting some interesting insights about the dataset and those insights are following.</a:t>
            </a:r>
            <a:endParaRPr sz="4000" dirty="0">
              <a:solidFill>
                <a:srgbClr val="000000"/>
              </a:solidFill>
              <a:ea typeface="Arial"/>
              <a:cs typeface="Arial" panose="020B0604020202020204" pitchFamily="34" charset="0"/>
              <a:sym typeface="Arial"/>
            </a:endParaRPr>
          </a:p>
          <a:p>
            <a:pPr marL="457200" lvl="0" indent="-298985" rtl="0">
              <a:lnSpc>
                <a:spcPct val="120000"/>
              </a:lnSpc>
              <a:spcBef>
                <a:spcPts val="1200"/>
              </a:spcBef>
              <a:spcAft>
                <a:spcPts val="0"/>
              </a:spcAft>
              <a:buClr>
                <a:srgbClr val="212121"/>
              </a:buClr>
              <a:buSzPct val="100000"/>
              <a:buFont typeface="Arial"/>
              <a:buAutoNum type="arabicPeriod"/>
            </a:pPr>
            <a:r>
              <a:rPr lang="en" sz="4000" dirty="0">
                <a:solidFill>
                  <a:srgbClr val="212121"/>
                </a:solidFill>
                <a:ea typeface="Arial"/>
                <a:cs typeface="Arial" panose="020B0604020202020204" pitchFamily="34" charset="0"/>
                <a:sym typeface="Arial"/>
              </a:rPr>
              <a:t>Curricular_units_1st_sem_(grade) &amp; Curricular_units_2nd_sem_(grade) is having strong correlation between them and correlation value is 0.84.</a:t>
            </a:r>
            <a:endParaRPr sz="4000" dirty="0">
              <a:solidFill>
                <a:srgbClr val="212121"/>
              </a:solidFill>
              <a:ea typeface="Arial"/>
              <a:cs typeface="Arial" panose="020B0604020202020204" pitchFamily="34" charset="0"/>
              <a:sym typeface="Arial"/>
            </a:endParaRPr>
          </a:p>
          <a:p>
            <a:pPr marL="457200" lvl="0" indent="-298985" rtl="0">
              <a:lnSpc>
                <a:spcPct val="120000"/>
              </a:lnSpc>
              <a:spcBef>
                <a:spcPts val="0"/>
              </a:spcBef>
              <a:spcAft>
                <a:spcPts val="0"/>
              </a:spcAft>
              <a:buClr>
                <a:srgbClr val="212121"/>
              </a:buClr>
              <a:buSzPct val="100000"/>
              <a:buFont typeface="Arial"/>
              <a:buAutoNum type="arabicPeriod"/>
            </a:pPr>
            <a:r>
              <a:rPr lang="en" sz="4000" dirty="0">
                <a:solidFill>
                  <a:srgbClr val="212121"/>
                </a:solidFill>
                <a:ea typeface="Arial"/>
                <a:cs typeface="Arial" panose="020B0604020202020204" pitchFamily="34" charset="0"/>
                <a:sym typeface="Arial"/>
              </a:rPr>
              <a:t>Previous qualification (grade) &amp; Admission grade is having average relation between them since the correlation value is 0.58.</a:t>
            </a:r>
            <a:endParaRPr sz="4000" dirty="0">
              <a:solidFill>
                <a:srgbClr val="212121"/>
              </a:solidFill>
              <a:ea typeface="Arial"/>
              <a:cs typeface="Arial" panose="020B0604020202020204" pitchFamily="34" charset="0"/>
              <a:sym typeface="Arial"/>
            </a:endParaRPr>
          </a:p>
          <a:p>
            <a:pPr marL="457200" lvl="0" indent="-298985" rtl="0">
              <a:lnSpc>
                <a:spcPct val="120000"/>
              </a:lnSpc>
              <a:spcBef>
                <a:spcPts val="0"/>
              </a:spcBef>
              <a:spcAft>
                <a:spcPts val="0"/>
              </a:spcAft>
              <a:buClr>
                <a:srgbClr val="212121"/>
              </a:buClr>
              <a:buSzPct val="100000"/>
              <a:buFont typeface="Arial"/>
              <a:buAutoNum type="arabicPeriod"/>
            </a:pPr>
            <a:r>
              <a:rPr lang="en" sz="4000" dirty="0">
                <a:solidFill>
                  <a:srgbClr val="212121"/>
                </a:solidFill>
                <a:ea typeface="Arial"/>
                <a:cs typeface="Arial" panose="020B0604020202020204" pitchFamily="34" charset="0"/>
                <a:sym typeface="Arial"/>
              </a:rPr>
              <a:t>And the final observation from this</a:t>
            </a:r>
          </a:p>
          <a:p>
            <a:pPr marL="457200" lvl="0" indent="-298985" rtl="0">
              <a:lnSpc>
                <a:spcPct val="120000"/>
              </a:lnSpc>
              <a:spcBef>
                <a:spcPts val="0"/>
              </a:spcBef>
              <a:spcAft>
                <a:spcPts val="0"/>
              </a:spcAft>
              <a:buClr>
                <a:srgbClr val="212121"/>
              </a:buClr>
              <a:buSzPct val="100000"/>
              <a:buFont typeface="Arial"/>
              <a:buAutoNum type="arabicPeriod"/>
            </a:pPr>
            <a:r>
              <a:rPr lang="en" sz="4000" dirty="0">
                <a:solidFill>
                  <a:srgbClr val="212121"/>
                </a:solidFill>
                <a:ea typeface="Arial"/>
                <a:cs typeface="Arial" panose="020B0604020202020204" pitchFamily="34" charset="0"/>
                <a:sym typeface="Arial"/>
              </a:rPr>
              <a:t> Heatmap is Unemployment rate, inflation rate, and GDP are having negative relation between them</a:t>
            </a:r>
            <a:r>
              <a:rPr lang="en" sz="3410" dirty="0">
                <a:solidFill>
                  <a:srgbClr val="212121"/>
                </a:solidFill>
                <a:ea typeface="Arial"/>
                <a:cs typeface="Arial" panose="020B0604020202020204" pitchFamily="34" charset="0"/>
                <a:sym typeface="Arial"/>
              </a:rPr>
              <a:t>. </a:t>
            </a:r>
            <a:endParaRPr sz="3410" dirty="0">
              <a:solidFill>
                <a:srgbClr val="212121"/>
              </a:solidFill>
              <a:ea typeface="Arial"/>
              <a:cs typeface="Arial" panose="020B0604020202020204" pitchFamily="34" charset="0"/>
              <a:sym typeface="Arial"/>
            </a:endParaRPr>
          </a:p>
          <a:p>
            <a:pPr marL="0" lvl="0" indent="0" algn="l" rtl="0">
              <a:spcBef>
                <a:spcPts val="1200"/>
              </a:spcBef>
              <a:spcAft>
                <a:spcPts val="0"/>
              </a:spcAft>
              <a:buNone/>
            </a:pPr>
            <a:endParaRPr sz="1200" dirty="0">
              <a:solidFill>
                <a:srgbClr val="000000"/>
              </a:solidFill>
              <a:latin typeface="Arial"/>
              <a:ea typeface="Arial"/>
              <a:cs typeface="Arial"/>
              <a:sym typeface="Arial"/>
            </a:endParaRPr>
          </a:p>
          <a:p>
            <a:pPr marL="0" lvl="0" indent="0" algn="l" rtl="0">
              <a:spcBef>
                <a:spcPts val="1200"/>
              </a:spcBef>
              <a:spcAft>
                <a:spcPts val="1200"/>
              </a:spcAft>
              <a:buNone/>
            </a:pPr>
            <a:endParaRPr dirty="0"/>
          </a:p>
        </p:txBody>
      </p:sp>
      <p:pic>
        <p:nvPicPr>
          <p:cNvPr id="155" name="Google Shape;155;p17"/>
          <p:cNvPicPr preferRelativeResize="0"/>
          <p:nvPr/>
        </p:nvPicPr>
        <p:blipFill>
          <a:blip r:embed="rId3"/>
          <a:srcRect/>
          <a:stretch/>
        </p:blipFill>
        <p:spPr>
          <a:xfrm>
            <a:off x="4284617" y="1103812"/>
            <a:ext cx="4161211" cy="3476938"/>
          </a:xfrm>
          <a:prstGeom prst="rect">
            <a:avLst/>
          </a:prstGeom>
          <a:noFill/>
          <a:ln>
            <a:noFill/>
          </a:ln>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724775" y="194674"/>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IN" sz="2400" b="1" dirty="0">
                <a:latin typeface="+mn-lt"/>
                <a:ea typeface="Arial"/>
                <a:cs typeface="Arial"/>
                <a:sym typeface="Arial"/>
              </a:rPr>
              <a:t>ANALYSIS OF CATEGORICAL DATA</a:t>
            </a:r>
          </a:p>
        </p:txBody>
      </p:sp>
      <p:sp>
        <p:nvSpPr>
          <p:cNvPr id="161" name="Google Shape;161;p18"/>
          <p:cNvSpPr txBox="1"/>
          <p:nvPr/>
        </p:nvSpPr>
        <p:spPr>
          <a:xfrm>
            <a:off x="485225" y="775406"/>
            <a:ext cx="7984800" cy="41734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dirty="0"/>
              <a:t>In categorical data, we can observe that each data contains so many distinct categories; there are only few variables where we are having just 2, 3, 4 or 5 categories. Although we have analysed all these variables with the count plot and got some interesting insights. Some of those insights are as following:</a:t>
            </a:r>
            <a:endParaRPr sz="1600" dirty="0"/>
          </a:p>
          <a:p>
            <a:pPr marL="457200" lvl="0" indent="-317500" algn="l" rtl="0">
              <a:lnSpc>
                <a:spcPct val="115000"/>
              </a:lnSpc>
              <a:spcBef>
                <a:spcPts val="1200"/>
              </a:spcBef>
              <a:spcAft>
                <a:spcPts val="0"/>
              </a:spcAft>
              <a:buSzPts val="1400"/>
              <a:buAutoNum type="arabicPeriod"/>
            </a:pPr>
            <a:r>
              <a:rPr lang="en" sz="1600" dirty="0"/>
              <a:t>The majority of students who enrolled themselves for any course are belonging to the age group in between 18-20.</a:t>
            </a:r>
            <a:endParaRPr sz="1600" dirty="0"/>
          </a:p>
          <a:p>
            <a:pPr marL="457200" lvl="0" indent="-317500" algn="l" rtl="0">
              <a:lnSpc>
                <a:spcPct val="115000"/>
              </a:lnSpc>
              <a:spcBef>
                <a:spcPts val="0"/>
              </a:spcBef>
              <a:spcAft>
                <a:spcPts val="0"/>
              </a:spcAft>
              <a:buSzPts val="1400"/>
              <a:buAutoNum type="arabicPeriod"/>
            </a:pPr>
            <a:r>
              <a:rPr lang="en" sz="1600" dirty="0"/>
              <a:t>Majority of the students in a group have taken the nursing, followed by management course, social services, journalism and communication.</a:t>
            </a:r>
            <a:endParaRPr sz="1600" dirty="0"/>
          </a:p>
          <a:p>
            <a:pPr marL="457200" lvl="0" indent="-317500" algn="l" rtl="0">
              <a:lnSpc>
                <a:spcPct val="115000"/>
              </a:lnSpc>
              <a:spcBef>
                <a:spcPts val="0"/>
              </a:spcBef>
              <a:spcAft>
                <a:spcPts val="0"/>
              </a:spcAft>
              <a:buSzPts val="1400"/>
              <a:buAutoNum type="arabicPeriod"/>
            </a:pPr>
            <a:r>
              <a:rPr lang="en" sz="1600" dirty="0"/>
              <a:t>We can observe that more than 90% of students submitted their tuition fees on time and we analysed that the students who have not submitted the tuition fees on time, they are having a higher chance of dropping out.</a:t>
            </a:r>
            <a:endParaRPr sz="1600" dirty="0"/>
          </a:p>
          <a:p>
            <a:pPr marL="457200" lvl="0" indent="-317500" algn="l" rtl="0">
              <a:lnSpc>
                <a:spcPct val="115000"/>
              </a:lnSpc>
              <a:spcBef>
                <a:spcPts val="0"/>
              </a:spcBef>
              <a:spcAft>
                <a:spcPts val="0"/>
              </a:spcAft>
              <a:buSzPts val="1400"/>
              <a:buAutoNum type="arabicPeriod"/>
            </a:pPr>
            <a:r>
              <a:rPr lang="en" sz="1600" dirty="0"/>
              <a:t>We can observe that maximum students are female but interestingly males are having a higher chance of dropping out. </a:t>
            </a:r>
            <a:endParaRPr sz="1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90</TotalTime>
  <Words>1406</Words>
  <Application>Microsoft Office PowerPoint</Application>
  <PresentationFormat>On-screen Show (16:9)</PresentationFormat>
  <Paragraphs>66</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Times New Roman</vt:lpstr>
      <vt:lpstr>Calibri Light</vt:lpstr>
      <vt:lpstr>Calibri</vt:lpstr>
      <vt:lpstr>Arial</vt:lpstr>
      <vt:lpstr>Office Theme</vt:lpstr>
      <vt:lpstr> Predict Students' Dropout and Academic Success  </vt:lpstr>
      <vt:lpstr>PROBLEM STATEMENT</vt:lpstr>
      <vt:lpstr>ABOUT DATASET</vt:lpstr>
      <vt:lpstr>EXPLORATORY DATA ANALYSIS</vt:lpstr>
      <vt:lpstr>ANALYSIS OF TARGET VARIABLE</vt:lpstr>
      <vt:lpstr>ANALYSIS OF TARGET VARIABLE WITH GENDER</vt:lpstr>
      <vt:lpstr>ANALYSIS OF TARGET VARIABLE WITH MARTIAL STATUS</vt:lpstr>
      <vt:lpstr>ANALYSIS OF NUMERICAL DATA</vt:lpstr>
      <vt:lpstr>ANALYSIS OF CATEGORICAL DATA</vt:lpstr>
      <vt:lpstr>HEAT MAP FOR CATEGORICAL DATA</vt:lpstr>
      <vt:lpstr>FEATURE ENGINEERING</vt:lpstr>
      <vt:lpstr>BALANCING THE DATA</vt:lpstr>
      <vt:lpstr>PROPOSED MACHINE LEARNING ALGORITHMS </vt:lpstr>
      <vt:lpstr>PERFORMANCE METRICS</vt:lpstr>
      <vt:lpstr>CONFUSION MATRIX (LOGISTIC REGRESSION)</vt:lpstr>
      <vt:lpstr>CONFUSION MATRIX (SVM &amp; DECISION TREE)</vt:lpstr>
      <vt:lpstr>PERFORMANCE COMPARISON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Amit Aswal</dc:creator>
  <cp:lastModifiedBy>SAGAR MISHRA</cp:lastModifiedBy>
  <cp:revision>3</cp:revision>
  <dcterms:modified xsi:type="dcterms:W3CDTF">2023-11-20T06:26:18Z</dcterms:modified>
</cp:coreProperties>
</file>