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4" r:id="rId3"/>
    <p:sldId id="278" r:id="rId4"/>
    <p:sldId id="260" r:id="rId5"/>
    <p:sldId id="269" r:id="rId6"/>
    <p:sldId id="273" r:id="rId7"/>
    <p:sldId id="259" r:id="rId8"/>
    <p:sldId id="265" r:id="rId9"/>
    <p:sldId id="287" r:id="rId10"/>
    <p:sldId id="268" r:id="rId11"/>
    <p:sldId id="289" r:id="rId12"/>
    <p:sldId id="275" r:id="rId13"/>
    <p:sldId id="288" r:id="rId14"/>
    <p:sldId id="284" r:id="rId15"/>
    <p:sldId id="285" r:id="rId16"/>
    <p:sldId id="286" r:id="rId17"/>
    <p:sldId id="26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143D3E-0059-4E2E-B193-1093A8BBD7EE}" v="112" dt="2025-01-28T15:04:45.6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2" d="100"/>
          <a:sy n="82" d="100"/>
        </p:scale>
        <p:origin x="87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2B5158-EDC7-4215-9DE8-C65E2D7FE06B}" type="datetimeFigureOut">
              <a:rPr lang="en-US" smtClean="0"/>
              <a:t>4/27/2025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3CE851-3E80-4AF1-A038-D9724325A87E}" type="slidenum">
              <a:rPr lang="en-US" smtClean="0"/>
              <a:t>‹#›</a:t>
            </a:fld>
            <a:endParaRPr lang="en-US"/>
          </a:p>
        </p:txBody>
      </p:sp>
    </p:spTree>
    <p:extLst>
      <p:ext uri="{BB962C8B-B14F-4D97-AF65-F5344CB8AC3E}">
        <p14:creationId xmlns:p14="http://schemas.microsoft.com/office/powerpoint/2010/main" val="2361644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0281-2E04-3DFC-A55E-D2AA0D4961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FAF8AC-E40F-D2E9-5DA1-73EA2C24EB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E5885B-F938-57D3-FE3F-955B4B55303F}"/>
              </a:ext>
            </a:extLst>
          </p:cNvPr>
          <p:cNvSpPr>
            <a:spLocks noGrp="1"/>
          </p:cNvSpPr>
          <p:nvPr>
            <p:ph type="dt" sz="half" idx="10"/>
          </p:nvPr>
        </p:nvSpPr>
        <p:spPr/>
        <p:txBody>
          <a:bodyPr/>
          <a:lstStyle/>
          <a:p>
            <a:fld id="{E595C20B-E357-42AC-B3F8-E354985DB4CC}" type="datetime1">
              <a:rPr lang="en-US" smtClean="0"/>
              <a:t>4/27/2025</a:t>
            </a:fld>
            <a:endParaRPr lang="en-US"/>
          </a:p>
        </p:txBody>
      </p:sp>
      <p:sp>
        <p:nvSpPr>
          <p:cNvPr id="5" name="Footer Placeholder 4">
            <a:extLst>
              <a:ext uri="{FF2B5EF4-FFF2-40B4-BE49-F238E27FC236}">
                <a16:creationId xmlns:a16="http://schemas.microsoft.com/office/drawing/2014/main" id="{A6AE4669-1C26-BECF-2DD5-F7DAC2B5BE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E92305-5D27-F2C1-B2EE-57EB13AB876B}"/>
              </a:ext>
            </a:extLst>
          </p:cNvPr>
          <p:cNvSpPr>
            <a:spLocks noGrp="1"/>
          </p:cNvSpPr>
          <p:nvPr>
            <p:ph type="sldNum" sz="quarter" idx="12"/>
          </p:nvPr>
        </p:nvSpPr>
        <p:spPr/>
        <p:txBody>
          <a:bodyPr/>
          <a:lstStyle/>
          <a:p>
            <a:fld id="{4CF5D155-967F-4FEB-B99A-16C2E7043B6E}" type="slidenum">
              <a:rPr lang="en-US" smtClean="0"/>
              <a:t>‹#›</a:t>
            </a:fld>
            <a:endParaRPr lang="en-US"/>
          </a:p>
        </p:txBody>
      </p:sp>
    </p:spTree>
    <p:extLst>
      <p:ext uri="{BB962C8B-B14F-4D97-AF65-F5344CB8AC3E}">
        <p14:creationId xmlns:p14="http://schemas.microsoft.com/office/powerpoint/2010/main" val="4053664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019C5-F7ED-8539-09BE-B919C90410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9A9F3C-23DB-00E7-FF1B-CA177C9FD5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54A486-6778-EB8C-A198-792A035B3A27}"/>
              </a:ext>
            </a:extLst>
          </p:cNvPr>
          <p:cNvSpPr>
            <a:spLocks noGrp="1"/>
          </p:cNvSpPr>
          <p:nvPr>
            <p:ph type="dt" sz="half" idx="10"/>
          </p:nvPr>
        </p:nvSpPr>
        <p:spPr/>
        <p:txBody>
          <a:bodyPr/>
          <a:lstStyle/>
          <a:p>
            <a:fld id="{CE06578E-030E-43DA-967B-BD62D6F3789B}" type="datetime1">
              <a:rPr lang="en-US" smtClean="0"/>
              <a:t>4/27/2025</a:t>
            </a:fld>
            <a:endParaRPr lang="en-US"/>
          </a:p>
        </p:txBody>
      </p:sp>
      <p:sp>
        <p:nvSpPr>
          <p:cNvPr id="5" name="Footer Placeholder 4">
            <a:extLst>
              <a:ext uri="{FF2B5EF4-FFF2-40B4-BE49-F238E27FC236}">
                <a16:creationId xmlns:a16="http://schemas.microsoft.com/office/drawing/2014/main" id="{44CCD8BC-D1F5-DB2D-A2BB-DE7910061C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2BD1E-BA18-500D-31B8-2113288FCD7E}"/>
              </a:ext>
            </a:extLst>
          </p:cNvPr>
          <p:cNvSpPr>
            <a:spLocks noGrp="1"/>
          </p:cNvSpPr>
          <p:nvPr>
            <p:ph type="sldNum" sz="quarter" idx="12"/>
          </p:nvPr>
        </p:nvSpPr>
        <p:spPr/>
        <p:txBody>
          <a:bodyPr/>
          <a:lstStyle/>
          <a:p>
            <a:fld id="{4CF5D155-967F-4FEB-B99A-16C2E7043B6E}" type="slidenum">
              <a:rPr lang="en-US" smtClean="0"/>
              <a:t>‹#›</a:t>
            </a:fld>
            <a:endParaRPr lang="en-US"/>
          </a:p>
        </p:txBody>
      </p:sp>
    </p:spTree>
    <p:extLst>
      <p:ext uri="{BB962C8B-B14F-4D97-AF65-F5344CB8AC3E}">
        <p14:creationId xmlns:p14="http://schemas.microsoft.com/office/powerpoint/2010/main" val="301206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50362F-3803-6924-14E0-5539FE64DA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1FC64B-0B99-A491-860B-175E9D2482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2A4D09-BB14-ACD3-BEAD-6DCE6C0C1C35}"/>
              </a:ext>
            </a:extLst>
          </p:cNvPr>
          <p:cNvSpPr>
            <a:spLocks noGrp="1"/>
          </p:cNvSpPr>
          <p:nvPr>
            <p:ph type="dt" sz="half" idx="10"/>
          </p:nvPr>
        </p:nvSpPr>
        <p:spPr/>
        <p:txBody>
          <a:bodyPr/>
          <a:lstStyle/>
          <a:p>
            <a:fld id="{24C75E23-5388-407E-986F-E1070C6D4C90}" type="datetime1">
              <a:rPr lang="en-US" smtClean="0"/>
              <a:t>4/27/2025</a:t>
            </a:fld>
            <a:endParaRPr lang="en-US"/>
          </a:p>
        </p:txBody>
      </p:sp>
      <p:sp>
        <p:nvSpPr>
          <p:cNvPr id="5" name="Footer Placeholder 4">
            <a:extLst>
              <a:ext uri="{FF2B5EF4-FFF2-40B4-BE49-F238E27FC236}">
                <a16:creationId xmlns:a16="http://schemas.microsoft.com/office/drawing/2014/main" id="{C936E7DF-8A85-4FC8-F926-5B582F618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A1042-146A-1860-4872-DE083345315E}"/>
              </a:ext>
            </a:extLst>
          </p:cNvPr>
          <p:cNvSpPr>
            <a:spLocks noGrp="1"/>
          </p:cNvSpPr>
          <p:nvPr>
            <p:ph type="sldNum" sz="quarter" idx="12"/>
          </p:nvPr>
        </p:nvSpPr>
        <p:spPr/>
        <p:txBody>
          <a:bodyPr/>
          <a:lstStyle/>
          <a:p>
            <a:fld id="{4CF5D155-967F-4FEB-B99A-16C2E7043B6E}" type="slidenum">
              <a:rPr lang="en-US" smtClean="0"/>
              <a:t>‹#›</a:t>
            </a:fld>
            <a:endParaRPr lang="en-US"/>
          </a:p>
        </p:txBody>
      </p:sp>
    </p:spTree>
    <p:extLst>
      <p:ext uri="{BB962C8B-B14F-4D97-AF65-F5344CB8AC3E}">
        <p14:creationId xmlns:p14="http://schemas.microsoft.com/office/powerpoint/2010/main" val="121471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1A55-44C8-4211-8798-E2A34C016F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073BF2-8387-3F31-FD1E-7EE35053E79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854BDE-C897-2B32-00DC-B051BBDB0B42}"/>
              </a:ext>
            </a:extLst>
          </p:cNvPr>
          <p:cNvSpPr>
            <a:spLocks noGrp="1"/>
          </p:cNvSpPr>
          <p:nvPr>
            <p:ph type="dt" sz="half" idx="10"/>
          </p:nvPr>
        </p:nvSpPr>
        <p:spPr/>
        <p:txBody>
          <a:bodyPr/>
          <a:lstStyle/>
          <a:p>
            <a:fld id="{AE6FF3C0-CCE7-4F9A-9C9C-F1493310195F}" type="datetime1">
              <a:rPr lang="en-US" smtClean="0"/>
              <a:t>4/27/2025</a:t>
            </a:fld>
            <a:endParaRPr lang="en-US"/>
          </a:p>
        </p:txBody>
      </p:sp>
      <p:sp>
        <p:nvSpPr>
          <p:cNvPr id="5" name="Footer Placeholder 4">
            <a:extLst>
              <a:ext uri="{FF2B5EF4-FFF2-40B4-BE49-F238E27FC236}">
                <a16:creationId xmlns:a16="http://schemas.microsoft.com/office/drawing/2014/main" id="{BDD84CC6-3548-0D7C-3FF4-1FD75B3450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54E7BE-1CFA-82B9-CCC2-B3F80309FBA6}"/>
              </a:ext>
            </a:extLst>
          </p:cNvPr>
          <p:cNvSpPr>
            <a:spLocks noGrp="1"/>
          </p:cNvSpPr>
          <p:nvPr>
            <p:ph type="sldNum" sz="quarter" idx="12"/>
          </p:nvPr>
        </p:nvSpPr>
        <p:spPr/>
        <p:txBody>
          <a:bodyPr/>
          <a:lstStyle/>
          <a:p>
            <a:fld id="{4CF5D155-967F-4FEB-B99A-16C2E7043B6E}" type="slidenum">
              <a:rPr lang="en-US" smtClean="0"/>
              <a:t>‹#›</a:t>
            </a:fld>
            <a:endParaRPr lang="en-US"/>
          </a:p>
        </p:txBody>
      </p:sp>
    </p:spTree>
    <p:extLst>
      <p:ext uri="{BB962C8B-B14F-4D97-AF65-F5344CB8AC3E}">
        <p14:creationId xmlns:p14="http://schemas.microsoft.com/office/powerpoint/2010/main" val="2179827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CBB7D-5C1C-222F-9DCB-BC4340336E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CBFCEE-355D-2819-5273-0C306A20DA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948283-2043-79CF-8906-8F0370315D5A}"/>
              </a:ext>
            </a:extLst>
          </p:cNvPr>
          <p:cNvSpPr>
            <a:spLocks noGrp="1"/>
          </p:cNvSpPr>
          <p:nvPr>
            <p:ph type="dt" sz="half" idx="10"/>
          </p:nvPr>
        </p:nvSpPr>
        <p:spPr/>
        <p:txBody>
          <a:bodyPr/>
          <a:lstStyle/>
          <a:p>
            <a:fld id="{6E8DD932-B57D-4BBA-A7AF-B39EDCA57716}" type="datetime1">
              <a:rPr lang="en-US" smtClean="0"/>
              <a:t>4/27/2025</a:t>
            </a:fld>
            <a:endParaRPr lang="en-US"/>
          </a:p>
        </p:txBody>
      </p:sp>
      <p:sp>
        <p:nvSpPr>
          <p:cNvPr id="5" name="Footer Placeholder 4">
            <a:extLst>
              <a:ext uri="{FF2B5EF4-FFF2-40B4-BE49-F238E27FC236}">
                <a16:creationId xmlns:a16="http://schemas.microsoft.com/office/drawing/2014/main" id="{8A40035B-487A-98E0-F7BB-6E8A628868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177B9-A3DA-4C50-1168-224DAA273398}"/>
              </a:ext>
            </a:extLst>
          </p:cNvPr>
          <p:cNvSpPr>
            <a:spLocks noGrp="1"/>
          </p:cNvSpPr>
          <p:nvPr>
            <p:ph type="sldNum" sz="quarter" idx="12"/>
          </p:nvPr>
        </p:nvSpPr>
        <p:spPr/>
        <p:txBody>
          <a:bodyPr/>
          <a:lstStyle/>
          <a:p>
            <a:fld id="{4CF5D155-967F-4FEB-B99A-16C2E7043B6E}" type="slidenum">
              <a:rPr lang="en-US" smtClean="0"/>
              <a:t>‹#›</a:t>
            </a:fld>
            <a:endParaRPr lang="en-US"/>
          </a:p>
        </p:txBody>
      </p:sp>
    </p:spTree>
    <p:extLst>
      <p:ext uri="{BB962C8B-B14F-4D97-AF65-F5344CB8AC3E}">
        <p14:creationId xmlns:p14="http://schemas.microsoft.com/office/powerpoint/2010/main" val="1568861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DE81-F384-39C2-C6E0-B883E8FBE7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6ED0D9-59AE-5CC0-238A-777EE53B29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6E1B71-F97D-5223-8765-7F8D7429D0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287E56-94F7-37A6-87FC-82BBCF765DED}"/>
              </a:ext>
            </a:extLst>
          </p:cNvPr>
          <p:cNvSpPr>
            <a:spLocks noGrp="1"/>
          </p:cNvSpPr>
          <p:nvPr>
            <p:ph type="dt" sz="half" idx="10"/>
          </p:nvPr>
        </p:nvSpPr>
        <p:spPr/>
        <p:txBody>
          <a:bodyPr/>
          <a:lstStyle/>
          <a:p>
            <a:fld id="{3DEEEEAB-AD68-40D5-B394-415AAF0C2352}" type="datetime1">
              <a:rPr lang="en-US" smtClean="0"/>
              <a:t>4/27/2025</a:t>
            </a:fld>
            <a:endParaRPr lang="en-US"/>
          </a:p>
        </p:txBody>
      </p:sp>
      <p:sp>
        <p:nvSpPr>
          <p:cNvPr id="6" name="Footer Placeholder 5">
            <a:extLst>
              <a:ext uri="{FF2B5EF4-FFF2-40B4-BE49-F238E27FC236}">
                <a16:creationId xmlns:a16="http://schemas.microsoft.com/office/drawing/2014/main" id="{1C7D1747-9286-95D5-4724-5D4CDF72CB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D26A3D-C262-721E-C03E-63E6878791B1}"/>
              </a:ext>
            </a:extLst>
          </p:cNvPr>
          <p:cNvSpPr>
            <a:spLocks noGrp="1"/>
          </p:cNvSpPr>
          <p:nvPr>
            <p:ph type="sldNum" sz="quarter" idx="12"/>
          </p:nvPr>
        </p:nvSpPr>
        <p:spPr/>
        <p:txBody>
          <a:bodyPr/>
          <a:lstStyle/>
          <a:p>
            <a:fld id="{4CF5D155-967F-4FEB-B99A-16C2E7043B6E}" type="slidenum">
              <a:rPr lang="en-US" smtClean="0"/>
              <a:t>‹#›</a:t>
            </a:fld>
            <a:endParaRPr lang="en-US"/>
          </a:p>
        </p:txBody>
      </p:sp>
    </p:spTree>
    <p:extLst>
      <p:ext uri="{BB962C8B-B14F-4D97-AF65-F5344CB8AC3E}">
        <p14:creationId xmlns:p14="http://schemas.microsoft.com/office/powerpoint/2010/main" val="4275485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D5A17-6A51-24C9-06C6-A8FDF5D021C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0D2716-6312-F067-2DAF-0C35539173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720C91-F18F-5511-4DC0-9D8AECF4A5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586D40-DC48-04F7-D2C0-758FFDE84C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CF02BC-8A6B-B4DA-97BE-0BAF496508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48CE0E-09DC-B30D-6224-1D0803DBDE13}"/>
              </a:ext>
            </a:extLst>
          </p:cNvPr>
          <p:cNvSpPr>
            <a:spLocks noGrp="1"/>
          </p:cNvSpPr>
          <p:nvPr>
            <p:ph type="dt" sz="half" idx="10"/>
          </p:nvPr>
        </p:nvSpPr>
        <p:spPr/>
        <p:txBody>
          <a:bodyPr/>
          <a:lstStyle/>
          <a:p>
            <a:fld id="{2AB271CC-0997-4F6B-BF8C-DA14879FCE75}" type="datetime1">
              <a:rPr lang="en-US" smtClean="0"/>
              <a:t>4/27/2025</a:t>
            </a:fld>
            <a:endParaRPr lang="en-US"/>
          </a:p>
        </p:txBody>
      </p:sp>
      <p:sp>
        <p:nvSpPr>
          <p:cNvPr id="8" name="Footer Placeholder 7">
            <a:extLst>
              <a:ext uri="{FF2B5EF4-FFF2-40B4-BE49-F238E27FC236}">
                <a16:creationId xmlns:a16="http://schemas.microsoft.com/office/drawing/2014/main" id="{A3790213-9C46-DB92-3205-C66B2197B3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4105A3D-F479-8C4C-D21C-E6F297DBABF7}"/>
              </a:ext>
            </a:extLst>
          </p:cNvPr>
          <p:cNvSpPr>
            <a:spLocks noGrp="1"/>
          </p:cNvSpPr>
          <p:nvPr>
            <p:ph type="sldNum" sz="quarter" idx="12"/>
          </p:nvPr>
        </p:nvSpPr>
        <p:spPr/>
        <p:txBody>
          <a:bodyPr/>
          <a:lstStyle/>
          <a:p>
            <a:fld id="{4CF5D155-967F-4FEB-B99A-16C2E7043B6E}" type="slidenum">
              <a:rPr lang="en-US" smtClean="0"/>
              <a:t>‹#›</a:t>
            </a:fld>
            <a:endParaRPr lang="en-US"/>
          </a:p>
        </p:txBody>
      </p:sp>
    </p:spTree>
    <p:extLst>
      <p:ext uri="{BB962C8B-B14F-4D97-AF65-F5344CB8AC3E}">
        <p14:creationId xmlns:p14="http://schemas.microsoft.com/office/powerpoint/2010/main" val="1259205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CA6D1-B871-FE97-0F29-7FC2C789C1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70C3C9-82C5-AA95-9FAC-AB856E4EFBA2}"/>
              </a:ext>
            </a:extLst>
          </p:cNvPr>
          <p:cNvSpPr>
            <a:spLocks noGrp="1"/>
          </p:cNvSpPr>
          <p:nvPr>
            <p:ph type="dt" sz="half" idx="10"/>
          </p:nvPr>
        </p:nvSpPr>
        <p:spPr/>
        <p:txBody>
          <a:bodyPr/>
          <a:lstStyle/>
          <a:p>
            <a:fld id="{2617A308-0A3C-4D28-B3B6-DAED07A55D1C}" type="datetime1">
              <a:rPr lang="en-US" smtClean="0"/>
              <a:t>4/27/2025</a:t>
            </a:fld>
            <a:endParaRPr lang="en-US"/>
          </a:p>
        </p:txBody>
      </p:sp>
      <p:sp>
        <p:nvSpPr>
          <p:cNvPr id="4" name="Footer Placeholder 3">
            <a:extLst>
              <a:ext uri="{FF2B5EF4-FFF2-40B4-BE49-F238E27FC236}">
                <a16:creationId xmlns:a16="http://schemas.microsoft.com/office/drawing/2014/main" id="{F5ED3CF9-7BD8-23DB-4A0B-3DF15DDAE7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EB1323-620B-B532-DF03-5795BF7DBC10}"/>
              </a:ext>
            </a:extLst>
          </p:cNvPr>
          <p:cNvSpPr>
            <a:spLocks noGrp="1"/>
          </p:cNvSpPr>
          <p:nvPr>
            <p:ph type="sldNum" sz="quarter" idx="12"/>
          </p:nvPr>
        </p:nvSpPr>
        <p:spPr/>
        <p:txBody>
          <a:bodyPr/>
          <a:lstStyle/>
          <a:p>
            <a:fld id="{4CF5D155-967F-4FEB-B99A-16C2E7043B6E}" type="slidenum">
              <a:rPr lang="en-US" smtClean="0"/>
              <a:t>‹#›</a:t>
            </a:fld>
            <a:endParaRPr lang="en-US"/>
          </a:p>
        </p:txBody>
      </p:sp>
    </p:spTree>
    <p:extLst>
      <p:ext uri="{BB962C8B-B14F-4D97-AF65-F5344CB8AC3E}">
        <p14:creationId xmlns:p14="http://schemas.microsoft.com/office/powerpoint/2010/main" val="1607511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EC5A33-A01D-4E57-1B82-708D965EB0E2}"/>
              </a:ext>
            </a:extLst>
          </p:cNvPr>
          <p:cNvSpPr>
            <a:spLocks noGrp="1"/>
          </p:cNvSpPr>
          <p:nvPr>
            <p:ph type="dt" sz="half" idx="10"/>
          </p:nvPr>
        </p:nvSpPr>
        <p:spPr/>
        <p:txBody>
          <a:bodyPr/>
          <a:lstStyle/>
          <a:p>
            <a:fld id="{AB0D4938-DF91-40E9-85DD-45D16162E455}" type="datetime1">
              <a:rPr lang="en-US" smtClean="0"/>
              <a:t>4/27/2025</a:t>
            </a:fld>
            <a:endParaRPr lang="en-US"/>
          </a:p>
        </p:txBody>
      </p:sp>
      <p:sp>
        <p:nvSpPr>
          <p:cNvPr id="3" name="Footer Placeholder 2">
            <a:extLst>
              <a:ext uri="{FF2B5EF4-FFF2-40B4-BE49-F238E27FC236}">
                <a16:creationId xmlns:a16="http://schemas.microsoft.com/office/drawing/2014/main" id="{A2C81955-CC58-3ED9-5813-A6F57DFB2A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A2220F-C8A5-0B87-27BC-31DF17856E35}"/>
              </a:ext>
            </a:extLst>
          </p:cNvPr>
          <p:cNvSpPr>
            <a:spLocks noGrp="1"/>
          </p:cNvSpPr>
          <p:nvPr>
            <p:ph type="sldNum" sz="quarter" idx="12"/>
          </p:nvPr>
        </p:nvSpPr>
        <p:spPr/>
        <p:txBody>
          <a:bodyPr/>
          <a:lstStyle/>
          <a:p>
            <a:fld id="{4CF5D155-967F-4FEB-B99A-16C2E7043B6E}" type="slidenum">
              <a:rPr lang="en-US" smtClean="0"/>
              <a:t>‹#›</a:t>
            </a:fld>
            <a:endParaRPr lang="en-US"/>
          </a:p>
        </p:txBody>
      </p:sp>
    </p:spTree>
    <p:extLst>
      <p:ext uri="{BB962C8B-B14F-4D97-AF65-F5344CB8AC3E}">
        <p14:creationId xmlns:p14="http://schemas.microsoft.com/office/powerpoint/2010/main" val="3385149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1166B-C211-33C1-9CBF-DAB26E6D57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9C7A24-E152-9E6D-F985-EDBF33B27B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A9EE2F-350E-873C-C34F-7C7C8BA8E8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D80EAB-805F-E067-66FB-DF9A8AE03389}"/>
              </a:ext>
            </a:extLst>
          </p:cNvPr>
          <p:cNvSpPr>
            <a:spLocks noGrp="1"/>
          </p:cNvSpPr>
          <p:nvPr>
            <p:ph type="dt" sz="half" idx="10"/>
          </p:nvPr>
        </p:nvSpPr>
        <p:spPr/>
        <p:txBody>
          <a:bodyPr/>
          <a:lstStyle/>
          <a:p>
            <a:fld id="{2E4569A3-91B9-48EA-B78A-BD1211802F83}" type="datetime1">
              <a:rPr lang="en-US" smtClean="0"/>
              <a:t>4/27/2025</a:t>
            </a:fld>
            <a:endParaRPr lang="en-US"/>
          </a:p>
        </p:txBody>
      </p:sp>
      <p:sp>
        <p:nvSpPr>
          <p:cNvPr id="6" name="Footer Placeholder 5">
            <a:extLst>
              <a:ext uri="{FF2B5EF4-FFF2-40B4-BE49-F238E27FC236}">
                <a16:creationId xmlns:a16="http://schemas.microsoft.com/office/drawing/2014/main" id="{07AF63B0-9165-0387-198D-56320B4A6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67B374-947E-9B30-2620-794E523545AC}"/>
              </a:ext>
            </a:extLst>
          </p:cNvPr>
          <p:cNvSpPr>
            <a:spLocks noGrp="1"/>
          </p:cNvSpPr>
          <p:nvPr>
            <p:ph type="sldNum" sz="quarter" idx="12"/>
          </p:nvPr>
        </p:nvSpPr>
        <p:spPr/>
        <p:txBody>
          <a:bodyPr/>
          <a:lstStyle/>
          <a:p>
            <a:fld id="{4CF5D155-967F-4FEB-B99A-16C2E7043B6E}" type="slidenum">
              <a:rPr lang="en-US" smtClean="0"/>
              <a:t>‹#›</a:t>
            </a:fld>
            <a:endParaRPr lang="en-US"/>
          </a:p>
        </p:txBody>
      </p:sp>
    </p:spTree>
    <p:extLst>
      <p:ext uri="{BB962C8B-B14F-4D97-AF65-F5344CB8AC3E}">
        <p14:creationId xmlns:p14="http://schemas.microsoft.com/office/powerpoint/2010/main" val="3163165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A837-CCF4-70F9-BBEF-4E7EB80DA3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FDB51C-D450-77F4-D007-8190132EC7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4B56E4-597A-6AAC-FE86-7B0B535568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E1BB0F-D4D4-737E-5107-B59D1AF3ECC0}"/>
              </a:ext>
            </a:extLst>
          </p:cNvPr>
          <p:cNvSpPr>
            <a:spLocks noGrp="1"/>
          </p:cNvSpPr>
          <p:nvPr>
            <p:ph type="dt" sz="half" idx="10"/>
          </p:nvPr>
        </p:nvSpPr>
        <p:spPr/>
        <p:txBody>
          <a:bodyPr/>
          <a:lstStyle/>
          <a:p>
            <a:fld id="{DFD762A0-D920-43E3-A6AC-9FE165B19D2F}" type="datetime1">
              <a:rPr lang="en-US" smtClean="0"/>
              <a:t>4/27/2025</a:t>
            </a:fld>
            <a:endParaRPr lang="en-US"/>
          </a:p>
        </p:txBody>
      </p:sp>
      <p:sp>
        <p:nvSpPr>
          <p:cNvPr id="6" name="Footer Placeholder 5">
            <a:extLst>
              <a:ext uri="{FF2B5EF4-FFF2-40B4-BE49-F238E27FC236}">
                <a16:creationId xmlns:a16="http://schemas.microsoft.com/office/drawing/2014/main" id="{9B5E49F5-AFDE-C060-313D-AC5052C062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403B7C-AEB5-71BF-63F7-5CFD37CB849F}"/>
              </a:ext>
            </a:extLst>
          </p:cNvPr>
          <p:cNvSpPr>
            <a:spLocks noGrp="1"/>
          </p:cNvSpPr>
          <p:nvPr>
            <p:ph type="sldNum" sz="quarter" idx="12"/>
          </p:nvPr>
        </p:nvSpPr>
        <p:spPr/>
        <p:txBody>
          <a:bodyPr/>
          <a:lstStyle/>
          <a:p>
            <a:fld id="{4CF5D155-967F-4FEB-B99A-16C2E7043B6E}" type="slidenum">
              <a:rPr lang="en-US" smtClean="0"/>
              <a:t>‹#›</a:t>
            </a:fld>
            <a:endParaRPr lang="en-US"/>
          </a:p>
        </p:txBody>
      </p:sp>
    </p:spTree>
    <p:extLst>
      <p:ext uri="{BB962C8B-B14F-4D97-AF65-F5344CB8AC3E}">
        <p14:creationId xmlns:p14="http://schemas.microsoft.com/office/powerpoint/2010/main" val="3920540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DC9880-3E13-D12A-36F8-6854110EB3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FC8076-CFEC-9BD2-0447-2E4ABD0E13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892299-3A78-DD5A-AB1C-F1F273F9B0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AF95BD-5F9D-4A76-8F73-36742199752D}" type="datetime1">
              <a:rPr lang="en-US" smtClean="0"/>
              <a:t>4/27/2025</a:t>
            </a:fld>
            <a:endParaRPr lang="en-US"/>
          </a:p>
        </p:txBody>
      </p:sp>
      <p:sp>
        <p:nvSpPr>
          <p:cNvPr id="5" name="Footer Placeholder 4">
            <a:extLst>
              <a:ext uri="{FF2B5EF4-FFF2-40B4-BE49-F238E27FC236}">
                <a16:creationId xmlns:a16="http://schemas.microsoft.com/office/drawing/2014/main" id="{B0ED54F0-F43D-89FD-FCCA-F375BD65CF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CC8BF74-23D8-E97C-ED99-8B32FBDD75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F5D155-967F-4FEB-B99A-16C2E7043B6E}" type="slidenum">
              <a:rPr lang="en-US" smtClean="0"/>
              <a:t>‹#›</a:t>
            </a:fld>
            <a:endParaRPr lang="en-US"/>
          </a:p>
        </p:txBody>
      </p:sp>
    </p:spTree>
    <p:extLst>
      <p:ext uri="{BB962C8B-B14F-4D97-AF65-F5344CB8AC3E}">
        <p14:creationId xmlns:p14="http://schemas.microsoft.com/office/powerpoint/2010/main" val="3651382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researchgate.net/publication/257670268_Lubrication_Properties_of_Polyalphaolefin_and_Polysiloxane_Lubricants_Molecular_Structure-Tribology_Relationships" TargetMode="External"/><Relationship Id="rId3" Type="http://schemas.openxmlformats.org/officeDocument/2006/relationships/hyperlink" Target="https://doi.org/10.1016/j.jpowsour.2021.230171" TargetMode="External"/><Relationship Id="rId7" Type="http://schemas.openxmlformats.org/officeDocument/2006/relationships/hyperlink" Target="https://pubs.rsc.org/en/content/articlelanding/2022/ta/d2ta01064j" TargetMode="External"/><Relationship Id="rId2" Type="http://schemas.openxmlformats.org/officeDocument/2006/relationships/hyperlink" Target="https://doi.org/10.1002/elsa.202100125" TargetMode="External"/><Relationship Id="rId1" Type="http://schemas.openxmlformats.org/officeDocument/2006/relationships/slideLayout" Target="../slideLayouts/slideLayout2.xml"/><Relationship Id="rId6" Type="http://schemas.openxmlformats.org/officeDocument/2006/relationships/hyperlink" Target="https://www.conscientiabeam.com/ebooks/ICETSR-%20282-%20%28634-657%29.pdf" TargetMode="External"/><Relationship Id="rId5" Type="http://schemas.openxmlformats.org/officeDocument/2006/relationships/hyperlink" Target="https://dspace.mit.edu/bitstream/handle/1721.1/120466/1083672099-MIT.pdf" TargetMode="External"/><Relationship Id="rId4" Type="http://schemas.openxmlformats.org/officeDocument/2006/relationships/hyperlink" Target="https://doi.org/10.1126/science.aat9149"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issuu.com/kim0824/docs/4_jul_aug_2020/s/10807134" TargetMode="External"/><Relationship Id="rId2" Type="http://schemas.openxmlformats.org/officeDocument/2006/relationships/hyperlink" Target="https://www.researchgate.net/publication/347775919_Alternative_Fluids__with_a_Particular_Emphasis_on_Vegetable_Oils_-_as_Replacements_of_Transformer_Oil_A_Concise_Review" TargetMode="External"/><Relationship Id="rId1" Type="http://schemas.openxmlformats.org/officeDocument/2006/relationships/slideLayout" Target="../slideLayouts/slideLayout2.xml"/><Relationship Id="rId5" Type="http://schemas.openxmlformats.org/officeDocument/2006/relationships/hyperlink" Target="https://doi.org/10.1016/j.jpowsour.2021.230171" TargetMode="External"/><Relationship Id="rId4" Type="http://schemas.openxmlformats.org/officeDocument/2006/relationships/hyperlink" Target="https://www.mdpi.com/journal/ijms/special_issues/nano_sci"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1C55E3B-9AEB-CEB7-A506-68F189D685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4564" y="136296"/>
            <a:ext cx="5862872" cy="2088744"/>
          </a:xfrm>
          <a:prstGeom prst="rect">
            <a:avLst/>
          </a:prstGeom>
        </p:spPr>
      </p:pic>
      <p:sp>
        <p:nvSpPr>
          <p:cNvPr id="2" name="Title 1">
            <a:extLst>
              <a:ext uri="{FF2B5EF4-FFF2-40B4-BE49-F238E27FC236}">
                <a16:creationId xmlns:a16="http://schemas.microsoft.com/office/drawing/2014/main" id="{E446D59F-E703-3098-5800-0CC364A240EF}"/>
              </a:ext>
            </a:extLst>
          </p:cNvPr>
          <p:cNvSpPr>
            <a:spLocks noGrp="1"/>
          </p:cNvSpPr>
          <p:nvPr>
            <p:ph type="ctrTitle"/>
          </p:nvPr>
        </p:nvSpPr>
        <p:spPr>
          <a:xfrm>
            <a:off x="1524000" y="1703753"/>
            <a:ext cx="9144000" cy="2387600"/>
          </a:xfrm>
        </p:spPr>
        <p:txBody>
          <a:bodyPr>
            <a:normAutofit/>
          </a:bodyPr>
          <a:lstStyle/>
          <a:p>
            <a:r>
              <a:rPr lang="en-US" sz="4400" dirty="0">
                <a:latin typeface="Times New Roman" panose="02020603050405020304" pitchFamily="18" charset="0"/>
                <a:cs typeface="Times New Roman" panose="02020603050405020304" pitchFamily="18" charset="0"/>
              </a:rPr>
              <a:t>ALUMINIUM-AIR BATTERIES:</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Innovation in Energy Storage.</a:t>
            </a:r>
          </a:p>
        </p:txBody>
      </p:sp>
      <p:sp>
        <p:nvSpPr>
          <p:cNvPr id="6" name="Subtitle 2">
            <a:extLst>
              <a:ext uri="{FF2B5EF4-FFF2-40B4-BE49-F238E27FC236}">
                <a16:creationId xmlns:a16="http://schemas.microsoft.com/office/drawing/2014/main" id="{EDB2867B-8DC5-714C-80C1-367002264F05}"/>
              </a:ext>
            </a:extLst>
          </p:cNvPr>
          <p:cNvSpPr txBox="1">
            <a:spLocks/>
          </p:cNvSpPr>
          <p:nvPr/>
        </p:nvSpPr>
        <p:spPr>
          <a:xfrm>
            <a:off x="1055904" y="4642102"/>
            <a:ext cx="4339958" cy="1655762"/>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Project Guide</a:t>
            </a:r>
          </a:p>
          <a:p>
            <a:r>
              <a:rPr lang="en-US" dirty="0">
                <a:latin typeface="Times New Roman" panose="02020603050405020304" pitchFamily="18" charset="0"/>
                <a:cs typeface="Times New Roman" panose="02020603050405020304" pitchFamily="18" charset="0"/>
              </a:rPr>
              <a:t>Dr. S. B. </a:t>
            </a:r>
            <a:r>
              <a:rPr lang="en-US" dirty="0" err="1">
                <a:latin typeface="Times New Roman" panose="02020603050405020304" pitchFamily="18" charset="0"/>
                <a:cs typeface="Times New Roman" panose="02020603050405020304" pitchFamily="18" charset="0"/>
              </a:rPr>
              <a:t>Ghugare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Faculty </a:t>
            </a:r>
          </a:p>
          <a:p>
            <a:r>
              <a:rPr lang="en-US" dirty="0">
                <a:latin typeface="Times New Roman" panose="02020603050405020304" pitchFamily="18" charset="0"/>
                <a:cs typeface="Times New Roman" panose="02020603050405020304" pitchFamily="18" charset="0"/>
              </a:rPr>
              <a:t>Department Of Chemical Engineering </a:t>
            </a:r>
          </a:p>
          <a:p>
            <a:r>
              <a:rPr lang="en-US" dirty="0">
                <a:latin typeface="Times New Roman" panose="02020603050405020304" pitchFamily="18" charset="0"/>
                <a:cs typeface="Times New Roman" panose="02020603050405020304" pitchFamily="18" charset="0"/>
              </a:rPr>
              <a:t>AISSMS College of Engineering, Pune.</a:t>
            </a:r>
          </a:p>
        </p:txBody>
      </p:sp>
      <p:sp>
        <p:nvSpPr>
          <p:cNvPr id="7" name="Subtitle 2">
            <a:extLst>
              <a:ext uri="{FF2B5EF4-FFF2-40B4-BE49-F238E27FC236}">
                <a16:creationId xmlns:a16="http://schemas.microsoft.com/office/drawing/2014/main" id="{070A0EBD-49B0-5F02-37D8-B1D534C50AAD}"/>
              </a:ext>
            </a:extLst>
          </p:cNvPr>
          <p:cNvSpPr txBox="1">
            <a:spLocks/>
          </p:cNvSpPr>
          <p:nvPr/>
        </p:nvSpPr>
        <p:spPr>
          <a:xfrm>
            <a:off x="7143384" y="4642102"/>
            <a:ext cx="4339958" cy="1655762"/>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Krrishh </a:t>
            </a:r>
            <a:r>
              <a:rPr lang="en-US" dirty="0" err="1">
                <a:latin typeface="Times New Roman" panose="02020603050405020304" pitchFamily="18" charset="0"/>
                <a:cs typeface="Times New Roman" panose="02020603050405020304" pitchFamily="18" charset="0"/>
              </a:rPr>
              <a:t>Shirbhaiye</a:t>
            </a:r>
            <a:endParaRPr lang="en-US" dirty="0">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Student</a:t>
            </a:r>
            <a:r>
              <a:rPr lang="en-US" dirty="0">
                <a:latin typeface="Times New Roman" panose="02020603050405020304" pitchFamily="18" charset="0"/>
                <a:cs typeface="Times New Roman" panose="02020603050405020304" pitchFamily="18" charset="0"/>
              </a:rPr>
              <a:t>, BE Chemical </a:t>
            </a:r>
          </a:p>
          <a:p>
            <a:r>
              <a:rPr lang="en-US" dirty="0">
                <a:latin typeface="Times New Roman" panose="02020603050405020304" pitchFamily="18" charset="0"/>
                <a:cs typeface="Times New Roman" panose="02020603050405020304" pitchFamily="18" charset="0"/>
              </a:rPr>
              <a:t>Department Of Chemical Engineering </a:t>
            </a:r>
          </a:p>
          <a:p>
            <a:r>
              <a:rPr lang="en-US" dirty="0">
                <a:latin typeface="Times New Roman" panose="02020603050405020304" pitchFamily="18" charset="0"/>
                <a:cs typeface="Times New Roman" panose="02020603050405020304" pitchFamily="18" charset="0"/>
              </a:rPr>
              <a:t>AISSMS College of Engineering, Pune.</a:t>
            </a:r>
          </a:p>
        </p:txBody>
      </p:sp>
      <p:sp>
        <p:nvSpPr>
          <p:cNvPr id="10" name="Subtitle 2">
            <a:extLst>
              <a:ext uri="{FF2B5EF4-FFF2-40B4-BE49-F238E27FC236}">
                <a16:creationId xmlns:a16="http://schemas.microsoft.com/office/drawing/2014/main" id="{59A02AE1-D85A-9BDA-0A69-74DB656B1FB7}"/>
              </a:ext>
            </a:extLst>
          </p:cNvPr>
          <p:cNvSpPr txBox="1">
            <a:spLocks/>
          </p:cNvSpPr>
          <p:nvPr/>
        </p:nvSpPr>
        <p:spPr>
          <a:xfrm>
            <a:off x="3926021" y="2131233"/>
            <a:ext cx="4339958"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Project phase 2 presentation </a:t>
            </a:r>
          </a:p>
        </p:txBody>
      </p:sp>
      <p:sp>
        <p:nvSpPr>
          <p:cNvPr id="11" name="Slide Number Placeholder 10">
            <a:extLst>
              <a:ext uri="{FF2B5EF4-FFF2-40B4-BE49-F238E27FC236}">
                <a16:creationId xmlns:a16="http://schemas.microsoft.com/office/drawing/2014/main" id="{58356082-CF41-3383-EB9A-89FBEE33F4DC}"/>
              </a:ext>
            </a:extLst>
          </p:cNvPr>
          <p:cNvSpPr>
            <a:spLocks noGrp="1"/>
          </p:cNvSpPr>
          <p:nvPr>
            <p:ph type="sldNum" sz="quarter" idx="12"/>
          </p:nvPr>
        </p:nvSpPr>
        <p:spPr/>
        <p:txBody>
          <a:bodyPr/>
          <a:lstStyle/>
          <a:p>
            <a:fld id="{4CF5D155-967F-4FEB-B99A-16C2E7043B6E}" type="slidenum">
              <a:rPr lang="en-US" smtClean="0"/>
              <a:t>1</a:t>
            </a:fld>
            <a:endParaRPr lang="en-US"/>
          </a:p>
        </p:txBody>
      </p:sp>
      <p:sp>
        <p:nvSpPr>
          <p:cNvPr id="12" name="Rectangle 11">
            <a:extLst>
              <a:ext uri="{FF2B5EF4-FFF2-40B4-BE49-F238E27FC236}">
                <a16:creationId xmlns:a16="http://schemas.microsoft.com/office/drawing/2014/main" id="{C82B994D-DD9B-79CA-3993-17E773349F87}"/>
              </a:ext>
            </a:extLst>
          </p:cNvPr>
          <p:cNvSpPr/>
          <p:nvPr/>
        </p:nvSpPr>
        <p:spPr>
          <a:xfrm>
            <a:off x="221849" y="147641"/>
            <a:ext cx="11748303" cy="656271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7783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BFA864-FB76-D553-80E5-D8FEA001395D}"/>
              </a:ext>
            </a:extLst>
          </p:cNvPr>
          <p:cNvSpPr>
            <a:spLocks noGrp="1"/>
          </p:cNvSpPr>
          <p:nvPr>
            <p:ph type="sldNum" sz="quarter" idx="12"/>
          </p:nvPr>
        </p:nvSpPr>
        <p:spPr/>
        <p:txBody>
          <a:bodyPr/>
          <a:lstStyle/>
          <a:p>
            <a:fld id="{4CF5D155-967F-4FEB-B99A-16C2E7043B6E}" type="slidenum">
              <a:rPr lang="en-US" smtClean="0"/>
              <a:t>10</a:t>
            </a:fld>
            <a:endParaRPr lang="en-US" dirty="0"/>
          </a:p>
        </p:txBody>
      </p:sp>
      <p:sp>
        <p:nvSpPr>
          <p:cNvPr id="5" name="Rectangle 4">
            <a:extLst>
              <a:ext uri="{FF2B5EF4-FFF2-40B4-BE49-F238E27FC236}">
                <a16:creationId xmlns:a16="http://schemas.microsoft.com/office/drawing/2014/main" id="{3A922150-FF63-A02F-8466-882B91CE1CF2}"/>
              </a:ext>
            </a:extLst>
          </p:cNvPr>
          <p:cNvSpPr/>
          <p:nvPr/>
        </p:nvSpPr>
        <p:spPr>
          <a:xfrm>
            <a:off x="221849" y="147641"/>
            <a:ext cx="11748303" cy="656271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F4CD6B4-0970-7464-AF99-B87C36B4C1BE}"/>
              </a:ext>
            </a:extLst>
          </p:cNvPr>
          <p:cNvSpPr/>
          <p:nvPr/>
        </p:nvSpPr>
        <p:spPr>
          <a:xfrm rot="10800000" flipV="1">
            <a:off x="240410" y="278095"/>
            <a:ext cx="11748303" cy="798000"/>
          </a:xfrm>
          <a:prstGeom prst="rect">
            <a:avLst/>
          </a:pr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C8DBD236-4589-CB2B-BB50-C85789FE68D5}"/>
              </a:ext>
            </a:extLst>
          </p:cNvPr>
          <p:cNvSpPr txBox="1">
            <a:spLocks/>
          </p:cNvSpPr>
          <p:nvPr/>
        </p:nvSpPr>
        <p:spPr>
          <a:xfrm>
            <a:off x="360746" y="480015"/>
            <a:ext cx="4698933" cy="46298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678BC91-15FD-14E5-495F-7F92A5059C55}"/>
              </a:ext>
            </a:extLst>
          </p:cNvPr>
          <p:cNvSpPr txBox="1"/>
          <p:nvPr/>
        </p:nvSpPr>
        <p:spPr>
          <a:xfrm>
            <a:off x="568959" y="419676"/>
            <a:ext cx="6568850" cy="646331"/>
          </a:xfrm>
          <a:prstGeom prst="rect">
            <a:avLst/>
          </a:prstGeom>
          <a:noFill/>
        </p:spPr>
        <p:txBody>
          <a:bodyPr wrap="none" rtlCol="0">
            <a:spAutoFit/>
          </a:bodyPr>
          <a:lstStyle/>
          <a:p>
            <a:pPr marL="285750" indent="-285750">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Types of modified silicone oils. </a:t>
            </a:r>
          </a:p>
        </p:txBody>
      </p:sp>
      <p:sp>
        <p:nvSpPr>
          <p:cNvPr id="2" name="Text Placeholder 2">
            <a:extLst>
              <a:ext uri="{FF2B5EF4-FFF2-40B4-BE49-F238E27FC236}">
                <a16:creationId xmlns:a16="http://schemas.microsoft.com/office/drawing/2014/main" id="{92C30776-96A7-E24C-4403-0FE766DBDB55}"/>
              </a:ext>
            </a:extLst>
          </p:cNvPr>
          <p:cNvSpPr txBox="1">
            <a:spLocks/>
          </p:cNvSpPr>
          <p:nvPr/>
        </p:nvSpPr>
        <p:spPr>
          <a:xfrm>
            <a:off x="4390789" y="1338041"/>
            <a:ext cx="6963009" cy="48087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414FEB16-213C-9AEF-D405-E6C1D6D91615}"/>
              </a:ext>
            </a:extLst>
          </p:cNvPr>
          <p:cNvPicPr>
            <a:picLocks noChangeAspect="1"/>
          </p:cNvPicPr>
          <p:nvPr/>
        </p:nvPicPr>
        <p:blipFill>
          <a:blip r:embed="rId2"/>
          <a:stretch>
            <a:fillRect/>
          </a:stretch>
        </p:blipFill>
        <p:spPr>
          <a:xfrm>
            <a:off x="1009004" y="1276073"/>
            <a:ext cx="1281058" cy="1090339"/>
          </a:xfrm>
          <a:prstGeom prst="rect">
            <a:avLst/>
          </a:prstGeom>
        </p:spPr>
      </p:pic>
      <p:pic>
        <p:nvPicPr>
          <p:cNvPr id="15" name="Picture 14">
            <a:extLst>
              <a:ext uri="{FF2B5EF4-FFF2-40B4-BE49-F238E27FC236}">
                <a16:creationId xmlns:a16="http://schemas.microsoft.com/office/drawing/2014/main" id="{3A4EB4EA-BEAD-CA73-0A3E-EB37A63BFF47}"/>
              </a:ext>
            </a:extLst>
          </p:cNvPr>
          <p:cNvPicPr>
            <a:picLocks noChangeAspect="1"/>
          </p:cNvPicPr>
          <p:nvPr/>
        </p:nvPicPr>
        <p:blipFill>
          <a:blip r:embed="rId3"/>
          <a:stretch>
            <a:fillRect/>
          </a:stretch>
        </p:blipFill>
        <p:spPr>
          <a:xfrm>
            <a:off x="1056464" y="3145460"/>
            <a:ext cx="1248719" cy="1060104"/>
          </a:xfrm>
          <a:prstGeom prst="rect">
            <a:avLst/>
          </a:prstGeom>
        </p:spPr>
      </p:pic>
      <p:pic>
        <p:nvPicPr>
          <p:cNvPr id="17" name="Picture 16">
            <a:extLst>
              <a:ext uri="{FF2B5EF4-FFF2-40B4-BE49-F238E27FC236}">
                <a16:creationId xmlns:a16="http://schemas.microsoft.com/office/drawing/2014/main" id="{B20CB058-A466-5589-B19C-04219352D2C4}"/>
              </a:ext>
            </a:extLst>
          </p:cNvPr>
          <p:cNvPicPr>
            <a:picLocks noChangeAspect="1"/>
          </p:cNvPicPr>
          <p:nvPr/>
        </p:nvPicPr>
        <p:blipFill>
          <a:blip r:embed="rId4"/>
          <a:stretch>
            <a:fillRect/>
          </a:stretch>
        </p:blipFill>
        <p:spPr>
          <a:xfrm>
            <a:off x="3521910" y="1313308"/>
            <a:ext cx="3290476" cy="1090339"/>
          </a:xfrm>
          <a:prstGeom prst="rect">
            <a:avLst/>
          </a:prstGeom>
        </p:spPr>
      </p:pic>
      <p:pic>
        <p:nvPicPr>
          <p:cNvPr id="19" name="Picture 18">
            <a:extLst>
              <a:ext uri="{FF2B5EF4-FFF2-40B4-BE49-F238E27FC236}">
                <a16:creationId xmlns:a16="http://schemas.microsoft.com/office/drawing/2014/main" id="{0FCBA805-1269-FBA7-8B41-D31C005E5575}"/>
              </a:ext>
            </a:extLst>
          </p:cNvPr>
          <p:cNvPicPr>
            <a:picLocks noChangeAspect="1"/>
          </p:cNvPicPr>
          <p:nvPr/>
        </p:nvPicPr>
        <p:blipFill>
          <a:blip r:embed="rId5"/>
          <a:stretch>
            <a:fillRect/>
          </a:stretch>
        </p:blipFill>
        <p:spPr>
          <a:xfrm>
            <a:off x="3600194" y="3781569"/>
            <a:ext cx="3257671" cy="1073115"/>
          </a:xfrm>
          <a:prstGeom prst="rect">
            <a:avLst/>
          </a:prstGeom>
        </p:spPr>
      </p:pic>
      <p:pic>
        <p:nvPicPr>
          <p:cNvPr id="21" name="Picture 20">
            <a:extLst>
              <a:ext uri="{FF2B5EF4-FFF2-40B4-BE49-F238E27FC236}">
                <a16:creationId xmlns:a16="http://schemas.microsoft.com/office/drawing/2014/main" id="{19E13E28-808C-C023-EC89-FD1FF46F25D0}"/>
              </a:ext>
            </a:extLst>
          </p:cNvPr>
          <p:cNvPicPr>
            <a:picLocks noChangeAspect="1"/>
          </p:cNvPicPr>
          <p:nvPr/>
        </p:nvPicPr>
        <p:blipFill>
          <a:blip r:embed="rId6"/>
          <a:stretch>
            <a:fillRect/>
          </a:stretch>
        </p:blipFill>
        <p:spPr>
          <a:xfrm>
            <a:off x="374163" y="4799140"/>
            <a:ext cx="2550737" cy="1307754"/>
          </a:xfrm>
          <a:prstGeom prst="rect">
            <a:avLst/>
          </a:prstGeom>
        </p:spPr>
      </p:pic>
      <p:pic>
        <p:nvPicPr>
          <p:cNvPr id="22" name="Picture 21">
            <a:extLst>
              <a:ext uri="{FF2B5EF4-FFF2-40B4-BE49-F238E27FC236}">
                <a16:creationId xmlns:a16="http://schemas.microsoft.com/office/drawing/2014/main" id="{03FD25FF-E21D-FE8D-6BA7-FA17AEAD6D4D}"/>
              </a:ext>
            </a:extLst>
          </p:cNvPr>
          <p:cNvPicPr>
            <a:picLocks noChangeAspect="1"/>
          </p:cNvPicPr>
          <p:nvPr/>
        </p:nvPicPr>
        <p:blipFill>
          <a:blip r:embed="rId7"/>
          <a:stretch>
            <a:fillRect/>
          </a:stretch>
        </p:blipFill>
        <p:spPr>
          <a:xfrm>
            <a:off x="7352401" y="1949149"/>
            <a:ext cx="4369836" cy="3303157"/>
          </a:xfrm>
          <a:prstGeom prst="rect">
            <a:avLst/>
          </a:prstGeom>
        </p:spPr>
      </p:pic>
      <p:sp>
        <p:nvSpPr>
          <p:cNvPr id="23" name="TextBox 22">
            <a:extLst>
              <a:ext uri="{FF2B5EF4-FFF2-40B4-BE49-F238E27FC236}">
                <a16:creationId xmlns:a16="http://schemas.microsoft.com/office/drawing/2014/main" id="{6144A2FD-1DF8-C857-291E-7C2ADCBD9B25}"/>
              </a:ext>
            </a:extLst>
          </p:cNvPr>
          <p:cNvSpPr txBox="1"/>
          <p:nvPr/>
        </p:nvSpPr>
        <p:spPr>
          <a:xfrm>
            <a:off x="203288" y="2398125"/>
            <a:ext cx="2892490" cy="523220"/>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General structure of polydimethylsiloxane (PDMS).</a:t>
            </a:r>
            <a:endParaRPr lang="en-IN" sz="140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86EE6FFE-292B-E7CA-9647-D8CE94DC90B7}"/>
              </a:ext>
            </a:extLst>
          </p:cNvPr>
          <p:cNvSpPr txBox="1"/>
          <p:nvPr/>
        </p:nvSpPr>
        <p:spPr>
          <a:xfrm>
            <a:off x="328376" y="4243375"/>
            <a:ext cx="2642313" cy="523220"/>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Polymethyl hydrogen</a:t>
            </a:r>
          </a:p>
          <a:p>
            <a:pPr algn="ctr"/>
            <a:r>
              <a:rPr lang="en-IN" sz="1400" dirty="0">
                <a:latin typeface="Times New Roman" panose="02020603050405020304" pitchFamily="18" charset="0"/>
                <a:cs typeface="Times New Roman" panose="02020603050405020304" pitchFamily="18" charset="0"/>
              </a:rPr>
              <a:t>siloxane</a:t>
            </a:r>
          </a:p>
        </p:txBody>
      </p:sp>
      <p:sp>
        <p:nvSpPr>
          <p:cNvPr id="27" name="TextBox 26">
            <a:extLst>
              <a:ext uri="{FF2B5EF4-FFF2-40B4-BE49-F238E27FC236}">
                <a16:creationId xmlns:a16="http://schemas.microsoft.com/office/drawing/2014/main" id="{1423AAFF-A767-B2A7-3EFB-3C9587FEB75D}"/>
              </a:ext>
            </a:extLst>
          </p:cNvPr>
          <p:cNvSpPr txBox="1"/>
          <p:nvPr/>
        </p:nvSpPr>
        <p:spPr>
          <a:xfrm>
            <a:off x="-1367954" y="6171533"/>
            <a:ext cx="6097554" cy="307777"/>
          </a:xfrm>
          <a:prstGeom prst="rect">
            <a:avLst/>
          </a:prstGeom>
          <a:noFill/>
        </p:spPr>
        <p:txBody>
          <a:bodyPr wrap="square">
            <a:spAutoFit/>
          </a:bodyPr>
          <a:lstStyle/>
          <a:p>
            <a:pPr algn="ctr"/>
            <a:r>
              <a:rPr lang="en-IN" sz="1400" dirty="0">
                <a:latin typeface="Times New Roman" panose="02020603050405020304" pitchFamily="18" charset="0"/>
                <a:cs typeface="Times New Roman" panose="02020603050405020304" pitchFamily="18" charset="0"/>
              </a:rPr>
              <a:t>Vinyl silicone oil</a:t>
            </a:r>
            <a:endParaRPr lang="en-IN" sz="200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F789ECE9-B4F9-A129-D290-DED80B23FD32}"/>
              </a:ext>
            </a:extLst>
          </p:cNvPr>
          <p:cNvSpPr txBox="1"/>
          <p:nvPr/>
        </p:nvSpPr>
        <p:spPr>
          <a:xfrm>
            <a:off x="3404331" y="2486970"/>
            <a:ext cx="3554105"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Amino silicone oil</a:t>
            </a:r>
          </a:p>
        </p:txBody>
      </p:sp>
      <p:sp>
        <p:nvSpPr>
          <p:cNvPr id="29" name="TextBox 28">
            <a:extLst>
              <a:ext uri="{FF2B5EF4-FFF2-40B4-BE49-F238E27FC236}">
                <a16:creationId xmlns:a16="http://schemas.microsoft.com/office/drawing/2014/main" id="{E6691B65-456D-FD8E-C356-0DCD9AB117CF}"/>
              </a:ext>
            </a:extLst>
          </p:cNvPr>
          <p:cNvSpPr txBox="1"/>
          <p:nvPr/>
        </p:nvSpPr>
        <p:spPr>
          <a:xfrm>
            <a:off x="3774435" y="4944529"/>
            <a:ext cx="3037951"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Phenyl methyl silicone oil</a:t>
            </a:r>
          </a:p>
        </p:txBody>
      </p:sp>
      <p:sp>
        <p:nvSpPr>
          <p:cNvPr id="30" name="TextBox 29">
            <a:extLst>
              <a:ext uri="{FF2B5EF4-FFF2-40B4-BE49-F238E27FC236}">
                <a16:creationId xmlns:a16="http://schemas.microsoft.com/office/drawing/2014/main" id="{16ED0EAC-5901-573A-9F9A-F474B09C33CF}"/>
              </a:ext>
            </a:extLst>
          </p:cNvPr>
          <p:cNvSpPr txBox="1"/>
          <p:nvPr/>
        </p:nvSpPr>
        <p:spPr>
          <a:xfrm>
            <a:off x="6690858" y="5277039"/>
            <a:ext cx="5904274" cy="738664"/>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Schemes of the chemical structure of </a:t>
            </a:r>
            <a:r>
              <a:rPr lang="en-IN" sz="1400" b="1" dirty="0">
                <a:latin typeface="Times New Roman" panose="02020603050405020304" pitchFamily="18" charset="0"/>
                <a:cs typeface="Times New Roman" panose="02020603050405020304" pitchFamily="18" charset="0"/>
              </a:rPr>
              <a:t>a</a:t>
            </a:r>
            <a:r>
              <a:rPr lang="en-IN" sz="1400" dirty="0">
                <a:latin typeface="Times New Roman" panose="02020603050405020304" pitchFamily="18" charset="0"/>
                <a:cs typeface="Times New Roman" panose="02020603050405020304" pitchFamily="18" charset="0"/>
              </a:rPr>
              <a:t> hydroxy silicone oil, </a:t>
            </a:r>
          </a:p>
          <a:p>
            <a:pPr algn="ctr"/>
            <a:r>
              <a:rPr lang="en-IN" sz="1400" b="1" dirty="0">
                <a:latin typeface="Times New Roman" panose="02020603050405020304" pitchFamily="18" charset="0"/>
                <a:cs typeface="Times New Roman" panose="02020603050405020304" pitchFamily="18" charset="0"/>
              </a:rPr>
              <a:t>b</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trifuoropropylmethyl</a:t>
            </a:r>
            <a:r>
              <a:rPr lang="en-IN" sz="1400" dirty="0">
                <a:latin typeface="Times New Roman" panose="02020603050405020304" pitchFamily="18" charset="0"/>
                <a:cs typeface="Times New Roman" panose="02020603050405020304" pitchFamily="18" charset="0"/>
              </a:rPr>
              <a:t> silicone oil, </a:t>
            </a:r>
          </a:p>
          <a:p>
            <a:pPr algn="ctr"/>
            <a:r>
              <a:rPr lang="en-IN" sz="1400" dirty="0">
                <a:latin typeface="Times New Roman" panose="02020603050405020304" pitchFamily="18" charset="0"/>
                <a:cs typeface="Times New Roman" panose="02020603050405020304" pitchFamily="18" charset="0"/>
              </a:rPr>
              <a:t>and </a:t>
            </a:r>
            <a:r>
              <a:rPr lang="en-IN" sz="1400" b="1" dirty="0">
                <a:latin typeface="Times New Roman" panose="02020603050405020304" pitchFamily="18" charset="0"/>
                <a:cs typeface="Times New Roman" panose="02020603050405020304" pitchFamily="18" charset="0"/>
              </a:rPr>
              <a:t>c</a:t>
            </a:r>
            <a:r>
              <a:rPr lang="en-IN" sz="1400" dirty="0">
                <a:latin typeface="Times New Roman" panose="02020603050405020304" pitchFamily="18" charset="0"/>
                <a:cs typeface="Times New Roman" panose="02020603050405020304" pitchFamily="18" charset="0"/>
              </a:rPr>
              <a:t> Methyl alkyl silicone oil</a:t>
            </a:r>
          </a:p>
        </p:txBody>
      </p:sp>
    </p:spTree>
    <p:extLst>
      <p:ext uri="{BB962C8B-B14F-4D97-AF65-F5344CB8AC3E}">
        <p14:creationId xmlns:p14="http://schemas.microsoft.com/office/powerpoint/2010/main" val="2061397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A0A14-F009-FDA0-2489-2A598E4382E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59A14FE-929D-324C-20D2-30DE3847E6FE}"/>
              </a:ext>
            </a:extLst>
          </p:cNvPr>
          <p:cNvSpPr>
            <a:spLocks noGrp="1"/>
          </p:cNvSpPr>
          <p:nvPr>
            <p:ph type="sldNum" sz="quarter" idx="12"/>
          </p:nvPr>
        </p:nvSpPr>
        <p:spPr/>
        <p:txBody>
          <a:bodyPr/>
          <a:lstStyle/>
          <a:p>
            <a:fld id="{4CF5D155-967F-4FEB-B99A-16C2E7043B6E}" type="slidenum">
              <a:rPr lang="en-US" smtClean="0"/>
              <a:t>11</a:t>
            </a:fld>
            <a:endParaRPr lang="en-US" dirty="0"/>
          </a:p>
        </p:txBody>
      </p:sp>
      <p:sp>
        <p:nvSpPr>
          <p:cNvPr id="5" name="Rectangle 4">
            <a:extLst>
              <a:ext uri="{FF2B5EF4-FFF2-40B4-BE49-F238E27FC236}">
                <a16:creationId xmlns:a16="http://schemas.microsoft.com/office/drawing/2014/main" id="{4C52AFB0-7532-804A-A881-1826826F46EA}"/>
              </a:ext>
            </a:extLst>
          </p:cNvPr>
          <p:cNvSpPr/>
          <p:nvPr/>
        </p:nvSpPr>
        <p:spPr>
          <a:xfrm>
            <a:off x="221849" y="147641"/>
            <a:ext cx="11748303" cy="656271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C6DE5E8-48E3-D1D8-157E-CF468B477373}"/>
              </a:ext>
            </a:extLst>
          </p:cNvPr>
          <p:cNvSpPr/>
          <p:nvPr/>
        </p:nvSpPr>
        <p:spPr>
          <a:xfrm rot="10800000" flipV="1">
            <a:off x="240410" y="278095"/>
            <a:ext cx="11748303" cy="798000"/>
          </a:xfrm>
          <a:prstGeom prst="rect">
            <a:avLst/>
          </a:pr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D157B75D-31CF-A22D-DE61-5F3C5D88B758}"/>
              </a:ext>
            </a:extLst>
          </p:cNvPr>
          <p:cNvSpPr txBox="1">
            <a:spLocks/>
          </p:cNvSpPr>
          <p:nvPr/>
        </p:nvSpPr>
        <p:spPr>
          <a:xfrm>
            <a:off x="360746" y="480015"/>
            <a:ext cx="4698933" cy="46298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1D918AD-9156-E0AE-E448-5022251A2BC5}"/>
              </a:ext>
            </a:extLst>
          </p:cNvPr>
          <p:cNvSpPr txBox="1"/>
          <p:nvPr/>
        </p:nvSpPr>
        <p:spPr>
          <a:xfrm>
            <a:off x="568959" y="419676"/>
            <a:ext cx="7881388" cy="646331"/>
          </a:xfrm>
          <a:prstGeom prst="rect">
            <a:avLst/>
          </a:prstGeom>
          <a:noFill/>
        </p:spPr>
        <p:txBody>
          <a:bodyPr wrap="none" rtlCol="0">
            <a:spAutoFit/>
          </a:bodyPr>
          <a:lstStyle/>
          <a:p>
            <a:pPr marL="285750" indent="-285750">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Types of Synthetic Hydrocarbon Oils.</a:t>
            </a:r>
          </a:p>
        </p:txBody>
      </p:sp>
      <p:sp>
        <p:nvSpPr>
          <p:cNvPr id="2" name="Text Placeholder 2">
            <a:extLst>
              <a:ext uri="{FF2B5EF4-FFF2-40B4-BE49-F238E27FC236}">
                <a16:creationId xmlns:a16="http://schemas.microsoft.com/office/drawing/2014/main" id="{7013D262-1980-4366-B66C-D7AC794FA9B6}"/>
              </a:ext>
            </a:extLst>
          </p:cNvPr>
          <p:cNvSpPr txBox="1">
            <a:spLocks/>
          </p:cNvSpPr>
          <p:nvPr/>
        </p:nvSpPr>
        <p:spPr>
          <a:xfrm>
            <a:off x="4390789" y="1338041"/>
            <a:ext cx="6963009" cy="48087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8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8EDA73E-FFA6-A59E-3A0F-E9B6A515B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959" y="1167736"/>
            <a:ext cx="2868724" cy="1766154"/>
          </a:xfrm>
          <a:prstGeom prst="rect">
            <a:avLst/>
          </a:prstGeom>
        </p:spPr>
      </p:pic>
      <p:sp>
        <p:nvSpPr>
          <p:cNvPr id="10" name="TextBox 9">
            <a:extLst>
              <a:ext uri="{FF2B5EF4-FFF2-40B4-BE49-F238E27FC236}">
                <a16:creationId xmlns:a16="http://schemas.microsoft.com/office/drawing/2014/main" id="{B8697E70-F81A-734F-8543-49C244CF555A}"/>
              </a:ext>
            </a:extLst>
          </p:cNvPr>
          <p:cNvSpPr txBox="1"/>
          <p:nvPr/>
        </p:nvSpPr>
        <p:spPr>
          <a:xfrm>
            <a:off x="203288" y="2871641"/>
            <a:ext cx="2995127"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Polyalphaolefins (PAO)</a:t>
            </a:r>
          </a:p>
        </p:txBody>
      </p:sp>
      <p:pic>
        <p:nvPicPr>
          <p:cNvPr id="11" name="Picture 10">
            <a:extLst>
              <a:ext uri="{FF2B5EF4-FFF2-40B4-BE49-F238E27FC236}">
                <a16:creationId xmlns:a16="http://schemas.microsoft.com/office/drawing/2014/main" id="{5E2B88DA-951E-A5B1-DC26-099FB1E3EDA8}"/>
              </a:ext>
            </a:extLst>
          </p:cNvPr>
          <p:cNvPicPr>
            <a:picLocks noChangeAspect="1"/>
          </p:cNvPicPr>
          <p:nvPr/>
        </p:nvPicPr>
        <p:blipFill>
          <a:blip r:embed="rId3"/>
          <a:stretch>
            <a:fillRect/>
          </a:stretch>
        </p:blipFill>
        <p:spPr>
          <a:xfrm>
            <a:off x="5317918" y="1135168"/>
            <a:ext cx="2049437" cy="1872373"/>
          </a:xfrm>
          <a:prstGeom prst="rect">
            <a:avLst/>
          </a:prstGeom>
        </p:spPr>
      </p:pic>
      <p:sp>
        <p:nvSpPr>
          <p:cNvPr id="13" name="TextBox 12">
            <a:extLst>
              <a:ext uri="{FF2B5EF4-FFF2-40B4-BE49-F238E27FC236}">
                <a16:creationId xmlns:a16="http://schemas.microsoft.com/office/drawing/2014/main" id="{AC5C4125-249C-62A8-8EC6-CD0E306AF314}"/>
              </a:ext>
            </a:extLst>
          </p:cNvPr>
          <p:cNvSpPr txBox="1"/>
          <p:nvPr/>
        </p:nvSpPr>
        <p:spPr>
          <a:xfrm>
            <a:off x="4151521" y="2999375"/>
            <a:ext cx="4366726"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Structure of synthetic ester.</a:t>
            </a:r>
          </a:p>
        </p:txBody>
      </p:sp>
      <p:pic>
        <p:nvPicPr>
          <p:cNvPr id="14" name="Picture 13">
            <a:extLst>
              <a:ext uri="{FF2B5EF4-FFF2-40B4-BE49-F238E27FC236}">
                <a16:creationId xmlns:a16="http://schemas.microsoft.com/office/drawing/2014/main" id="{DAB23AEC-3FCC-A702-6387-49B4BD4DD6A1}"/>
              </a:ext>
            </a:extLst>
          </p:cNvPr>
          <p:cNvPicPr>
            <a:picLocks noChangeAspect="1"/>
          </p:cNvPicPr>
          <p:nvPr/>
        </p:nvPicPr>
        <p:blipFill>
          <a:blip r:embed="rId4"/>
          <a:stretch>
            <a:fillRect/>
          </a:stretch>
        </p:blipFill>
        <p:spPr>
          <a:xfrm>
            <a:off x="9061069" y="1155559"/>
            <a:ext cx="2531997" cy="1790925"/>
          </a:xfrm>
          <a:prstGeom prst="rect">
            <a:avLst/>
          </a:prstGeom>
        </p:spPr>
      </p:pic>
      <p:sp>
        <p:nvSpPr>
          <p:cNvPr id="16" name="TextBox 15">
            <a:extLst>
              <a:ext uri="{FF2B5EF4-FFF2-40B4-BE49-F238E27FC236}">
                <a16:creationId xmlns:a16="http://schemas.microsoft.com/office/drawing/2014/main" id="{DC869750-B6D6-F944-B0FB-CFE6D78D9D66}"/>
              </a:ext>
            </a:extLst>
          </p:cNvPr>
          <p:cNvSpPr txBox="1"/>
          <p:nvPr/>
        </p:nvSpPr>
        <p:spPr>
          <a:xfrm>
            <a:off x="8323671" y="2978519"/>
            <a:ext cx="3897008"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Alkylated </a:t>
            </a:r>
            <a:r>
              <a:rPr lang="en-IN" sz="1400" dirty="0" err="1">
                <a:latin typeface="Times New Roman" panose="02020603050405020304" pitchFamily="18" charset="0"/>
                <a:cs typeface="Times New Roman" panose="02020603050405020304" pitchFamily="18" charset="0"/>
              </a:rPr>
              <a:t>Naphthalenes</a:t>
            </a:r>
            <a:endParaRPr lang="en-IN" sz="1400" dirty="0">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FE48E705-BBCB-066C-851C-DB2BA94CD890}"/>
              </a:ext>
            </a:extLst>
          </p:cNvPr>
          <p:cNvPicPr>
            <a:picLocks noChangeAspect="1"/>
          </p:cNvPicPr>
          <p:nvPr/>
        </p:nvPicPr>
        <p:blipFill>
          <a:blip r:embed="rId5"/>
          <a:stretch>
            <a:fillRect/>
          </a:stretch>
        </p:blipFill>
        <p:spPr>
          <a:xfrm>
            <a:off x="3691207" y="3701055"/>
            <a:ext cx="4919393" cy="1529376"/>
          </a:xfrm>
          <a:prstGeom prst="rect">
            <a:avLst/>
          </a:prstGeom>
        </p:spPr>
      </p:pic>
      <p:sp>
        <p:nvSpPr>
          <p:cNvPr id="20" name="TextBox 19">
            <a:extLst>
              <a:ext uri="{FF2B5EF4-FFF2-40B4-BE49-F238E27FC236}">
                <a16:creationId xmlns:a16="http://schemas.microsoft.com/office/drawing/2014/main" id="{9B57A8E0-2100-1969-BAF2-D53E0FE1608D}"/>
              </a:ext>
            </a:extLst>
          </p:cNvPr>
          <p:cNvSpPr txBox="1"/>
          <p:nvPr/>
        </p:nvSpPr>
        <p:spPr>
          <a:xfrm>
            <a:off x="4563036" y="5112297"/>
            <a:ext cx="3349690" cy="307777"/>
          </a:xfrm>
          <a:prstGeom prst="rect">
            <a:avLst/>
          </a:prstGeom>
          <a:noFill/>
        </p:spPr>
        <p:txBody>
          <a:bodyPr wrap="square" rtlCol="0">
            <a:spAutoFit/>
          </a:bodyPr>
          <a:lstStyle/>
          <a:p>
            <a:pPr algn="ctr"/>
            <a:r>
              <a:rPr lang="en-IN" sz="1400" dirty="0">
                <a:latin typeface="Times New Roman" panose="02020603050405020304" pitchFamily="18" charset="0"/>
                <a:cs typeface="Times New Roman" panose="02020603050405020304" pitchFamily="18" charset="0"/>
              </a:rPr>
              <a:t>Polybutene</a:t>
            </a:r>
          </a:p>
        </p:txBody>
      </p:sp>
    </p:spTree>
    <p:extLst>
      <p:ext uri="{BB962C8B-B14F-4D97-AF65-F5344CB8AC3E}">
        <p14:creationId xmlns:p14="http://schemas.microsoft.com/office/powerpoint/2010/main" val="1045226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BFA864-FB76-D553-80E5-D8FEA001395D}"/>
              </a:ext>
            </a:extLst>
          </p:cNvPr>
          <p:cNvSpPr>
            <a:spLocks noGrp="1"/>
          </p:cNvSpPr>
          <p:nvPr>
            <p:ph type="sldNum" sz="quarter" idx="12"/>
          </p:nvPr>
        </p:nvSpPr>
        <p:spPr/>
        <p:txBody>
          <a:bodyPr/>
          <a:lstStyle/>
          <a:p>
            <a:fld id="{4CF5D155-967F-4FEB-B99A-16C2E7043B6E}" type="slidenum">
              <a:rPr lang="en-US" smtClean="0"/>
              <a:t>12</a:t>
            </a:fld>
            <a:endParaRPr lang="en-US"/>
          </a:p>
        </p:txBody>
      </p:sp>
      <p:sp>
        <p:nvSpPr>
          <p:cNvPr id="6" name="Rectangle 5">
            <a:extLst>
              <a:ext uri="{FF2B5EF4-FFF2-40B4-BE49-F238E27FC236}">
                <a16:creationId xmlns:a16="http://schemas.microsoft.com/office/drawing/2014/main" id="{6F4CD6B4-0970-7464-AF99-B87C36B4C1BE}"/>
              </a:ext>
            </a:extLst>
          </p:cNvPr>
          <p:cNvSpPr/>
          <p:nvPr/>
        </p:nvSpPr>
        <p:spPr>
          <a:xfrm rot="10800000" flipV="1">
            <a:off x="221848" y="343841"/>
            <a:ext cx="11748303" cy="798000"/>
          </a:xfrm>
          <a:prstGeom prst="rect">
            <a:avLst/>
          </a:pr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C8DBD236-4589-CB2B-BB50-C85789FE68D5}"/>
              </a:ext>
            </a:extLst>
          </p:cNvPr>
          <p:cNvSpPr txBox="1">
            <a:spLocks/>
          </p:cNvSpPr>
          <p:nvPr/>
        </p:nvSpPr>
        <p:spPr>
          <a:xfrm>
            <a:off x="360746" y="480015"/>
            <a:ext cx="4698933" cy="46298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678BC91-15FD-14E5-495F-7F92A5059C55}"/>
              </a:ext>
            </a:extLst>
          </p:cNvPr>
          <p:cNvSpPr txBox="1"/>
          <p:nvPr/>
        </p:nvSpPr>
        <p:spPr>
          <a:xfrm>
            <a:off x="568959" y="419676"/>
            <a:ext cx="6167073" cy="646331"/>
          </a:xfrm>
          <a:prstGeom prst="rect">
            <a:avLst/>
          </a:prstGeom>
          <a:noFill/>
        </p:spPr>
        <p:txBody>
          <a:bodyPr wrap="none" rtlCol="0">
            <a:spAutoFit/>
          </a:bodyPr>
          <a:lstStyle/>
          <a:p>
            <a:pPr marL="285750" indent="-285750">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Conductive Nanocomposites.</a:t>
            </a:r>
          </a:p>
        </p:txBody>
      </p:sp>
      <p:sp>
        <p:nvSpPr>
          <p:cNvPr id="5" name="Rectangle 4">
            <a:extLst>
              <a:ext uri="{FF2B5EF4-FFF2-40B4-BE49-F238E27FC236}">
                <a16:creationId xmlns:a16="http://schemas.microsoft.com/office/drawing/2014/main" id="{3A922150-FF63-A02F-8466-882B91CE1CF2}"/>
              </a:ext>
            </a:extLst>
          </p:cNvPr>
          <p:cNvSpPr/>
          <p:nvPr/>
        </p:nvSpPr>
        <p:spPr>
          <a:xfrm>
            <a:off x="221849" y="147641"/>
            <a:ext cx="11748303" cy="656271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E57A6F81-4255-8FF9-4EDD-82A77ACB2CEE}"/>
              </a:ext>
            </a:extLst>
          </p:cNvPr>
          <p:cNvCxnSpPr>
            <a:cxnSpLocks/>
          </p:cNvCxnSpPr>
          <p:nvPr/>
        </p:nvCxnSpPr>
        <p:spPr>
          <a:xfrm>
            <a:off x="6057695" y="1379065"/>
            <a:ext cx="0" cy="50511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8B56BC1-B50B-9230-ED05-6D0A8389AC5A}"/>
              </a:ext>
            </a:extLst>
          </p:cNvPr>
          <p:cNvSpPr txBox="1"/>
          <p:nvPr/>
        </p:nvSpPr>
        <p:spPr>
          <a:xfrm>
            <a:off x="221848" y="1802442"/>
            <a:ext cx="5834615" cy="4247317"/>
          </a:xfrm>
          <a:prstGeom prst="rect">
            <a:avLst/>
          </a:prstGeom>
          <a:noFill/>
        </p:spPr>
        <p:txBody>
          <a:bodyPr wrap="square" rtlCol="0">
            <a:spAutoFit/>
          </a:bodyPr>
          <a:lstStyle/>
          <a:p>
            <a:pPr algn="just"/>
            <a:r>
              <a:rPr lang="en-US" b="1" dirty="0">
                <a:latin typeface="Times New Roman" panose="02020603050405020304" pitchFamily="18" charset="0"/>
                <a:cs typeface="Times New Roman" panose="02020603050405020304" pitchFamily="18" charset="0"/>
              </a:rPr>
              <a:t>Information: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Conductive nanocomposites are materials made by combining tiny particles (like carbon, metal oxides, or certain polymers) with a main material to make it more conductive.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aluminum-air batteries, these nanocomposites are helpful because they can solve two major problems: corrosion and the release of hydrogen gas at the aluminum part of the battery.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By improving the conductivity and stability of the aluminum, these composites help the battery last longer and work more efficiently.</a:t>
            </a:r>
          </a:p>
          <a:p>
            <a:pPr algn="just"/>
            <a:endParaRPr lang="en-US" dirty="0">
              <a:latin typeface="Times New Roman" panose="02020603050405020304" pitchFamily="18" charset="0"/>
              <a:cs typeface="Times New Roman" panose="02020603050405020304" pitchFamily="18" charset="0"/>
            </a:endParaRPr>
          </a:p>
          <a:p>
            <a:pPr marL="342900" indent="-342900" algn="just">
              <a:buFont typeface="+mj-lt"/>
              <a:buAutoNum type="arabicPeriod"/>
            </a:pPr>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EAF7BA3-AE25-3875-61F1-7F87F17C6379}"/>
              </a:ext>
            </a:extLst>
          </p:cNvPr>
          <p:cNvSpPr txBox="1"/>
          <p:nvPr/>
        </p:nvSpPr>
        <p:spPr>
          <a:xfrm>
            <a:off x="6095383" y="1443841"/>
            <a:ext cx="5834614" cy="3970318"/>
          </a:xfrm>
          <a:prstGeom prst="rect">
            <a:avLst/>
          </a:prstGeom>
          <a:noFill/>
        </p:spPr>
        <p:txBody>
          <a:bodyPr wrap="square" rtlCol="0">
            <a:spAutoFit/>
          </a:bodyPr>
          <a:lstStyle/>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Uses:</a:t>
            </a:r>
          </a:p>
          <a:p>
            <a:pPr algn="just"/>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Boosting Conductivity: </a:t>
            </a:r>
            <a:r>
              <a:rPr lang="en-US" dirty="0">
                <a:latin typeface="Times New Roman" panose="02020603050405020304" pitchFamily="18" charset="0"/>
                <a:cs typeface="Times New Roman" panose="02020603050405020304" pitchFamily="18" charset="0"/>
              </a:rPr>
              <a:t>The nanocomposites are made with materials like carbon nanotubes, graphene, or conductive polymers.</a:t>
            </a:r>
          </a:p>
          <a:p>
            <a:pPr algn="just"/>
            <a:r>
              <a:rPr lang="en-US" dirty="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Reducing Corrosion:  </a:t>
            </a:r>
            <a:r>
              <a:rPr lang="en-US" dirty="0">
                <a:latin typeface="Times New Roman" panose="02020603050405020304" pitchFamily="18" charset="0"/>
                <a:cs typeface="Times New Roman" panose="02020603050405020304" pitchFamily="18" charset="0"/>
              </a:rPr>
              <a:t>Conductive nanocomposites can form a protective layer over the aluminum anode, preventing it from reacting with the electrolyte and corroding.</a:t>
            </a:r>
          </a:p>
          <a:p>
            <a:pPr algn="just"/>
            <a:r>
              <a:rPr lang="en-US" dirty="0">
                <a:latin typeface="Times New Roman" panose="02020603050405020304" pitchFamily="18" charset="0"/>
                <a:cs typeface="Times New Roman" panose="02020603050405020304" pitchFamily="18" charset="0"/>
              </a:rPr>
              <a:t>3. </a:t>
            </a:r>
            <a:r>
              <a:rPr lang="en-US" b="1" dirty="0">
                <a:latin typeface="Times New Roman" panose="02020603050405020304" pitchFamily="18" charset="0"/>
                <a:cs typeface="Times New Roman" panose="02020603050405020304" pitchFamily="18" charset="0"/>
              </a:rPr>
              <a:t>Minimizing Hydrogen Gas Release: </a:t>
            </a:r>
            <a:r>
              <a:rPr lang="en-US" dirty="0">
                <a:latin typeface="Times New Roman" panose="02020603050405020304" pitchFamily="18" charset="0"/>
                <a:cs typeface="Times New Roman" panose="02020603050405020304" pitchFamily="18" charset="0"/>
              </a:rPr>
              <a:t>The nanocomposites help reduce this gas release by stabilizing the anode and making the electrochemical reactions more controlled, which helps improve the overall efficiency of the battery. </a:t>
            </a: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4974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F8E14B-44DC-5B97-D275-E3E5BDBA6955}"/>
            </a:ext>
          </a:extLst>
        </p:cNvPr>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2072431-4258-FDAD-5BE7-564C7FDD9958}"/>
              </a:ext>
            </a:extLst>
          </p:cNvPr>
          <p:cNvSpPr>
            <a:spLocks noGrp="1"/>
          </p:cNvSpPr>
          <p:nvPr>
            <p:ph idx="1"/>
          </p:nvPr>
        </p:nvSpPr>
        <p:spPr>
          <a:xfrm>
            <a:off x="140226" y="1275359"/>
            <a:ext cx="5481483" cy="4847496"/>
          </a:xfrm>
        </p:spPr>
        <p:txBody>
          <a:bodyPr>
            <a:normAutofit fontScale="92500" lnSpcReduction="10000"/>
          </a:bodyPr>
          <a:lstStyle/>
          <a:p>
            <a:pPr marL="457200" indent="-457200" algn="just">
              <a:buFont typeface="+mj-lt"/>
              <a:buAutoNum type="arabicPeriod"/>
            </a:pPr>
            <a:r>
              <a:rPr lang="en-US" sz="1800" b="1" dirty="0">
                <a:latin typeface="Times New Roman" panose="02020603050405020304" pitchFamily="18" charset="0"/>
                <a:cs typeface="Times New Roman" panose="02020603050405020304" pitchFamily="18" charset="0"/>
              </a:rPr>
              <a:t>Graphene:</a:t>
            </a:r>
            <a:r>
              <a:rPr lang="en-US" sz="1800" dirty="0">
                <a:latin typeface="Times New Roman" panose="02020603050405020304" pitchFamily="18" charset="0"/>
                <a:cs typeface="Times New Roman" panose="02020603050405020304" pitchFamily="18" charset="0"/>
              </a:rPr>
              <a:t>. It is highly conductive, mechanically strong, and chemically stable. When incorporated into nanocomposites, graphene forms a protective layer on the aluminum surface, preventing direct exposure to the electrolyte and reducing the corrosion rate. </a:t>
            </a:r>
          </a:p>
          <a:p>
            <a:pPr marL="457200" indent="-457200" algn="just">
              <a:buFont typeface="+mj-lt"/>
              <a:buAutoNum type="arabicPeriod"/>
            </a:pPr>
            <a:r>
              <a:rPr lang="en-US" sz="1800" b="1" dirty="0">
                <a:latin typeface="Times New Roman" panose="02020603050405020304" pitchFamily="18" charset="0"/>
                <a:cs typeface="Times New Roman" panose="02020603050405020304" pitchFamily="18" charset="0"/>
              </a:rPr>
              <a:t>Carbon Nanotubes (CNTs): </a:t>
            </a:r>
            <a:r>
              <a:rPr lang="en-US" sz="1800" dirty="0">
                <a:latin typeface="Times New Roman" panose="02020603050405020304" pitchFamily="18" charset="0"/>
                <a:cs typeface="Times New Roman" panose="02020603050405020304" pitchFamily="18" charset="0"/>
              </a:rPr>
              <a:t>CNTs are cylindrical structures of carbon atoms with excellent electrical conductivity, strength, and stability. CNT-based nanocomposites can create a conductive network on the aluminum anode, enhancing charge transfer while providing a protective layer to prevent corrosion. </a:t>
            </a:r>
          </a:p>
          <a:p>
            <a:pPr marL="457200" indent="-457200" algn="just">
              <a:buFont typeface="+mj-lt"/>
              <a:buAutoNum type="arabicPeriod"/>
            </a:pPr>
            <a:r>
              <a:rPr lang="en-US" sz="1800" b="1" dirty="0">
                <a:latin typeface="Times New Roman" panose="02020603050405020304" pitchFamily="18" charset="0"/>
                <a:cs typeface="Times New Roman" panose="02020603050405020304" pitchFamily="18" charset="0"/>
              </a:rPr>
              <a:t>Activated Carbon:</a:t>
            </a:r>
            <a:r>
              <a:rPr lang="en-US" sz="1800" dirty="0">
                <a:latin typeface="Times New Roman" panose="02020603050405020304" pitchFamily="18" charset="0"/>
                <a:cs typeface="Times New Roman" panose="02020603050405020304" pitchFamily="18" charset="0"/>
              </a:rPr>
              <a:t> Activated carbon nanocomposites improve the electrochemical stability of the aluminum anode. The high surface area of activated carbon helps trap ions and reduce the rate of corrosion by stabilizing the electrochemical reactions at the anode.</a:t>
            </a:r>
          </a:p>
          <a:p>
            <a:pPr marL="457200" indent="-457200" algn="just">
              <a:buFont typeface="+mj-lt"/>
              <a:buAutoNum type="arabicPeriod"/>
            </a:pPr>
            <a:r>
              <a:rPr lang="en-US" sz="1800" b="1" dirty="0">
                <a:latin typeface="Times New Roman" panose="02020603050405020304" pitchFamily="18" charset="0"/>
                <a:cs typeface="Times New Roman" panose="02020603050405020304" pitchFamily="18" charset="0"/>
              </a:rPr>
              <a:t>Nickel Oxide (</a:t>
            </a:r>
            <a:r>
              <a:rPr lang="en-US" sz="1800" b="1" dirty="0" err="1">
                <a:latin typeface="Times New Roman" panose="02020603050405020304" pitchFamily="18" charset="0"/>
                <a:cs typeface="Times New Roman" panose="02020603050405020304" pitchFamily="18" charset="0"/>
              </a:rPr>
              <a:t>NiO</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Nickel oxide is a metal oxide known for its stability and conductivity. In aluminum-air batteries, </a:t>
            </a:r>
            <a:r>
              <a:rPr lang="en-US" sz="1800" dirty="0" err="1">
                <a:latin typeface="Times New Roman" panose="02020603050405020304" pitchFamily="18" charset="0"/>
                <a:cs typeface="Times New Roman" panose="02020603050405020304" pitchFamily="18" charset="0"/>
              </a:rPr>
              <a:t>NiO</a:t>
            </a:r>
            <a:r>
              <a:rPr lang="en-US" sz="1800" dirty="0">
                <a:latin typeface="Times New Roman" panose="02020603050405020304" pitchFamily="18" charset="0"/>
                <a:cs typeface="Times New Roman" panose="02020603050405020304" pitchFamily="18" charset="0"/>
              </a:rPr>
              <a:t> nanocomposites can be used to form a protective coating on the aluminum anode, which prevents corrosion and enhances battery performance. </a:t>
            </a:r>
          </a:p>
          <a:p>
            <a:pPr marL="457200" indent="-457200" algn="just">
              <a:buFont typeface="+mj-lt"/>
              <a:buAutoNum type="arabicPeriod"/>
            </a:pPr>
            <a:endParaRPr lang="en-US" sz="18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17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3BD64D9-9D91-5C31-63DA-7C1548177FCB}"/>
              </a:ext>
            </a:extLst>
          </p:cNvPr>
          <p:cNvSpPr>
            <a:spLocks noGrp="1"/>
          </p:cNvSpPr>
          <p:nvPr>
            <p:ph type="sldNum" sz="quarter" idx="12"/>
          </p:nvPr>
        </p:nvSpPr>
        <p:spPr/>
        <p:txBody>
          <a:bodyPr/>
          <a:lstStyle/>
          <a:p>
            <a:fld id="{4CF5D155-967F-4FEB-B99A-16C2E7043B6E}" type="slidenum">
              <a:rPr lang="en-US" smtClean="0"/>
              <a:t>13</a:t>
            </a:fld>
            <a:endParaRPr lang="en-US"/>
          </a:p>
        </p:txBody>
      </p:sp>
      <p:sp>
        <p:nvSpPr>
          <p:cNvPr id="6" name="Rectangle 5">
            <a:extLst>
              <a:ext uri="{FF2B5EF4-FFF2-40B4-BE49-F238E27FC236}">
                <a16:creationId xmlns:a16="http://schemas.microsoft.com/office/drawing/2014/main" id="{C40D6E7A-6F52-13E5-CBD0-9D25E8A867F0}"/>
              </a:ext>
            </a:extLst>
          </p:cNvPr>
          <p:cNvSpPr/>
          <p:nvPr/>
        </p:nvSpPr>
        <p:spPr>
          <a:xfrm rot="10800000" flipV="1">
            <a:off x="221848" y="343841"/>
            <a:ext cx="11748303" cy="798000"/>
          </a:xfrm>
          <a:prstGeom prst="rect">
            <a:avLst/>
          </a:pr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895AFD9A-54D3-9E36-EBA4-06EAA9E328A1}"/>
              </a:ext>
            </a:extLst>
          </p:cNvPr>
          <p:cNvSpPr txBox="1">
            <a:spLocks/>
          </p:cNvSpPr>
          <p:nvPr/>
        </p:nvSpPr>
        <p:spPr>
          <a:xfrm>
            <a:off x="360746" y="480015"/>
            <a:ext cx="4698933" cy="46298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8B651D7-C552-D107-1130-C8A5B564E035}"/>
              </a:ext>
            </a:extLst>
          </p:cNvPr>
          <p:cNvSpPr txBox="1"/>
          <p:nvPr/>
        </p:nvSpPr>
        <p:spPr>
          <a:xfrm>
            <a:off x="568959" y="419676"/>
            <a:ext cx="10441705" cy="646331"/>
          </a:xfrm>
          <a:prstGeom prst="rect">
            <a:avLst/>
          </a:prstGeom>
          <a:noFill/>
        </p:spPr>
        <p:txBody>
          <a:bodyPr wrap="none" rtlCol="0">
            <a:spAutoFit/>
          </a:bodyPr>
          <a:lstStyle/>
          <a:p>
            <a:pPr marL="285750" indent="-285750">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Types of Conductive Nanocomposites can be used. </a:t>
            </a:r>
          </a:p>
        </p:txBody>
      </p:sp>
      <p:sp>
        <p:nvSpPr>
          <p:cNvPr id="5" name="Rectangle 4">
            <a:extLst>
              <a:ext uri="{FF2B5EF4-FFF2-40B4-BE49-F238E27FC236}">
                <a16:creationId xmlns:a16="http://schemas.microsoft.com/office/drawing/2014/main" id="{3D69EF19-EBEE-C811-230A-5D476EAC8E5B}"/>
              </a:ext>
            </a:extLst>
          </p:cNvPr>
          <p:cNvSpPr/>
          <p:nvPr/>
        </p:nvSpPr>
        <p:spPr>
          <a:xfrm>
            <a:off x="221849" y="147641"/>
            <a:ext cx="11748303" cy="656271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0ADE2E4-E0F5-78E3-9FC5-D735DEB9681B}"/>
              </a:ext>
            </a:extLst>
          </p:cNvPr>
          <p:cNvCxnSpPr>
            <a:cxnSpLocks/>
          </p:cNvCxnSpPr>
          <p:nvPr/>
        </p:nvCxnSpPr>
        <p:spPr>
          <a:xfrm>
            <a:off x="5789811" y="1155871"/>
            <a:ext cx="0" cy="555448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1311BEF-5FDF-111E-DA47-ABB375978F00}"/>
              </a:ext>
            </a:extLst>
          </p:cNvPr>
          <p:cNvSpPr txBox="1"/>
          <p:nvPr/>
        </p:nvSpPr>
        <p:spPr>
          <a:xfrm>
            <a:off x="5871435" y="1155871"/>
            <a:ext cx="6017094" cy="6124754"/>
          </a:xfrm>
          <a:prstGeom prst="rect">
            <a:avLst/>
          </a:prstGeom>
          <a:noFill/>
        </p:spPr>
        <p:txBody>
          <a:bodyPr wrap="square">
            <a:spAutoFit/>
          </a:bodyPr>
          <a:lstStyle/>
          <a:p>
            <a:pPr marL="342900" indent="-342900" algn="just">
              <a:buFont typeface="+mj-lt"/>
              <a:buAutoNum type="arabicPeriod"/>
            </a:pPr>
            <a:r>
              <a:rPr lang="en-US" sz="1700" b="1" dirty="0">
                <a:latin typeface="Times New Roman" panose="02020603050405020304" pitchFamily="18" charset="0"/>
                <a:cs typeface="Times New Roman" panose="02020603050405020304" pitchFamily="18" charset="0"/>
              </a:rPr>
              <a:t>Iron Oxide (Fe2O3)</a:t>
            </a:r>
            <a:r>
              <a:rPr lang="en-US" sz="1700" dirty="0">
                <a:latin typeface="Times New Roman" panose="02020603050405020304" pitchFamily="18" charset="0"/>
                <a:cs typeface="Times New Roman" panose="02020603050405020304" pitchFamily="18" charset="0"/>
              </a:rPr>
              <a:t>: Iron oxide is another metal oxide that is commonly used to form nanocomposites for corrosion prevention. It can enhance the mechanical properties of the anode and provide a stable surface layer that minimizes the corrosive effects of the electrolyte.</a:t>
            </a:r>
          </a:p>
          <a:p>
            <a:pPr marL="342900" indent="-342900" algn="just">
              <a:buFont typeface="+mj-lt"/>
              <a:buAutoNum type="arabicPeriod"/>
            </a:pPr>
            <a:r>
              <a:rPr lang="en-US" sz="1700" b="1" dirty="0">
                <a:latin typeface="Times New Roman" panose="02020603050405020304" pitchFamily="18" charset="0"/>
                <a:cs typeface="Times New Roman" panose="02020603050405020304" pitchFamily="18" charset="0"/>
              </a:rPr>
              <a:t>Zinc Oxide (</a:t>
            </a:r>
            <a:r>
              <a:rPr lang="en-US" sz="1700" b="1" dirty="0" err="1">
                <a:latin typeface="Times New Roman" panose="02020603050405020304" pitchFamily="18" charset="0"/>
                <a:cs typeface="Times New Roman" panose="02020603050405020304" pitchFamily="18" charset="0"/>
              </a:rPr>
              <a:t>ZnO</a:t>
            </a:r>
            <a:r>
              <a:rPr lang="en-US" sz="1700" b="1"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Zinc oxide-based nanocomposites are used to improve the electrochemical stability of the anode. </a:t>
            </a:r>
            <a:r>
              <a:rPr lang="en-US" sz="1700" dirty="0" err="1">
                <a:latin typeface="Times New Roman" panose="02020603050405020304" pitchFamily="18" charset="0"/>
                <a:cs typeface="Times New Roman" panose="02020603050405020304" pitchFamily="18" charset="0"/>
              </a:rPr>
              <a:t>ZnO</a:t>
            </a:r>
            <a:r>
              <a:rPr lang="en-US" sz="1700" dirty="0">
                <a:latin typeface="Times New Roman" panose="02020603050405020304" pitchFamily="18" charset="0"/>
                <a:cs typeface="Times New Roman" panose="02020603050405020304" pitchFamily="18" charset="0"/>
              </a:rPr>
              <a:t> can act as a corrosion inhibitor, forming a protective layer that reduces aluminum oxidation.</a:t>
            </a:r>
          </a:p>
          <a:p>
            <a:pPr marL="342900" indent="-342900" algn="just">
              <a:buFont typeface="+mj-lt"/>
              <a:buAutoNum type="arabicPeriod"/>
            </a:pPr>
            <a:r>
              <a:rPr lang="en-US" sz="1700" b="1" dirty="0">
                <a:latin typeface="Times New Roman" panose="02020603050405020304" pitchFamily="18" charset="0"/>
                <a:cs typeface="Times New Roman" panose="02020603050405020304" pitchFamily="18" charset="0"/>
              </a:rPr>
              <a:t>Conductive Polymers: </a:t>
            </a:r>
            <a:r>
              <a:rPr lang="en-US" sz="1700" dirty="0">
                <a:latin typeface="Times New Roman" panose="02020603050405020304" pitchFamily="18" charset="0"/>
                <a:cs typeface="Times New Roman" panose="02020603050405020304" pitchFamily="18" charset="0"/>
              </a:rPr>
              <a:t>Conductive polymers such as polyaniline (PANI) and </a:t>
            </a:r>
            <a:r>
              <a:rPr lang="en-US" sz="1700" dirty="0" err="1">
                <a:latin typeface="Times New Roman" panose="02020603050405020304" pitchFamily="18" charset="0"/>
                <a:cs typeface="Times New Roman" panose="02020603050405020304" pitchFamily="18" charset="0"/>
              </a:rPr>
              <a:t>polypyrrole</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PPy</a:t>
            </a:r>
            <a:r>
              <a:rPr lang="en-US" sz="1700" dirty="0">
                <a:latin typeface="Times New Roman" panose="02020603050405020304" pitchFamily="18" charset="0"/>
                <a:cs typeface="Times New Roman" panose="02020603050405020304" pitchFamily="18" charset="0"/>
              </a:rPr>
              <a:t>) are often incorporated with nanoparticles like carbon or metal oxides to form nanocomposites. These polymers are used to create a thin, conductive, and protective layer on the aluminum anode, preventing corrosion and improving the overall battery stability.</a:t>
            </a:r>
          </a:p>
          <a:p>
            <a:pPr marL="342900" indent="-342900" algn="just">
              <a:buFont typeface="+mj-lt"/>
              <a:buAutoNum type="arabicPeriod"/>
            </a:pPr>
            <a:r>
              <a:rPr lang="en-US" sz="1700" b="1" dirty="0">
                <a:latin typeface="Times New Roman" panose="02020603050405020304" pitchFamily="18" charset="0"/>
                <a:cs typeface="Times New Roman" panose="02020603050405020304" pitchFamily="18" charset="0"/>
              </a:rPr>
              <a:t>Polymer-Carbon Nanocomposites: </a:t>
            </a:r>
            <a:r>
              <a:rPr lang="en-US" sz="1700" dirty="0">
                <a:latin typeface="Times New Roman" panose="02020603050405020304" pitchFamily="18" charset="0"/>
                <a:cs typeface="Times New Roman" panose="02020603050405020304" pitchFamily="18" charset="0"/>
              </a:rPr>
              <a:t>In some studies, polymers like </a:t>
            </a:r>
            <a:r>
              <a:rPr lang="en-US" sz="1700" i="1" dirty="0">
                <a:latin typeface="Times New Roman" panose="02020603050405020304" pitchFamily="18" charset="0"/>
                <a:cs typeface="Times New Roman" panose="02020603050405020304" pitchFamily="18" charset="0"/>
              </a:rPr>
              <a:t>polymethyl methacrylate </a:t>
            </a:r>
            <a:r>
              <a:rPr lang="en-US" sz="1700" dirty="0">
                <a:latin typeface="Times New Roman" panose="02020603050405020304" pitchFamily="18" charset="0"/>
                <a:cs typeface="Times New Roman" panose="02020603050405020304" pitchFamily="18" charset="0"/>
              </a:rPr>
              <a:t>(PMMA) or </a:t>
            </a:r>
            <a:r>
              <a:rPr lang="en-US" sz="1700" i="1" dirty="0">
                <a:latin typeface="Times New Roman" panose="02020603050405020304" pitchFamily="18" charset="0"/>
                <a:cs typeface="Times New Roman" panose="02020603050405020304" pitchFamily="18" charset="0"/>
              </a:rPr>
              <a:t>polyethylene glycol </a:t>
            </a:r>
            <a:r>
              <a:rPr lang="en-US" sz="1700" dirty="0">
                <a:latin typeface="Times New Roman" panose="02020603050405020304" pitchFamily="18" charset="0"/>
                <a:cs typeface="Times New Roman" panose="02020603050405020304" pitchFamily="18" charset="0"/>
              </a:rPr>
              <a:t>(PEG) are combined with carbon-based nanomaterials like CNTs or graphene. These composites help reduce corrosion by forming a flexible, protective film over the aluminum surface.</a:t>
            </a:r>
          </a:p>
          <a:p>
            <a:pPr marL="342900" indent="-342900" algn="just">
              <a:buFont typeface="+mj-lt"/>
              <a:buAutoNum type="arabicPeriod"/>
            </a:pPr>
            <a:endParaRPr lang="en-US" sz="17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1532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0B6BB-2D18-0F44-92EB-87770C29A553}"/>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8E5AB08-59C5-590F-BEE5-1454D7B54B76}"/>
              </a:ext>
            </a:extLst>
          </p:cNvPr>
          <p:cNvSpPr>
            <a:spLocks noGrp="1"/>
          </p:cNvSpPr>
          <p:nvPr>
            <p:ph type="sldNum" sz="quarter" idx="12"/>
          </p:nvPr>
        </p:nvSpPr>
        <p:spPr/>
        <p:txBody>
          <a:bodyPr/>
          <a:lstStyle/>
          <a:p>
            <a:fld id="{4CF5D155-967F-4FEB-B99A-16C2E7043B6E}" type="slidenum">
              <a:rPr lang="en-US" smtClean="0"/>
              <a:t>14</a:t>
            </a:fld>
            <a:endParaRPr lang="en-US"/>
          </a:p>
        </p:txBody>
      </p:sp>
      <p:sp>
        <p:nvSpPr>
          <p:cNvPr id="6" name="Rectangle 5">
            <a:extLst>
              <a:ext uri="{FF2B5EF4-FFF2-40B4-BE49-F238E27FC236}">
                <a16:creationId xmlns:a16="http://schemas.microsoft.com/office/drawing/2014/main" id="{7E062D93-E4ED-E09B-9758-9508C81F6C27}"/>
              </a:ext>
            </a:extLst>
          </p:cNvPr>
          <p:cNvSpPr/>
          <p:nvPr/>
        </p:nvSpPr>
        <p:spPr>
          <a:xfrm rot="10800000" flipV="1">
            <a:off x="221848" y="343841"/>
            <a:ext cx="11748303" cy="798000"/>
          </a:xfrm>
          <a:prstGeom prst="rect">
            <a:avLst/>
          </a:pr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AD96850-C396-3190-1232-B8945254FA0C}"/>
              </a:ext>
            </a:extLst>
          </p:cNvPr>
          <p:cNvSpPr txBox="1">
            <a:spLocks/>
          </p:cNvSpPr>
          <p:nvPr/>
        </p:nvSpPr>
        <p:spPr>
          <a:xfrm>
            <a:off x="360746" y="480015"/>
            <a:ext cx="4698933" cy="46298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5EB1F1E-5A6B-7900-05DD-DF98857FABDF}"/>
              </a:ext>
            </a:extLst>
          </p:cNvPr>
          <p:cNvSpPr txBox="1"/>
          <p:nvPr/>
        </p:nvSpPr>
        <p:spPr>
          <a:xfrm>
            <a:off x="543625" y="391692"/>
            <a:ext cx="2734723" cy="646331"/>
          </a:xfrm>
          <a:prstGeom prst="rect">
            <a:avLst/>
          </a:prstGeom>
          <a:noFill/>
        </p:spPr>
        <p:txBody>
          <a:bodyPr wrap="none" rtlCol="0">
            <a:spAutoFit/>
          </a:bodyPr>
          <a:lstStyle/>
          <a:p>
            <a:pPr marL="285750" indent="-285750">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References.</a:t>
            </a:r>
          </a:p>
        </p:txBody>
      </p:sp>
      <p:sp>
        <p:nvSpPr>
          <p:cNvPr id="5" name="Rectangle 4">
            <a:extLst>
              <a:ext uri="{FF2B5EF4-FFF2-40B4-BE49-F238E27FC236}">
                <a16:creationId xmlns:a16="http://schemas.microsoft.com/office/drawing/2014/main" id="{96923641-3D78-C822-6FA1-D29BAC2B64CA}"/>
              </a:ext>
            </a:extLst>
          </p:cNvPr>
          <p:cNvSpPr/>
          <p:nvPr/>
        </p:nvSpPr>
        <p:spPr>
          <a:xfrm>
            <a:off x="221849" y="147641"/>
            <a:ext cx="11748303" cy="656271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0DD77F01-0193-23E1-7170-446C8F7B1D92}"/>
              </a:ext>
            </a:extLst>
          </p:cNvPr>
          <p:cNvSpPr>
            <a:spLocks noGrp="1"/>
          </p:cNvSpPr>
          <p:nvPr>
            <p:ph idx="1"/>
          </p:nvPr>
        </p:nvSpPr>
        <p:spPr>
          <a:xfrm>
            <a:off x="360746" y="1189694"/>
            <a:ext cx="11465494" cy="5276614"/>
          </a:xfrm>
        </p:spPr>
        <p:txBody>
          <a:bodyPr>
            <a:normAutofit lnSpcReduction="10000"/>
          </a:bodyPr>
          <a:lstStyle/>
          <a:p>
            <a:pPr algn="just"/>
            <a:r>
              <a:rPr lang="en-US" sz="1800" dirty="0">
                <a:latin typeface="Times New Roman" panose="02020603050405020304" pitchFamily="18" charset="0"/>
                <a:cs typeface="Times New Roman" panose="02020603050405020304" pitchFamily="18" charset="0"/>
              </a:rPr>
              <a:t>Anti-corrosive additives for alkaline electrolytes in Al-air batteries: NH4VO3 and polyoxometalates. </a:t>
            </a:r>
            <a:r>
              <a:rPr lang="en-US" sz="1800" dirty="0" err="1">
                <a:latin typeface="Times New Roman" panose="02020603050405020304" pitchFamily="18" charset="0"/>
                <a:cs typeface="Times New Roman" panose="02020603050405020304" pitchFamily="18" charset="0"/>
              </a:rPr>
              <a:t>Anyie</a:t>
            </a:r>
            <a:r>
              <a:rPr lang="en-US" sz="1800" dirty="0">
                <a:latin typeface="Times New Roman" panose="02020603050405020304" pitchFamily="18" charset="0"/>
                <a:cs typeface="Times New Roman" panose="02020603050405020304" pitchFamily="18" charset="0"/>
              </a:rPr>
              <a:t> P. Atencio, Juan Ramón Aviles, </a:t>
            </a:r>
            <a:r>
              <a:rPr lang="en-US" sz="1800" dirty="0" err="1">
                <a:latin typeface="Times New Roman" panose="02020603050405020304" pitchFamily="18" charset="0"/>
                <a:cs typeface="Times New Roman" panose="02020603050405020304" pitchFamily="18" charset="0"/>
              </a:rPr>
              <a:t>Dayatri</a:t>
            </a:r>
            <a:r>
              <a:rPr lang="en-US" sz="1800" dirty="0">
                <a:latin typeface="Times New Roman" panose="02020603050405020304" pitchFamily="18" charset="0"/>
                <a:cs typeface="Times New Roman" panose="02020603050405020304" pitchFamily="18" charset="0"/>
              </a:rPr>
              <a:t> Bolaños, Roberto </a:t>
            </a:r>
            <a:r>
              <a:rPr lang="en-US" sz="1800" dirty="0" err="1">
                <a:latin typeface="Times New Roman" panose="02020603050405020304" pitchFamily="18" charset="0"/>
                <a:cs typeface="Times New Roman" panose="02020603050405020304" pitchFamily="18" charset="0"/>
              </a:rPr>
              <a:t>Urcuyo</a:t>
            </a:r>
            <a:r>
              <a:rPr lang="en-US" sz="1800" dirty="0">
                <a:latin typeface="Times New Roman" panose="02020603050405020304" pitchFamily="18" charset="0"/>
                <a:cs typeface="Times New Roman" panose="02020603050405020304" pitchFamily="18" charset="0"/>
              </a:rPr>
              <a:t>, Mavis L. </a:t>
            </a:r>
            <a:r>
              <a:rPr lang="en-US" sz="1800" dirty="0" err="1">
                <a:latin typeface="Times New Roman" panose="02020603050405020304" pitchFamily="18" charset="0"/>
                <a:cs typeface="Times New Roman" panose="02020603050405020304" pitchFamily="18" charset="0"/>
              </a:rPr>
              <a:t>Montero,Diego</a:t>
            </a:r>
            <a:r>
              <a:rPr lang="en-US" sz="1800" dirty="0">
                <a:latin typeface="Times New Roman" panose="02020603050405020304" pitchFamily="18" charset="0"/>
                <a:cs typeface="Times New Roman" panose="02020603050405020304" pitchFamily="18" charset="0"/>
              </a:rPr>
              <a:t> González-</a:t>
            </a:r>
            <a:r>
              <a:rPr lang="en-US" sz="1800" dirty="0" err="1">
                <a:latin typeface="Times New Roman" panose="02020603050405020304" pitchFamily="18" charset="0"/>
                <a:cs typeface="Times New Roman" panose="02020603050405020304" pitchFamily="18" charset="0"/>
              </a:rPr>
              <a:t>Flores,Pilar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Ocón</a:t>
            </a:r>
            <a:r>
              <a:rPr lang="en-US" sz="1800" dirty="0">
                <a:latin typeface="Times New Roman" panose="02020603050405020304" pitchFamily="18" charset="0"/>
                <a:cs typeface="Times New Roman" panose="02020603050405020304" pitchFamily="18" charset="0"/>
              </a:rPr>
              <a:t>. First published: 06 August 2021. </a:t>
            </a:r>
            <a:r>
              <a:rPr lang="en-US" sz="1800" dirty="0">
                <a:latin typeface="Times New Roman" panose="02020603050405020304" pitchFamily="18" charset="0"/>
                <a:cs typeface="Times New Roman" panose="02020603050405020304" pitchFamily="18" charset="0"/>
                <a:hlinkClick r:id="rId2"/>
              </a:rPr>
              <a:t>https://doi.org/10.1002/elsa.202100125</a:t>
            </a:r>
            <a:r>
              <a:rPr lang="en-US" sz="1800" dirty="0">
                <a:latin typeface="Times New Roman" panose="02020603050405020304" pitchFamily="18" charset="0"/>
                <a:cs typeface="Times New Roman" panose="02020603050405020304" pitchFamily="18" charset="0"/>
              </a:rPr>
              <a:t> </a:t>
            </a:r>
            <a:endParaRPr lang="en-US" sz="23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Suppressing corrosion and hydrogen gas evolution in aluminum-air batteries via conductive nanocomposites. </a:t>
            </a:r>
            <a:r>
              <a:rPr lang="es-ES" sz="1800" dirty="0">
                <a:latin typeface="Times New Roman" panose="02020603050405020304" pitchFamily="18" charset="0"/>
                <a:cs typeface="Times New Roman" panose="02020603050405020304" pitchFamily="18" charset="0"/>
              </a:rPr>
              <a:t>M.A. </a:t>
            </a:r>
            <a:r>
              <a:rPr lang="es-ES" sz="1800" dirty="0" err="1">
                <a:latin typeface="Times New Roman" panose="02020603050405020304" pitchFamily="18" charset="0"/>
                <a:cs typeface="Times New Roman" panose="02020603050405020304" pitchFamily="18" charset="0"/>
              </a:rPr>
              <a:t>Deyab</a:t>
            </a:r>
            <a:r>
              <a:rPr lang="es-ES" sz="1800" dirty="0">
                <a:latin typeface="Times New Roman" panose="02020603050405020304" pitchFamily="18" charset="0"/>
                <a:cs typeface="Times New Roman" panose="02020603050405020304" pitchFamily="18" charset="0"/>
              </a:rPr>
              <a:t>, Q. </a:t>
            </a:r>
            <a:r>
              <a:rPr lang="es-ES" sz="1800" dirty="0" err="1">
                <a:latin typeface="Times New Roman" panose="02020603050405020304" pitchFamily="18" charset="0"/>
                <a:cs typeface="Times New Roman" panose="02020603050405020304" pitchFamily="18" charset="0"/>
              </a:rPr>
              <a:t>Mohsen</a:t>
            </a:r>
            <a:r>
              <a:rPr lang="es-E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Firstpublished:15September2021. </a:t>
            </a:r>
            <a:r>
              <a:rPr lang="en-US" sz="1800" dirty="0">
                <a:latin typeface="Times New Roman" panose="02020603050405020304" pitchFamily="18" charset="0"/>
                <a:cs typeface="Times New Roman" panose="02020603050405020304" pitchFamily="18" charset="0"/>
                <a:hlinkClick r:id="rId3"/>
              </a:rPr>
              <a:t>https://doi.org/10.1016/j.jpowsour.2021.230171</a:t>
            </a:r>
            <a:r>
              <a:rPr lang="en-US" sz="1800" dirty="0">
                <a:latin typeface="Times New Roman" panose="02020603050405020304" pitchFamily="18" charset="0"/>
                <a:cs typeface="Times New Roman" panose="02020603050405020304" pitchFamily="18" charset="0"/>
              </a:rPr>
              <a:t> </a:t>
            </a:r>
            <a:endParaRPr lang="en-US" sz="72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Suppressing corrosion in primary aluminum–air batteries via oil displacement. Brandon J. Hopkins, Yang Shao-Horn, and  Douglas P. Hart </a:t>
            </a:r>
            <a:r>
              <a:rPr lang="en-US" sz="1800" dirty="0">
                <a:latin typeface="Times New Roman" panose="02020603050405020304" pitchFamily="18" charset="0"/>
                <a:cs typeface="Times New Roman" panose="02020603050405020304" pitchFamily="18" charset="0"/>
                <a:hlinkClick r:id="rId4"/>
              </a:rPr>
              <a:t>https://doi.org/10.1126/science.aat9149</a:t>
            </a:r>
            <a:r>
              <a:rPr lang="en-US" sz="1800" dirty="0">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Stopping Self-Discharge in Metal-Air Batteries by Brandon J. Hopkins: S.M. Mechanical Engineering Massachusetts Institute of Technology, 2013; A.B. Engineering Sciences Harvard University, 2011: </a:t>
            </a:r>
            <a:r>
              <a:rPr lang="en-US" sz="1800" dirty="0">
                <a:latin typeface="Times New Roman" panose="02020603050405020304" pitchFamily="18" charset="0"/>
                <a:cs typeface="Times New Roman" panose="02020603050405020304" pitchFamily="18" charset="0"/>
                <a:hlinkClick r:id="rId5"/>
              </a:rPr>
              <a:t>https://dspace.mit.edu/bitstream/handle/1721.1/120466/1083672099-MIT.pdf</a:t>
            </a:r>
            <a:r>
              <a:rPr lang="en-US" sz="1800" dirty="0">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Development of Aqueous Electrolytes and Corrosion Inhibitors in </a:t>
            </a:r>
            <a:r>
              <a:rPr lang="en-US" sz="1800" dirty="0" err="1">
                <a:latin typeface="Times New Roman" panose="02020603050405020304" pitchFamily="18" charset="0"/>
                <a:cs typeface="Times New Roman" panose="02020603050405020304" pitchFamily="18" charset="0"/>
              </a:rPr>
              <a:t>Aluminium</a:t>
            </a:r>
            <a:r>
              <a:rPr lang="en-US" sz="1800" dirty="0">
                <a:latin typeface="Times New Roman" panose="02020603050405020304" pitchFamily="18" charset="0"/>
                <a:cs typeface="Times New Roman" panose="02020603050405020304" pitchFamily="18" charset="0"/>
              </a:rPr>
              <a:t>-Air Battery. Proceedings Book of ICETSR, 2014, Malaysia Handbook on the Emerging Trends in Scientific Research  ISBN: 978-969-9347-16-0 </a:t>
            </a:r>
            <a:r>
              <a:rPr lang="en-US" sz="1800" dirty="0">
                <a:latin typeface="Times New Roman" panose="02020603050405020304" pitchFamily="18" charset="0"/>
                <a:cs typeface="Times New Roman" panose="02020603050405020304" pitchFamily="18" charset="0"/>
                <a:hlinkClick r:id="rId6"/>
              </a:rPr>
              <a:t>https://www.conscientiabeam.com/ebooks/ICETSR-%20282-%20%28634-657%29.pdf</a:t>
            </a:r>
            <a:r>
              <a:rPr lang="en-US" sz="1800" dirty="0">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Regulating solvation and interface chemistry to inhibit corrosion of the aluminum anode in aluminum-air batteries. </a:t>
            </a:r>
            <a:r>
              <a:rPr lang="en-US" sz="1800" dirty="0" err="1">
                <a:latin typeface="Times New Roman" panose="02020603050405020304" pitchFamily="18" charset="0"/>
                <a:cs typeface="Times New Roman" panose="02020603050405020304" pitchFamily="18" charset="0"/>
              </a:rPr>
              <a:t>Chaonan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Lv</a:t>
            </a:r>
            <a:r>
              <a:rPr lang="en-US" sz="1800" dirty="0">
                <a:latin typeface="Times New Roman" panose="02020603050405020304" pitchFamily="18" charset="0"/>
                <a:cs typeface="Times New Roman" panose="02020603050405020304" pitchFamily="18" charset="0"/>
              </a:rPr>
              <a:t>, Yuxin Zhang, Jianjun Ma, </a:t>
            </a:r>
            <a:r>
              <a:rPr lang="en-US" sz="1800" dirty="0" err="1">
                <a:latin typeface="Times New Roman" panose="02020603050405020304" pitchFamily="18" charset="0"/>
                <a:cs typeface="Times New Roman" panose="02020603050405020304" pitchFamily="18" charset="0"/>
              </a:rPr>
              <a:t>Yuanxin</a:t>
            </a:r>
            <a:r>
              <a:rPr lang="en-US" sz="1800" dirty="0">
                <a:latin typeface="Times New Roman" panose="02020603050405020304" pitchFamily="18" charset="0"/>
                <a:cs typeface="Times New Roman" panose="02020603050405020304" pitchFamily="18" charset="0"/>
              </a:rPr>
              <a:t> Zhu, Dan Huang, Yixin Li, Haiyan Wang, and </a:t>
            </a:r>
            <a:r>
              <a:rPr lang="en-US" sz="1800" dirty="0" err="1">
                <a:latin typeface="Times New Roman" panose="02020603050405020304" pitchFamily="18" charset="0"/>
                <a:cs typeface="Times New Roman" panose="02020603050405020304" pitchFamily="18" charset="0"/>
              </a:rPr>
              <a:t>Yougen</a:t>
            </a:r>
            <a:r>
              <a:rPr lang="en-US" sz="1800" dirty="0">
                <a:latin typeface="Times New Roman" panose="02020603050405020304" pitchFamily="18" charset="0"/>
                <a:cs typeface="Times New Roman" panose="02020603050405020304" pitchFamily="18" charset="0"/>
              </a:rPr>
              <a:t> Tang. Issue 17, 2022. </a:t>
            </a:r>
            <a:r>
              <a:rPr lang="en-US" sz="1800" dirty="0">
                <a:latin typeface="Times New Roman" panose="02020603050405020304" pitchFamily="18" charset="0"/>
                <a:cs typeface="Times New Roman" panose="02020603050405020304" pitchFamily="18" charset="0"/>
                <a:hlinkClick r:id="rId7"/>
              </a:rPr>
              <a:t>https://pubs.rsc.org/en/content/articlelanding/2022/ta/d2ta01064j</a:t>
            </a:r>
            <a:r>
              <a:rPr lang="en-US" sz="1800" dirty="0">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Lubrication Properties of Polyalphaoleﬁn and </a:t>
            </a:r>
            <a:r>
              <a:rPr lang="en-US" sz="1800" dirty="0" err="1">
                <a:latin typeface="Times New Roman" panose="02020603050405020304" pitchFamily="18" charset="0"/>
                <a:cs typeface="Times New Roman" panose="02020603050405020304" pitchFamily="18" charset="0"/>
              </a:rPr>
              <a:t>PolysiloxaneLubricants</a:t>
            </a:r>
            <a:r>
              <a:rPr lang="en-US" sz="1800" dirty="0">
                <a:latin typeface="Times New Roman" panose="02020603050405020304" pitchFamily="18" charset="0"/>
                <a:cs typeface="Times New Roman" panose="02020603050405020304" pitchFamily="18" charset="0"/>
              </a:rPr>
              <a:t>: Molecular Structure–Tribology Relationships. Thomas </a:t>
            </a:r>
            <a:r>
              <a:rPr lang="en-US" sz="1800" dirty="0" err="1">
                <a:latin typeface="Times New Roman" panose="02020603050405020304" pitchFamily="18" charset="0"/>
                <a:cs typeface="Times New Roman" panose="02020603050405020304" pitchFamily="18" charset="0"/>
              </a:rPr>
              <a:t>Zolper</a:t>
            </a:r>
            <a:r>
              <a:rPr lang="en-US" sz="1800" dirty="0">
                <a:latin typeface="Times New Roman" panose="02020603050405020304" pitchFamily="18" charset="0"/>
                <a:cs typeface="Times New Roman" panose="02020603050405020304" pitchFamily="18" charset="0"/>
              </a:rPr>
              <a:t>  •Zhong Li  •</a:t>
            </a:r>
            <a:r>
              <a:rPr lang="en-US" sz="1800" dirty="0" err="1">
                <a:latin typeface="Times New Roman" panose="02020603050405020304" pitchFamily="18" charset="0"/>
                <a:cs typeface="Times New Roman" panose="02020603050405020304" pitchFamily="18" charset="0"/>
              </a:rPr>
              <a:t>Changle</a:t>
            </a:r>
            <a:r>
              <a:rPr lang="en-US" sz="1800" dirty="0">
                <a:latin typeface="Times New Roman" panose="02020603050405020304" pitchFamily="18" charset="0"/>
                <a:cs typeface="Times New Roman" panose="02020603050405020304" pitchFamily="18" charset="0"/>
              </a:rPr>
              <a:t> Chen  •Manfred </a:t>
            </a:r>
            <a:r>
              <a:rPr lang="en-US" sz="1800" dirty="0" err="1">
                <a:latin typeface="Times New Roman" panose="02020603050405020304" pitchFamily="18" charset="0"/>
                <a:cs typeface="Times New Roman" panose="02020603050405020304" pitchFamily="18" charset="0"/>
              </a:rPr>
              <a:t>Jungk</a:t>
            </a:r>
            <a:r>
              <a:rPr lang="en-US" sz="1800" dirty="0">
                <a:latin typeface="Times New Roman" panose="02020603050405020304" pitchFamily="18" charset="0"/>
                <a:cs typeface="Times New Roman" panose="02020603050405020304" pitchFamily="18" charset="0"/>
              </a:rPr>
              <a:t>  •Tobin Marks  •Yip-Wah Chung  •Qian Wang </a:t>
            </a:r>
            <a:r>
              <a:rPr lang="en-US" sz="1800" dirty="0">
                <a:latin typeface="Times New Roman" panose="02020603050405020304" pitchFamily="18" charset="0"/>
                <a:cs typeface="Times New Roman" panose="02020603050405020304" pitchFamily="18" charset="0"/>
                <a:hlinkClick r:id="rId8"/>
              </a:rPr>
              <a:t>https://www.researchgate.net/publication/257670268_Lubrication_Properties_of_Polyalphaolefin_and_Polysiloxane_Lubricants_Molecular_Structure-Tribology_Relationships</a:t>
            </a:r>
            <a:r>
              <a:rPr lang="en-US" sz="1800" dirty="0">
                <a:latin typeface="Times New Roman" panose="02020603050405020304" pitchFamily="18" charset="0"/>
                <a:cs typeface="Times New Roman" panose="02020603050405020304" pitchFamily="18" charset="0"/>
              </a:rPr>
              <a:t> </a:t>
            </a:r>
          </a:p>
          <a:p>
            <a:pPr marL="0" indent="0" algn="just">
              <a:buNone/>
            </a:pPr>
            <a:endParaRPr lang="en-US" sz="7200" dirty="0">
              <a:latin typeface="Times New Roman" panose="02020603050405020304" pitchFamily="18" charset="0"/>
              <a:cs typeface="Times New Roman" panose="02020603050405020304" pitchFamily="18" charset="0"/>
            </a:endParaRPr>
          </a:p>
          <a:p>
            <a:pPr marL="0" indent="0" algn="just">
              <a:buNone/>
            </a:pPr>
            <a:endParaRPr 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2919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0EC1C-1B6B-2E68-6A59-6C858538733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4D90D9-8084-80A6-09AC-9CA468DE26A2}"/>
              </a:ext>
            </a:extLst>
          </p:cNvPr>
          <p:cNvSpPr>
            <a:spLocks noGrp="1"/>
          </p:cNvSpPr>
          <p:nvPr>
            <p:ph type="sldNum" sz="quarter" idx="12"/>
          </p:nvPr>
        </p:nvSpPr>
        <p:spPr/>
        <p:txBody>
          <a:bodyPr/>
          <a:lstStyle/>
          <a:p>
            <a:fld id="{4CF5D155-967F-4FEB-B99A-16C2E7043B6E}" type="slidenum">
              <a:rPr lang="en-US" smtClean="0"/>
              <a:t>15</a:t>
            </a:fld>
            <a:endParaRPr lang="en-US"/>
          </a:p>
        </p:txBody>
      </p:sp>
      <p:sp>
        <p:nvSpPr>
          <p:cNvPr id="6" name="Rectangle 5">
            <a:extLst>
              <a:ext uri="{FF2B5EF4-FFF2-40B4-BE49-F238E27FC236}">
                <a16:creationId xmlns:a16="http://schemas.microsoft.com/office/drawing/2014/main" id="{A06EF5C4-B7E9-72B1-14E5-A93DA9390798}"/>
              </a:ext>
            </a:extLst>
          </p:cNvPr>
          <p:cNvSpPr/>
          <p:nvPr/>
        </p:nvSpPr>
        <p:spPr>
          <a:xfrm rot="10800000" flipV="1">
            <a:off x="221848" y="343841"/>
            <a:ext cx="11748303" cy="798000"/>
          </a:xfrm>
          <a:prstGeom prst="rect">
            <a:avLst/>
          </a:pr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388BA647-CF85-94DC-565B-03612CCE6B3E}"/>
              </a:ext>
            </a:extLst>
          </p:cNvPr>
          <p:cNvSpPr txBox="1">
            <a:spLocks/>
          </p:cNvSpPr>
          <p:nvPr/>
        </p:nvSpPr>
        <p:spPr>
          <a:xfrm>
            <a:off x="360746" y="480015"/>
            <a:ext cx="4698933" cy="46298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343B471-AA43-F261-A74E-9F52CFD5450A}"/>
              </a:ext>
            </a:extLst>
          </p:cNvPr>
          <p:cNvSpPr txBox="1"/>
          <p:nvPr/>
        </p:nvSpPr>
        <p:spPr>
          <a:xfrm>
            <a:off x="543625" y="391692"/>
            <a:ext cx="2734723" cy="646331"/>
          </a:xfrm>
          <a:prstGeom prst="rect">
            <a:avLst/>
          </a:prstGeom>
          <a:noFill/>
        </p:spPr>
        <p:txBody>
          <a:bodyPr wrap="none" rtlCol="0">
            <a:spAutoFit/>
          </a:bodyPr>
          <a:lstStyle/>
          <a:p>
            <a:pPr marL="285750" indent="-285750">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References.</a:t>
            </a:r>
          </a:p>
        </p:txBody>
      </p:sp>
      <p:sp>
        <p:nvSpPr>
          <p:cNvPr id="5" name="Rectangle 4">
            <a:extLst>
              <a:ext uri="{FF2B5EF4-FFF2-40B4-BE49-F238E27FC236}">
                <a16:creationId xmlns:a16="http://schemas.microsoft.com/office/drawing/2014/main" id="{B63DDDEE-4154-7665-2577-DA68C214E181}"/>
              </a:ext>
            </a:extLst>
          </p:cNvPr>
          <p:cNvSpPr/>
          <p:nvPr/>
        </p:nvSpPr>
        <p:spPr>
          <a:xfrm>
            <a:off x="221849" y="147641"/>
            <a:ext cx="11748303" cy="656271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019E6220-E3EA-0A98-3D95-200C2261AD44}"/>
              </a:ext>
            </a:extLst>
          </p:cNvPr>
          <p:cNvSpPr>
            <a:spLocks noGrp="1"/>
          </p:cNvSpPr>
          <p:nvPr>
            <p:ph idx="1"/>
          </p:nvPr>
        </p:nvSpPr>
        <p:spPr>
          <a:xfrm>
            <a:off x="360746" y="1189694"/>
            <a:ext cx="11465494" cy="5276614"/>
          </a:xfrm>
        </p:spPr>
        <p:txBody>
          <a:bodyPr>
            <a:normAutofit/>
          </a:bodyPr>
          <a:lstStyle/>
          <a:p>
            <a:pPr algn="just"/>
            <a:r>
              <a:rPr lang="en-US" sz="1800" dirty="0">
                <a:latin typeface="Times New Roman" panose="02020603050405020304" pitchFamily="18" charset="0"/>
                <a:cs typeface="Times New Roman" panose="02020603050405020304" pitchFamily="18" charset="0"/>
              </a:rPr>
              <a:t>Alternative Fluids – with a Particular Emphasis on Vegetable Oils – as Replacements of Transformer Oil. A Concise </a:t>
            </a:r>
            <a:r>
              <a:rPr lang="en-US" sz="1800" dirty="0" err="1">
                <a:latin typeface="Times New Roman" panose="02020603050405020304" pitchFamily="18" charset="0"/>
                <a:cs typeface="Times New Roman" panose="02020603050405020304" pitchFamily="18" charset="0"/>
              </a:rPr>
              <a:t>Review.</a:t>
            </a:r>
            <a:r>
              <a:rPr lang="en-US" sz="1800" dirty="0" err="1">
                <a:latin typeface="Times New Roman" panose="02020603050405020304" pitchFamily="18" charset="0"/>
                <a:cs typeface="Times New Roman" panose="02020603050405020304" pitchFamily="18" charset="0"/>
                <a:hlinkClick r:id="rId2"/>
              </a:rPr>
              <a:t>https</a:t>
            </a:r>
            <a:r>
              <a:rPr lang="en-US" sz="1800" dirty="0">
                <a:latin typeface="Times New Roman" panose="02020603050405020304" pitchFamily="18" charset="0"/>
                <a:cs typeface="Times New Roman" panose="02020603050405020304" pitchFamily="18" charset="0"/>
                <a:hlinkClick r:id="rId2"/>
              </a:rPr>
              <a:t>://www.researchgate.net/publication/347775919_Alternative_Fluids__with_a_Particular_Emphasis_on_Vegetable_Oils_-_as_Replacements_of_Transformer_Oil_A_Concise_Review</a:t>
            </a:r>
            <a:r>
              <a:rPr lang="en-US" sz="1800" dirty="0">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Alkylated </a:t>
            </a:r>
            <a:r>
              <a:rPr lang="en-US" sz="1800" dirty="0" err="1">
                <a:latin typeface="Times New Roman" panose="02020603050405020304" pitchFamily="18" charset="0"/>
                <a:cs typeface="Times New Roman" panose="02020603050405020304" pitchFamily="18" charset="0"/>
              </a:rPr>
              <a:t>Naphthalenes</a:t>
            </a:r>
            <a:r>
              <a:rPr lang="en-US" sz="1800" dirty="0">
                <a:latin typeface="Times New Roman" panose="02020603050405020304" pitchFamily="18" charset="0"/>
                <a:cs typeface="Times New Roman" panose="02020603050405020304" pitchFamily="18" charset="0"/>
              </a:rPr>
              <a:t> for High Temperature Applications. Maureen E. Hunter, Sachin </a:t>
            </a:r>
            <a:r>
              <a:rPr lang="en-US" sz="1800" dirty="0" err="1">
                <a:latin typeface="Times New Roman" panose="02020603050405020304" pitchFamily="18" charset="0"/>
                <a:cs typeface="Times New Roman" panose="02020603050405020304" pitchFamily="18" charset="0"/>
              </a:rPr>
              <a:t>Kumbhar</a:t>
            </a: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hlinkClick r:id="rId3"/>
              </a:rPr>
              <a:t>https://issuu.com/kim0824/docs/4_jul_aug_2020/s/10807134</a:t>
            </a:r>
            <a:r>
              <a:rPr lang="en-US" sz="1800" dirty="0">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Recent Advances in Nanomaterials Science. </a:t>
            </a:r>
            <a:r>
              <a:rPr lang="en-US" sz="1800" dirty="0">
                <a:latin typeface="Times New Roman" panose="02020603050405020304" pitchFamily="18" charset="0"/>
                <a:cs typeface="Times New Roman" panose="02020603050405020304" pitchFamily="18" charset="0"/>
                <a:hlinkClick r:id="rId4"/>
              </a:rPr>
              <a:t>https://www.mdpi.com/journal/ijms/special_issues/nano_sci</a:t>
            </a:r>
            <a:r>
              <a:rPr lang="en-US" sz="1800" dirty="0">
                <a:latin typeface="Times New Roman" panose="02020603050405020304" pitchFamily="18" charset="0"/>
                <a:cs typeface="Times New Roman" panose="02020603050405020304" pitchFamily="18" charset="0"/>
              </a:rPr>
              <a:t> </a:t>
            </a:r>
          </a:p>
          <a:p>
            <a:pPr algn="just"/>
            <a:r>
              <a:rPr lang="en-US" sz="1800" dirty="0">
                <a:latin typeface="Times New Roman" panose="02020603050405020304" pitchFamily="18" charset="0"/>
                <a:cs typeface="Times New Roman" panose="02020603050405020304" pitchFamily="18" charset="0"/>
              </a:rPr>
              <a:t>Suppressing corrosion and hydrogen gas evolution in aluminum-air batteries via conductive nanocomposites.               </a:t>
            </a:r>
            <a:r>
              <a:rPr lang="es-ES" sz="1800" dirty="0">
                <a:latin typeface="Times New Roman" panose="02020603050405020304" pitchFamily="18" charset="0"/>
                <a:cs typeface="Times New Roman" panose="02020603050405020304" pitchFamily="18" charset="0"/>
              </a:rPr>
              <a:t>M.A. </a:t>
            </a:r>
            <a:r>
              <a:rPr lang="es-ES" sz="1800" dirty="0" err="1">
                <a:latin typeface="Times New Roman" panose="02020603050405020304" pitchFamily="18" charset="0"/>
                <a:cs typeface="Times New Roman" panose="02020603050405020304" pitchFamily="18" charset="0"/>
              </a:rPr>
              <a:t>Deyab</a:t>
            </a:r>
            <a:r>
              <a:rPr lang="es-ES" sz="1800" dirty="0">
                <a:latin typeface="Times New Roman" panose="02020603050405020304" pitchFamily="18" charset="0"/>
                <a:cs typeface="Times New Roman" panose="02020603050405020304" pitchFamily="18" charset="0"/>
              </a:rPr>
              <a:t>, Q. </a:t>
            </a:r>
            <a:r>
              <a:rPr lang="es-ES" sz="1800" dirty="0" err="1">
                <a:latin typeface="Times New Roman" panose="02020603050405020304" pitchFamily="18" charset="0"/>
                <a:cs typeface="Times New Roman" panose="02020603050405020304" pitchFamily="18" charset="0"/>
              </a:rPr>
              <a:t>Mohsen</a:t>
            </a:r>
            <a:r>
              <a:rPr lang="es-ES" sz="1800" dirty="0">
                <a:latin typeface="Times New Roman" panose="02020603050405020304" pitchFamily="18" charset="0"/>
                <a:cs typeface="Times New Roman" panose="02020603050405020304" pitchFamily="18" charset="0"/>
              </a:rPr>
              <a:t>. </a:t>
            </a:r>
            <a:r>
              <a:rPr lang="es-ES" sz="1800" dirty="0">
                <a:latin typeface="Times New Roman" panose="02020603050405020304" pitchFamily="18" charset="0"/>
                <a:cs typeface="Times New Roman" panose="02020603050405020304" pitchFamily="18" charset="0"/>
                <a:hlinkClick r:id="rId5"/>
              </a:rPr>
              <a:t>https://doi.org/10.1016/j.jpowsour.2021.230171</a:t>
            </a:r>
            <a:r>
              <a:rPr lang="es-ES" sz="180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493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A9640-51FE-59E7-2840-E97607EE7FB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D216DFB-536D-D94C-EDFC-05B6BC9C9CB9}"/>
              </a:ext>
            </a:extLst>
          </p:cNvPr>
          <p:cNvSpPr>
            <a:spLocks noGrp="1"/>
          </p:cNvSpPr>
          <p:nvPr>
            <p:ph type="sldNum" sz="quarter" idx="12"/>
          </p:nvPr>
        </p:nvSpPr>
        <p:spPr/>
        <p:txBody>
          <a:bodyPr/>
          <a:lstStyle/>
          <a:p>
            <a:fld id="{4CF5D155-967F-4FEB-B99A-16C2E7043B6E}" type="slidenum">
              <a:rPr lang="en-US" smtClean="0"/>
              <a:t>16</a:t>
            </a:fld>
            <a:endParaRPr lang="en-US"/>
          </a:p>
        </p:txBody>
      </p:sp>
      <p:sp>
        <p:nvSpPr>
          <p:cNvPr id="6" name="Rectangle 5">
            <a:extLst>
              <a:ext uri="{FF2B5EF4-FFF2-40B4-BE49-F238E27FC236}">
                <a16:creationId xmlns:a16="http://schemas.microsoft.com/office/drawing/2014/main" id="{F04B209A-D52F-1271-03F2-9E8E40C27011}"/>
              </a:ext>
            </a:extLst>
          </p:cNvPr>
          <p:cNvSpPr/>
          <p:nvPr/>
        </p:nvSpPr>
        <p:spPr>
          <a:xfrm rot="10800000" flipV="1">
            <a:off x="221848" y="343841"/>
            <a:ext cx="11748303" cy="798000"/>
          </a:xfrm>
          <a:prstGeom prst="rect">
            <a:avLst/>
          </a:pr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4C716A66-D185-77F2-6A66-BB9160256677}"/>
              </a:ext>
            </a:extLst>
          </p:cNvPr>
          <p:cNvSpPr txBox="1">
            <a:spLocks/>
          </p:cNvSpPr>
          <p:nvPr/>
        </p:nvSpPr>
        <p:spPr>
          <a:xfrm>
            <a:off x="360746" y="480015"/>
            <a:ext cx="4698933" cy="46298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D0C2503-5CD1-CFD2-7F73-2DF2171435FD}"/>
              </a:ext>
            </a:extLst>
          </p:cNvPr>
          <p:cNvSpPr txBox="1"/>
          <p:nvPr/>
        </p:nvSpPr>
        <p:spPr>
          <a:xfrm>
            <a:off x="543625" y="391692"/>
            <a:ext cx="2734723" cy="646331"/>
          </a:xfrm>
          <a:prstGeom prst="rect">
            <a:avLst/>
          </a:prstGeom>
          <a:noFill/>
        </p:spPr>
        <p:txBody>
          <a:bodyPr wrap="none" rtlCol="0">
            <a:spAutoFit/>
          </a:bodyPr>
          <a:lstStyle/>
          <a:p>
            <a:pPr marL="285750" indent="-285750">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References.</a:t>
            </a:r>
          </a:p>
        </p:txBody>
      </p:sp>
      <p:sp>
        <p:nvSpPr>
          <p:cNvPr id="5" name="Rectangle 4">
            <a:extLst>
              <a:ext uri="{FF2B5EF4-FFF2-40B4-BE49-F238E27FC236}">
                <a16:creationId xmlns:a16="http://schemas.microsoft.com/office/drawing/2014/main" id="{81E1970C-8385-33B4-E1EE-ACA4BBF746AB}"/>
              </a:ext>
            </a:extLst>
          </p:cNvPr>
          <p:cNvSpPr/>
          <p:nvPr/>
        </p:nvSpPr>
        <p:spPr>
          <a:xfrm>
            <a:off x="221849" y="147641"/>
            <a:ext cx="11748303" cy="656271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E092CE3C-3DD8-0EE3-3649-1F0E89AB52C9}"/>
              </a:ext>
            </a:extLst>
          </p:cNvPr>
          <p:cNvSpPr>
            <a:spLocks noGrp="1"/>
          </p:cNvSpPr>
          <p:nvPr>
            <p:ph idx="1"/>
          </p:nvPr>
        </p:nvSpPr>
        <p:spPr>
          <a:xfrm>
            <a:off x="360746" y="1189694"/>
            <a:ext cx="11465494" cy="5276614"/>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7200" dirty="0">
              <a:latin typeface="Times New Roman" panose="02020603050405020304" pitchFamily="18" charset="0"/>
              <a:cs typeface="Times New Roman" panose="02020603050405020304" pitchFamily="18" charset="0"/>
            </a:endParaRPr>
          </a:p>
          <a:p>
            <a:pPr marL="0" indent="0" algn="just">
              <a:buNone/>
            </a:pPr>
            <a:endParaRPr lang="en-US" sz="7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5687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69153-F3D9-A862-7D19-65282A80BBB3}"/>
              </a:ext>
            </a:extLst>
          </p:cNvPr>
          <p:cNvSpPr>
            <a:spLocks noGrp="1"/>
          </p:cNvSpPr>
          <p:nvPr>
            <p:ph type="title"/>
          </p:nvPr>
        </p:nvSpPr>
        <p:spPr>
          <a:xfrm>
            <a:off x="3558540" y="2766218"/>
            <a:ext cx="5074920" cy="1325563"/>
          </a:xfrm>
        </p:spPr>
        <p:txBody>
          <a:bodyPr>
            <a:normAutofit/>
          </a:bodyPr>
          <a:lstStyle/>
          <a:p>
            <a:r>
              <a:rPr lang="en-US" sz="8000" dirty="0"/>
              <a:t>THANK YOU</a:t>
            </a:r>
          </a:p>
        </p:txBody>
      </p:sp>
      <p:sp>
        <p:nvSpPr>
          <p:cNvPr id="3" name="Slide Number Placeholder 2">
            <a:extLst>
              <a:ext uri="{FF2B5EF4-FFF2-40B4-BE49-F238E27FC236}">
                <a16:creationId xmlns:a16="http://schemas.microsoft.com/office/drawing/2014/main" id="{930E6FD7-4E19-F73F-5581-0CBF22D12909}"/>
              </a:ext>
            </a:extLst>
          </p:cNvPr>
          <p:cNvSpPr>
            <a:spLocks noGrp="1"/>
          </p:cNvSpPr>
          <p:nvPr>
            <p:ph type="sldNum" sz="quarter" idx="12"/>
          </p:nvPr>
        </p:nvSpPr>
        <p:spPr/>
        <p:txBody>
          <a:bodyPr/>
          <a:lstStyle/>
          <a:p>
            <a:fld id="{4CF5D155-967F-4FEB-B99A-16C2E7043B6E}" type="slidenum">
              <a:rPr lang="en-US" smtClean="0"/>
              <a:t>17</a:t>
            </a:fld>
            <a:endParaRPr lang="en-US"/>
          </a:p>
        </p:txBody>
      </p:sp>
      <p:sp>
        <p:nvSpPr>
          <p:cNvPr id="4" name="Rectangle 3">
            <a:extLst>
              <a:ext uri="{FF2B5EF4-FFF2-40B4-BE49-F238E27FC236}">
                <a16:creationId xmlns:a16="http://schemas.microsoft.com/office/drawing/2014/main" id="{547D8B7C-687E-0141-4DBD-58DC05958F93}"/>
              </a:ext>
            </a:extLst>
          </p:cNvPr>
          <p:cNvSpPr/>
          <p:nvPr/>
        </p:nvSpPr>
        <p:spPr>
          <a:xfrm>
            <a:off x="221849" y="147641"/>
            <a:ext cx="11748303" cy="656271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8306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69E8210-E5D8-6874-EC40-955EFC5AE56D}"/>
              </a:ext>
            </a:extLst>
          </p:cNvPr>
          <p:cNvSpPr>
            <a:spLocks noGrp="1"/>
          </p:cNvSpPr>
          <p:nvPr>
            <p:ph type="sldNum" sz="quarter" idx="12"/>
          </p:nvPr>
        </p:nvSpPr>
        <p:spPr/>
        <p:txBody>
          <a:bodyPr/>
          <a:lstStyle/>
          <a:p>
            <a:fld id="{4CF5D155-967F-4FEB-B99A-16C2E7043B6E}" type="slidenum">
              <a:rPr lang="en-US" smtClean="0"/>
              <a:t>2</a:t>
            </a:fld>
            <a:endParaRPr lang="en-US"/>
          </a:p>
        </p:txBody>
      </p:sp>
      <p:sp>
        <p:nvSpPr>
          <p:cNvPr id="4" name="Title 1">
            <a:extLst>
              <a:ext uri="{FF2B5EF4-FFF2-40B4-BE49-F238E27FC236}">
                <a16:creationId xmlns:a16="http://schemas.microsoft.com/office/drawing/2014/main" id="{2D67A595-B090-7CCB-1977-6763EBEE1B37}"/>
              </a:ext>
            </a:extLst>
          </p:cNvPr>
          <p:cNvSpPr txBox="1">
            <a:spLocks/>
          </p:cNvSpPr>
          <p:nvPr/>
        </p:nvSpPr>
        <p:spPr>
          <a:xfrm>
            <a:off x="736600" y="1882398"/>
            <a:ext cx="8437880" cy="298818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5B567C7-F305-303F-6C88-F122BF2D436B}"/>
              </a:ext>
            </a:extLst>
          </p:cNvPr>
          <p:cNvSpPr/>
          <p:nvPr/>
        </p:nvSpPr>
        <p:spPr>
          <a:xfrm>
            <a:off x="139959" y="242596"/>
            <a:ext cx="11830193" cy="6476333"/>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C0E0EDB-C44F-B70B-1F4E-DC0E623E3BDB}"/>
              </a:ext>
            </a:extLst>
          </p:cNvPr>
          <p:cNvSpPr/>
          <p:nvPr/>
        </p:nvSpPr>
        <p:spPr>
          <a:xfrm flipV="1">
            <a:off x="180903" y="267347"/>
            <a:ext cx="11748303" cy="798000"/>
          </a:xfrm>
          <a:prstGeom prst="rect">
            <a:avLst/>
          </a:pr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34FB3AD-3237-8FC4-7F44-3C418A8C95D6}"/>
              </a:ext>
            </a:extLst>
          </p:cNvPr>
          <p:cNvSpPr>
            <a:spLocks noGrp="1"/>
          </p:cNvSpPr>
          <p:nvPr>
            <p:ph type="title"/>
          </p:nvPr>
        </p:nvSpPr>
        <p:spPr>
          <a:xfrm>
            <a:off x="139957" y="-289249"/>
            <a:ext cx="10597490" cy="1878926"/>
          </a:xfrm>
        </p:spPr>
        <p:txBody>
          <a:bodyPr/>
          <a:lstStyle/>
          <a:p>
            <a:pPr marL="571500" indent="-5715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Index.</a:t>
            </a:r>
          </a:p>
        </p:txBody>
      </p:sp>
      <p:sp>
        <p:nvSpPr>
          <p:cNvPr id="8" name="TextBox 7">
            <a:extLst>
              <a:ext uri="{FF2B5EF4-FFF2-40B4-BE49-F238E27FC236}">
                <a16:creationId xmlns:a16="http://schemas.microsoft.com/office/drawing/2014/main" id="{674FCD50-858E-D7B9-DCBA-913A412320AC}"/>
              </a:ext>
            </a:extLst>
          </p:cNvPr>
          <p:cNvSpPr txBox="1"/>
          <p:nvPr/>
        </p:nvSpPr>
        <p:spPr>
          <a:xfrm>
            <a:off x="550506" y="1296955"/>
            <a:ext cx="11262049" cy="923330"/>
          </a:xfrm>
          <a:prstGeom prst="rect">
            <a:avLst/>
          </a:prstGeom>
          <a:noFill/>
        </p:spPr>
        <p:txBody>
          <a:bodyPr wrap="square" rtlCol="0">
            <a:spAutoFit/>
          </a:bodyPr>
          <a:lstStyle/>
          <a:p>
            <a:endParaRPr lang="en-US" dirty="0"/>
          </a:p>
          <a:p>
            <a:pPr marL="342900" indent="-342900">
              <a:buFont typeface="+mj-lt"/>
              <a:buAutoNum type="arabicParenR"/>
            </a:pPr>
            <a:endParaRPr lang="en-US" dirty="0"/>
          </a:p>
          <a:p>
            <a:pPr marL="342900" indent="-342900">
              <a:buFont typeface="+mj-lt"/>
              <a:buAutoNum type="arabicParenR"/>
            </a:pPr>
            <a:endParaRPr lang="en-IN" dirty="0"/>
          </a:p>
        </p:txBody>
      </p:sp>
      <p:graphicFrame>
        <p:nvGraphicFramePr>
          <p:cNvPr id="9" name="Table 8">
            <a:extLst>
              <a:ext uri="{FF2B5EF4-FFF2-40B4-BE49-F238E27FC236}">
                <a16:creationId xmlns:a16="http://schemas.microsoft.com/office/drawing/2014/main" id="{6FC5005C-704A-B3DC-4578-607550E35593}"/>
              </a:ext>
            </a:extLst>
          </p:cNvPr>
          <p:cNvGraphicFramePr>
            <a:graphicFrameLocks noGrp="1"/>
          </p:cNvGraphicFramePr>
          <p:nvPr>
            <p:extLst>
              <p:ext uri="{D42A27DB-BD31-4B8C-83A1-F6EECF244321}">
                <p14:modId xmlns:p14="http://schemas.microsoft.com/office/powerpoint/2010/main" val="201249814"/>
              </p:ext>
            </p:extLst>
          </p:nvPr>
        </p:nvGraphicFramePr>
        <p:xfrm>
          <a:off x="865140" y="1175657"/>
          <a:ext cx="10282853" cy="5439747"/>
        </p:xfrm>
        <a:graphic>
          <a:graphicData uri="http://schemas.openxmlformats.org/drawingml/2006/table">
            <a:tbl>
              <a:tblPr firstRow="1">
                <a:tableStyleId>{2D5ABB26-0587-4C30-8999-92F81FD0307C}</a:tableStyleId>
              </a:tblPr>
              <a:tblGrid>
                <a:gridCol w="10282853">
                  <a:extLst>
                    <a:ext uri="{9D8B030D-6E8A-4147-A177-3AD203B41FA5}">
                      <a16:colId xmlns:a16="http://schemas.microsoft.com/office/drawing/2014/main" val="3845104433"/>
                    </a:ext>
                  </a:extLst>
                </a:gridCol>
              </a:tblGrid>
              <a:tr h="5439747">
                <a:tc>
                  <a:txBody>
                    <a:bodyPr/>
                    <a:lstStyle/>
                    <a:p>
                      <a:endParaRPr lang="en-IN" dirty="0"/>
                    </a:p>
                  </a:txBody>
                  <a:tcPr/>
                </a:tc>
                <a:extLst>
                  <a:ext uri="{0D108BD9-81ED-4DB2-BD59-A6C34878D82A}">
                    <a16:rowId xmlns:a16="http://schemas.microsoft.com/office/drawing/2014/main" val="3917472571"/>
                  </a:ext>
                </a:extLst>
              </a:tr>
            </a:tbl>
          </a:graphicData>
        </a:graphic>
      </p:graphicFrame>
      <p:graphicFrame>
        <p:nvGraphicFramePr>
          <p:cNvPr id="10" name="Table 9">
            <a:extLst>
              <a:ext uri="{FF2B5EF4-FFF2-40B4-BE49-F238E27FC236}">
                <a16:creationId xmlns:a16="http://schemas.microsoft.com/office/drawing/2014/main" id="{49567107-D8B8-D3F5-6129-3D1B5BF48BA4}"/>
              </a:ext>
            </a:extLst>
          </p:cNvPr>
          <p:cNvGraphicFramePr>
            <a:graphicFrameLocks noGrp="1"/>
          </p:cNvGraphicFramePr>
          <p:nvPr>
            <p:extLst>
              <p:ext uri="{D42A27DB-BD31-4B8C-83A1-F6EECF244321}">
                <p14:modId xmlns:p14="http://schemas.microsoft.com/office/powerpoint/2010/main" val="158349135"/>
              </p:ext>
            </p:extLst>
          </p:nvPr>
        </p:nvGraphicFramePr>
        <p:xfrm>
          <a:off x="807586" y="1173111"/>
          <a:ext cx="10263674" cy="5417542"/>
        </p:xfrm>
        <a:graphic>
          <a:graphicData uri="http://schemas.openxmlformats.org/drawingml/2006/table">
            <a:tbl>
              <a:tblPr firstCol="1">
                <a:tableStyleId>{2D5ABB26-0587-4C30-8999-92F81FD0307C}</a:tableStyleId>
              </a:tblPr>
              <a:tblGrid>
                <a:gridCol w="10263674">
                  <a:extLst>
                    <a:ext uri="{9D8B030D-6E8A-4147-A177-3AD203B41FA5}">
                      <a16:colId xmlns:a16="http://schemas.microsoft.com/office/drawing/2014/main" val="933354861"/>
                    </a:ext>
                  </a:extLst>
                </a:gridCol>
              </a:tblGrid>
              <a:tr h="5417542">
                <a:tc>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30185859"/>
                  </a:ext>
                </a:extLst>
              </a:tr>
            </a:tbl>
          </a:graphicData>
        </a:graphic>
      </p:graphicFrame>
      <p:sp>
        <p:nvSpPr>
          <p:cNvPr id="12" name="TextBox 11">
            <a:extLst>
              <a:ext uri="{FF2B5EF4-FFF2-40B4-BE49-F238E27FC236}">
                <a16:creationId xmlns:a16="http://schemas.microsoft.com/office/drawing/2014/main" id="{B6F22EFD-2380-6D85-526B-89F0AB2BD79D}"/>
              </a:ext>
            </a:extLst>
          </p:cNvPr>
          <p:cNvSpPr txBox="1"/>
          <p:nvPr/>
        </p:nvSpPr>
        <p:spPr>
          <a:xfrm>
            <a:off x="601779" y="1989450"/>
            <a:ext cx="9943293" cy="3662541"/>
          </a:xfrm>
          <a:prstGeom prst="rect">
            <a:avLst/>
          </a:prstGeom>
          <a:noFill/>
        </p:spPr>
        <p:txBody>
          <a:bodyPr wrap="square" rtlCol="0">
            <a:spAutoFit/>
          </a:bodyPr>
          <a:lstStyle/>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Issues Faced By Aluminum-Air Battery.</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Sample Calculations(Material Balance).</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Case Studies on Corrosion Prevention.</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Non-Conductive Oil Layer.</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Conductive Nanocomposites. </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Ammonium Vanadate.</a:t>
            </a:r>
          </a:p>
          <a:p>
            <a:pPr marL="285750" indent="-285750" algn="just">
              <a:buFont typeface="Arial" panose="020B0604020202020204" pitchFamily="34" charset="0"/>
              <a:buChar char="•"/>
            </a:pPr>
            <a:r>
              <a:rPr lang="en-US" sz="2800">
                <a:latin typeface="Times New Roman" panose="02020603050405020304" pitchFamily="18" charset="0"/>
                <a:cs typeface="Times New Roman" panose="02020603050405020304" pitchFamily="18" charset="0"/>
              </a:rPr>
              <a:t>References.</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840405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4B086C-86FB-CC79-8C75-BD2C9A58B6F2}"/>
              </a:ext>
            </a:extLst>
          </p:cNvPr>
          <p:cNvPicPr>
            <a:picLocks noChangeAspect="1"/>
          </p:cNvPicPr>
          <p:nvPr/>
        </p:nvPicPr>
        <p:blipFill>
          <a:blip r:embed="rId2"/>
          <a:stretch>
            <a:fillRect/>
          </a:stretch>
        </p:blipFill>
        <p:spPr>
          <a:xfrm>
            <a:off x="247043" y="182598"/>
            <a:ext cx="11851651" cy="6492803"/>
          </a:xfrm>
          <a:prstGeom prst="rect">
            <a:avLst/>
          </a:prstGeom>
        </p:spPr>
      </p:pic>
      <p:sp>
        <p:nvSpPr>
          <p:cNvPr id="3" name="Slide Number Placeholder 2">
            <a:extLst>
              <a:ext uri="{FF2B5EF4-FFF2-40B4-BE49-F238E27FC236}">
                <a16:creationId xmlns:a16="http://schemas.microsoft.com/office/drawing/2014/main" id="{6D30C409-B4F5-25AC-B762-78B4058CDB98}"/>
              </a:ext>
            </a:extLst>
          </p:cNvPr>
          <p:cNvSpPr>
            <a:spLocks noGrp="1"/>
          </p:cNvSpPr>
          <p:nvPr>
            <p:ph type="sldNum" sz="quarter" idx="12"/>
          </p:nvPr>
        </p:nvSpPr>
        <p:spPr/>
        <p:txBody>
          <a:bodyPr/>
          <a:lstStyle/>
          <a:p>
            <a:fld id="{4CF5D155-967F-4FEB-B99A-16C2E7043B6E}" type="slidenum">
              <a:rPr lang="en-US" smtClean="0"/>
              <a:t>3</a:t>
            </a:fld>
            <a:endParaRPr lang="en-US"/>
          </a:p>
        </p:txBody>
      </p:sp>
      <p:pic>
        <p:nvPicPr>
          <p:cNvPr id="5" name="Picture 4">
            <a:extLst>
              <a:ext uri="{FF2B5EF4-FFF2-40B4-BE49-F238E27FC236}">
                <a16:creationId xmlns:a16="http://schemas.microsoft.com/office/drawing/2014/main" id="{FA933037-6863-D0E7-5BD9-39A5A6E99591}"/>
              </a:ext>
            </a:extLst>
          </p:cNvPr>
          <p:cNvPicPr>
            <a:picLocks noChangeAspect="1"/>
          </p:cNvPicPr>
          <p:nvPr/>
        </p:nvPicPr>
        <p:blipFill>
          <a:blip r:embed="rId3"/>
          <a:stretch>
            <a:fillRect/>
          </a:stretch>
        </p:blipFill>
        <p:spPr>
          <a:xfrm>
            <a:off x="344587" y="410547"/>
            <a:ext cx="11754107" cy="798645"/>
          </a:xfrm>
          <a:prstGeom prst="rect">
            <a:avLst/>
          </a:prstGeom>
        </p:spPr>
      </p:pic>
      <p:sp>
        <p:nvSpPr>
          <p:cNvPr id="7" name="TextBox 6">
            <a:extLst>
              <a:ext uri="{FF2B5EF4-FFF2-40B4-BE49-F238E27FC236}">
                <a16:creationId xmlns:a16="http://schemas.microsoft.com/office/drawing/2014/main" id="{059FBB55-2C89-4C13-1FB0-69E3FCEA8C83}"/>
              </a:ext>
            </a:extLst>
          </p:cNvPr>
          <p:cNvSpPr txBox="1"/>
          <p:nvPr/>
        </p:nvSpPr>
        <p:spPr>
          <a:xfrm>
            <a:off x="539619" y="462788"/>
            <a:ext cx="10460581" cy="769441"/>
          </a:xfrm>
          <a:prstGeom prst="rect">
            <a:avLst/>
          </a:prstGeom>
          <a:noFill/>
        </p:spPr>
        <p:txBody>
          <a:bodyPr wrap="square">
            <a:spAutoFit/>
          </a:bodyPr>
          <a:lstStyle/>
          <a:p>
            <a:pPr marL="571500" indent="-571500">
              <a:buFont typeface="Arial" panose="020B0604020202020204" pitchFamily="34" charset="0"/>
              <a:buChar char="•"/>
            </a:pPr>
            <a:r>
              <a:rPr lang="en-IN" sz="4400" b="1" dirty="0">
                <a:latin typeface="Times New Roman" panose="02020603050405020304" pitchFamily="18" charset="0"/>
                <a:cs typeface="Times New Roman" panose="02020603050405020304" pitchFamily="18" charset="0"/>
              </a:rPr>
              <a:t>Issues faced by Aluminium-Air Battery</a:t>
            </a:r>
            <a:r>
              <a:rPr lang="en-IN" sz="4400"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11C49873-6A24-5D37-7654-427567E8F7C3}"/>
              </a:ext>
            </a:extLst>
          </p:cNvPr>
          <p:cNvSpPr txBox="1"/>
          <p:nvPr/>
        </p:nvSpPr>
        <p:spPr>
          <a:xfrm>
            <a:off x="539620" y="1437141"/>
            <a:ext cx="5556380" cy="4401205"/>
          </a:xfrm>
          <a:prstGeom prst="rect">
            <a:avLst/>
          </a:prstGeom>
          <a:noFill/>
        </p:spPr>
        <p:txBody>
          <a:bodyPr wrap="square" rtlCol="0">
            <a:spAutoFit/>
          </a:bodyPr>
          <a:lstStyle/>
          <a:p>
            <a:pPr algn="just"/>
            <a:r>
              <a:rPr lang="en-US" dirty="0"/>
              <a:t>. </a:t>
            </a:r>
            <a:r>
              <a:rPr lang="en-US" sz="2000" dirty="0">
                <a:latin typeface="Times New Roman" panose="02020603050405020304" pitchFamily="18" charset="0"/>
                <a:cs typeface="Times New Roman" panose="02020603050405020304" pitchFamily="18" charset="0"/>
              </a:rPr>
              <a:t>Aluminum-air batteries, while promising for energy storage, face several challenges that hinder their widespread use. One major issue is their </a:t>
            </a:r>
            <a:r>
              <a:rPr lang="en-US" sz="2000" b="1" dirty="0">
                <a:latin typeface="Times New Roman" panose="02020603050405020304" pitchFamily="18" charset="0"/>
                <a:cs typeface="Times New Roman" panose="02020603050405020304" pitchFamily="18" charset="0"/>
              </a:rPr>
              <a:t>limited cycle life</a:t>
            </a:r>
            <a:r>
              <a:rPr lang="en-US" sz="2000" dirty="0">
                <a:latin typeface="Times New Roman" panose="02020603050405020304" pitchFamily="18" charset="0"/>
                <a:cs typeface="Times New Roman" panose="02020603050405020304" pitchFamily="18" charset="0"/>
              </a:rPr>
              <a:t>; the battery’s aluminum anode degrades after only a few charges, reducing its efficiency over time. Additionally, the electrolytes used in aluminum-air batteries can be </a:t>
            </a:r>
            <a:r>
              <a:rPr lang="en-US" sz="2000" b="1" dirty="0">
                <a:latin typeface="Times New Roman" panose="02020603050405020304" pitchFamily="18" charset="0"/>
                <a:cs typeface="Times New Roman" panose="02020603050405020304" pitchFamily="18" charset="0"/>
              </a:rPr>
              <a:t>highly corrosive</a:t>
            </a:r>
            <a:r>
              <a:rPr lang="en-US" sz="2000" dirty="0">
                <a:latin typeface="Times New Roman" panose="02020603050405020304" pitchFamily="18" charset="0"/>
                <a:cs typeface="Times New Roman" panose="02020603050405020304" pitchFamily="18" charset="0"/>
              </a:rPr>
              <a:t>, complicating their design and adding to the cost. The technology also struggles with the lack of effective </a:t>
            </a:r>
            <a:r>
              <a:rPr lang="en-US" sz="2000" b="1" dirty="0">
                <a:latin typeface="Times New Roman" panose="02020603050405020304" pitchFamily="18" charset="0"/>
                <a:cs typeface="Times New Roman" panose="02020603050405020304" pitchFamily="18" charset="0"/>
              </a:rPr>
              <a:t>rechargeability,</a:t>
            </a:r>
            <a:r>
              <a:rPr lang="en-US" sz="2000" dirty="0">
                <a:latin typeface="Times New Roman" panose="02020603050405020304" pitchFamily="18" charset="0"/>
                <a:cs typeface="Times New Roman" panose="02020603050405020304" pitchFamily="18" charset="0"/>
              </a:rPr>
              <a:t> as aluminum corrosion is difficult to reverse, making long-term use less viable. Moreover, scaling the production of aluminum-air batteries for mass use presents cost and infrastructure development difficulties.</a:t>
            </a:r>
            <a:endParaRPr lang="en-IN"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1C16F36-48FF-C6C4-BC2C-E95DDEA492AE}"/>
              </a:ext>
            </a:extLst>
          </p:cNvPr>
          <p:cNvPicPr>
            <a:picLocks noChangeAspect="1"/>
          </p:cNvPicPr>
          <p:nvPr/>
        </p:nvPicPr>
        <p:blipFill>
          <a:blip r:embed="rId4"/>
          <a:stretch>
            <a:fillRect/>
          </a:stretch>
        </p:blipFill>
        <p:spPr>
          <a:xfrm>
            <a:off x="6695764" y="3871557"/>
            <a:ext cx="4103610" cy="2111545"/>
          </a:xfrm>
          <a:prstGeom prst="rect">
            <a:avLst/>
          </a:prstGeom>
        </p:spPr>
      </p:pic>
      <p:pic>
        <p:nvPicPr>
          <p:cNvPr id="8" name="Picture 7">
            <a:extLst>
              <a:ext uri="{FF2B5EF4-FFF2-40B4-BE49-F238E27FC236}">
                <a16:creationId xmlns:a16="http://schemas.microsoft.com/office/drawing/2014/main" id="{79C5FB1D-A4A7-F091-0B39-DF7C6192DDAC}"/>
              </a:ext>
            </a:extLst>
          </p:cNvPr>
          <p:cNvPicPr>
            <a:picLocks noChangeAspect="1"/>
          </p:cNvPicPr>
          <p:nvPr/>
        </p:nvPicPr>
        <p:blipFill>
          <a:blip r:embed="rId5"/>
          <a:stretch>
            <a:fillRect/>
          </a:stretch>
        </p:blipFill>
        <p:spPr>
          <a:xfrm>
            <a:off x="6622856" y="1466043"/>
            <a:ext cx="4249426" cy="2171700"/>
          </a:xfrm>
          <a:prstGeom prst="rect">
            <a:avLst/>
          </a:prstGeom>
        </p:spPr>
      </p:pic>
    </p:spTree>
    <p:extLst>
      <p:ext uri="{BB962C8B-B14F-4D97-AF65-F5344CB8AC3E}">
        <p14:creationId xmlns:p14="http://schemas.microsoft.com/office/powerpoint/2010/main" val="3857832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B74F0FE-C7E2-0292-AC73-4BBFC08D5A10}"/>
              </a:ext>
            </a:extLst>
          </p:cNvPr>
          <p:cNvSpPr>
            <a:spLocks noGrp="1"/>
          </p:cNvSpPr>
          <p:nvPr>
            <p:ph type="body" idx="1"/>
          </p:nvPr>
        </p:nvSpPr>
        <p:spPr>
          <a:xfrm>
            <a:off x="336700" y="1469424"/>
            <a:ext cx="6129414" cy="4266395"/>
          </a:xfrm>
        </p:spPr>
        <p:txBody>
          <a:bodyPr>
            <a:normAutofit fontScale="92500" lnSpcReduction="10000"/>
          </a:bodyPr>
          <a:lstStyle/>
          <a:p>
            <a:pPr algn="ctr"/>
            <a:r>
              <a:rPr lang="en-US" sz="5600" dirty="0">
                <a:solidFill>
                  <a:schemeClr val="tx1"/>
                </a:solidFill>
                <a:latin typeface="Times New Roman" panose="02020603050405020304" pitchFamily="18" charset="0"/>
                <a:cs typeface="Times New Roman" panose="02020603050405020304" pitchFamily="18" charset="0"/>
              </a:rPr>
              <a:t>  </a:t>
            </a:r>
            <a:r>
              <a:rPr lang="en-US" sz="1900" dirty="0">
                <a:solidFill>
                  <a:schemeClr val="tx1"/>
                </a:solidFill>
                <a:latin typeface="Times New Roman" panose="02020603050405020304" pitchFamily="18" charset="0"/>
                <a:cs typeface="Times New Roman" panose="02020603050405020304" pitchFamily="18" charset="0"/>
              </a:rPr>
              <a:t>Mass of Aluminum = 1kg</a:t>
            </a:r>
          </a:p>
          <a:p>
            <a:pPr algn="ctr"/>
            <a:endParaRPr lang="en-US" sz="1900" dirty="0">
              <a:solidFill>
                <a:schemeClr val="tx1"/>
              </a:solidFill>
              <a:latin typeface="Times New Roman" panose="02020603050405020304" pitchFamily="18" charset="0"/>
              <a:cs typeface="Times New Roman" panose="02020603050405020304" pitchFamily="18" charset="0"/>
            </a:endParaRPr>
          </a:p>
          <a:p>
            <a:pPr algn="ctr"/>
            <a:r>
              <a:rPr lang="en-US" sz="1900" dirty="0">
                <a:solidFill>
                  <a:schemeClr val="tx1"/>
                </a:solidFill>
                <a:latin typeface="Times New Roman" panose="02020603050405020304" pitchFamily="18" charset="0"/>
                <a:cs typeface="Times New Roman" panose="02020603050405020304" pitchFamily="18" charset="0"/>
              </a:rPr>
              <a:t> Electrolyte = NaOH (20% by Weight)</a:t>
            </a:r>
          </a:p>
          <a:p>
            <a:pPr algn="ctr"/>
            <a:endParaRPr lang="en-US" sz="1900" dirty="0">
              <a:solidFill>
                <a:schemeClr val="tx1"/>
              </a:solidFill>
              <a:latin typeface="Times New Roman" panose="02020603050405020304" pitchFamily="18" charset="0"/>
              <a:cs typeface="Times New Roman" panose="02020603050405020304" pitchFamily="18" charset="0"/>
            </a:endParaRPr>
          </a:p>
          <a:p>
            <a:pPr algn="ctr"/>
            <a:r>
              <a:rPr lang="en-US" sz="1900" dirty="0">
                <a:solidFill>
                  <a:schemeClr val="tx1"/>
                </a:solidFill>
                <a:latin typeface="Times New Roman" panose="02020603050405020304" pitchFamily="18" charset="0"/>
                <a:cs typeface="Times New Roman" panose="02020603050405020304" pitchFamily="18" charset="0"/>
              </a:rPr>
              <a:t>Operating Temperature = 30C</a:t>
            </a:r>
          </a:p>
          <a:p>
            <a:pPr algn="ctr"/>
            <a:endParaRPr lang="en-US" sz="1900" dirty="0">
              <a:solidFill>
                <a:schemeClr val="tx1"/>
              </a:solidFill>
              <a:latin typeface="Times New Roman" panose="02020603050405020304" pitchFamily="18" charset="0"/>
              <a:cs typeface="Times New Roman" panose="02020603050405020304" pitchFamily="18" charset="0"/>
            </a:endParaRPr>
          </a:p>
          <a:p>
            <a:pPr algn="ctr"/>
            <a:r>
              <a:rPr lang="en-US" sz="1900" dirty="0">
                <a:solidFill>
                  <a:schemeClr val="tx1"/>
                </a:solidFill>
                <a:latin typeface="Times New Roman" panose="02020603050405020304" pitchFamily="18" charset="0"/>
                <a:cs typeface="Times New Roman" panose="02020603050405020304" pitchFamily="18" charset="0"/>
              </a:rPr>
              <a:t>Faraday’s Constant = 96485C/mol</a:t>
            </a:r>
          </a:p>
          <a:p>
            <a:pPr algn="ctr"/>
            <a:endParaRPr lang="en-US" sz="1900" dirty="0">
              <a:solidFill>
                <a:schemeClr val="tx1"/>
              </a:solidFill>
              <a:latin typeface="Times New Roman" panose="02020603050405020304" pitchFamily="18" charset="0"/>
              <a:cs typeface="Times New Roman" panose="02020603050405020304" pitchFamily="18" charset="0"/>
            </a:endParaRPr>
          </a:p>
          <a:p>
            <a:pPr algn="ctr"/>
            <a:r>
              <a:rPr lang="en-US" sz="1900" dirty="0">
                <a:solidFill>
                  <a:schemeClr val="tx1"/>
                </a:solidFill>
                <a:latin typeface="Times New Roman" panose="02020603050405020304" pitchFamily="18" charset="0"/>
                <a:cs typeface="Times New Roman" panose="02020603050405020304" pitchFamily="18" charset="0"/>
              </a:rPr>
              <a:t>Molar Mass of Aluminum = 27g/mol</a:t>
            </a:r>
          </a:p>
          <a:p>
            <a:pPr algn="ctr"/>
            <a:endParaRPr lang="en-US" sz="1900" dirty="0">
              <a:solidFill>
                <a:schemeClr val="tx1"/>
              </a:solidFill>
              <a:latin typeface="Times New Roman" panose="02020603050405020304" pitchFamily="18" charset="0"/>
              <a:cs typeface="Times New Roman" panose="02020603050405020304" pitchFamily="18" charset="0"/>
            </a:endParaRPr>
          </a:p>
          <a:p>
            <a:pPr algn="ctr"/>
            <a:r>
              <a:rPr lang="en-US" sz="1900" dirty="0">
                <a:solidFill>
                  <a:schemeClr val="tx1"/>
                </a:solidFill>
                <a:latin typeface="Times New Roman" panose="02020603050405020304" pitchFamily="18" charset="0"/>
                <a:cs typeface="Times New Roman" panose="02020603050405020304" pitchFamily="18" charset="0"/>
              </a:rPr>
              <a:t>Standard Energy Density = 8.1KWH/kg</a:t>
            </a:r>
          </a:p>
          <a:p>
            <a:endParaRPr lang="en-US" dirty="0"/>
          </a:p>
        </p:txBody>
      </p:sp>
      <p:sp>
        <p:nvSpPr>
          <p:cNvPr id="5" name="Text Placeholder 2">
            <a:extLst>
              <a:ext uri="{FF2B5EF4-FFF2-40B4-BE49-F238E27FC236}">
                <a16:creationId xmlns:a16="http://schemas.microsoft.com/office/drawing/2014/main" id="{197DDF52-3FD7-4C5F-E011-9689FDECE30C}"/>
              </a:ext>
            </a:extLst>
          </p:cNvPr>
          <p:cNvSpPr txBox="1">
            <a:spLocks/>
          </p:cNvSpPr>
          <p:nvPr/>
        </p:nvSpPr>
        <p:spPr>
          <a:xfrm>
            <a:off x="-781152" y="2571250"/>
            <a:ext cx="10515600" cy="15001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ltLang="en-US" sz="2600" dirty="0">
                <a:solidFill>
                  <a:schemeClr val="tx1"/>
                </a:solidFill>
                <a:latin typeface="Arial" panose="020B0604020202020204" pitchFamily="34" charset="0"/>
              </a:rPr>
              <a:t> </a:t>
            </a:r>
          </a:p>
          <a:p>
            <a:endParaRPr lang="en-US" dirty="0"/>
          </a:p>
        </p:txBody>
      </p:sp>
      <p:sp>
        <p:nvSpPr>
          <p:cNvPr id="6" name="Text Placeholder 2">
            <a:extLst>
              <a:ext uri="{FF2B5EF4-FFF2-40B4-BE49-F238E27FC236}">
                <a16:creationId xmlns:a16="http://schemas.microsoft.com/office/drawing/2014/main" id="{7E6B42C0-9F75-3257-C835-542A6DA5B91E}"/>
              </a:ext>
            </a:extLst>
          </p:cNvPr>
          <p:cNvSpPr txBox="1">
            <a:spLocks/>
          </p:cNvSpPr>
          <p:nvPr/>
        </p:nvSpPr>
        <p:spPr>
          <a:xfrm>
            <a:off x="2013478" y="1925087"/>
            <a:ext cx="10515600" cy="15001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altLang="en-US" sz="2600" dirty="0">
              <a:solidFill>
                <a:schemeClr val="tx1"/>
              </a:solidFill>
              <a:latin typeface="Arial" panose="020B0604020202020204" pitchFamily="34" charset="0"/>
            </a:endParaRPr>
          </a:p>
          <a:p>
            <a:endParaRPr lang="en-US" dirty="0"/>
          </a:p>
        </p:txBody>
      </p:sp>
      <p:sp>
        <p:nvSpPr>
          <p:cNvPr id="7" name="Slide Number Placeholder 6">
            <a:extLst>
              <a:ext uri="{FF2B5EF4-FFF2-40B4-BE49-F238E27FC236}">
                <a16:creationId xmlns:a16="http://schemas.microsoft.com/office/drawing/2014/main" id="{1E558A74-9924-B328-9265-F2A97385CFFC}"/>
              </a:ext>
            </a:extLst>
          </p:cNvPr>
          <p:cNvSpPr>
            <a:spLocks noGrp="1"/>
          </p:cNvSpPr>
          <p:nvPr>
            <p:ph type="sldNum" sz="quarter" idx="12"/>
          </p:nvPr>
        </p:nvSpPr>
        <p:spPr/>
        <p:txBody>
          <a:bodyPr/>
          <a:lstStyle/>
          <a:p>
            <a:fld id="{4CF5D155-967F-4FEB-B99A-16C2E7043B6E}" type="slidenum">
              <a:rPr lang="en-US" smtClean="0"/>
              <a:t>4</a:t>
            </a:fld>
            <a:endParaRPr lang="en-US"/>
          </a:p>
        </p:txBody>
      </p:sp>
      <p:sp>
        <p:nvSpPr>
          <p:cNvPr id="9" name="Rectangle 8">
            <a:extLst>
              <a:ext uri="{FF2B5EF4-FFF2-40B4-BE49-F238E27FC236}">
                <a16:creationId xmlns:a16="http://schemas.microsoft.com/office/drawing/2014/main" id="{3E8715D0-457D-31C9-0245-DA300AD587F7}"/>
              </a:ext>
            </a:extLst>
          </p:cNvPr>
          <p:cNvSpPr/>
          <p:nvPr/>
        </p:nvSpPr>
        <p:spPr>
          <a:xfrm>
            <a:off x="221849" y="147641"/>
            <a:ext cx="11748303" cy="656271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69D39F-9723-A297-56FD-6BBD4A7A97E5}"/>
              </a:ext>
            </a:extLst>
          </p:cNvPr>
          <p:cNvSpPr/>
          <p:nvPr/>
        </p:nvSpPr>
        <p:spPr>
          <a:xfrm flipV="1">
            <a:off x="221848" y="312509"/>
            <a:ext cx="11748303" cy="798000"/>
          </a:xfrm>
          <a:prstGeom prst="rect">
            <a:avLst/>
          </a:pr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AFB56407-0FC9-3AC3-C83C-21F4CF110681}"/>
              </a:ext>
            </a:extLst>
          </p:cNvPr>
          <p:cNvSpPr txBox="1">
            <a:spLocks/>
          </p:cNvSpPr>
          <p:nvPr/>
        </p:nvSpPr>
        <p:spPr>
          <a:xfrm>
            <a:off x="336700" y="13449"/>
            <a:ext cx="9912258" cy="96286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Sample Calculations (Material Balance.)</a:t>
            </a:r>
          </a:p>
        </p:txBody>
      </p:sp>
      <p:pic>
        <p:nvPicPr>
          <p:cNvPr id="2" name="Picture 1">
            <a:extLst>
              <a:ext uri="{FF2B5EF4-FFF2-40B4-BE49-F238E27FC236}">
                <a16:creationId xmlns:a16="http://schemas.microsoft.com/office/drawing/2014/main" id="{6E6A2127-F51B-37AD-102F-A8EC2737FD52}"/>
              </a:ext>
            </a:extLst>
          </p:cNvPr>
          <p:cNvPicPr>
            <a:picLocks noChangeAspect="1"/>
          </p:cNvPicPr>
          <p:nvPr/>
        </p:nvPicPr>
        <p:blipFill>
          <a:blip r:embed="rId2"/>
          <a:stretch>
            <a:fillRect/>
          </a:stretch>
        </p:blipFill>
        <p:spPr>
          <a:xfrm>
            <a:off x="6611873" y="1469425"/>
            <a:ext cx="4741927" cy="4266395"/>
          </a:xfrm>
          <a:prstGeom prst="rect">
            <a:avLst/>
          </a:prstGeom>
        </p:spPr>
      </p:pic>
    </p:spTree>
    <p:extLst>
      <p:ext uri="{BB962C8B-B14F-4D97-AF65-F5344CB8AC3E}">
        <p14:creationId xmlns:p14="http://schemas.microsoft.com/office/powerpoint/2010/main" val="4293950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A2D87B5-2E11-3487-31D6-FC17350CB607}"/>
              </a:ext>
            </a:extLst>
          </p:cNvPr>
          <p:cNvSpPr>
            <a:spLocks noGrp="1"/>
          </p:cNvSpPr>
          <p:nvPr>
            <p:ph idx="1"/>
          </p:nvPr>
        </p:nvSpPr>
        <p:spPr>
          <a:xfrm>
            <a:off x="393290" y="1217678"/>
            <a:ext cx="5261061" cy="5220645"/>
          </a:xfrm>
        </p:spPr>
        <p:txBody>
          <a:bodyPr>
            <a:normAutofit fontScale="92500" lnSpcReduction="20000"/>
          </a:bodyPr>
          <a:lstStyle/>
          <a:p>
            <a:pPr marL="0" indent="0">
              <a:buNone/>
            </a:pPr>
            <a:r>
              <a:rPr lang="en-US" dirty="0"/>
              <a:t> </a:t>
            </a:r>
            <a:r>
              <a:rPr lang="en-US" sz="1900" b="1" dirty="0">
                <a:latin typeface="Times New Roman" panose="02020603050405020304" pitchFamily="18" charset="0"/>
                <a:cs typeface="Times New Roman" panose="02020603050405020304" pitchFamily="18" charset="0"/>
              </a:rPr>
              <a:t>Reaction:</a:t>
            </a:r>
          </a:p>
          <a:p>
            <a:pPr marL="0" indent="0">
              <a:buNone/>
            </a:pPr>
            <a:r>
              <a:rPr lang="en-US" sz="1900" b="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4Al+3O2+6H2O→4Al(OH)3+Electricity(2.71V).</a:t>
            </a:r>
          </a:p>
          <a:p>
            <a:pPr marL="0" indent="0">
              <a:buNone/>
            </a:pPr>
            <a:r>
              <a:rPr lang="en-US" sz="1900" dirty="0">
                <a:latin typeface="Times New Roman" panose="02020603050405020304" pitchFamily="18" charset="0"/>
                <a:cs typeface="Times New Roman" panose="02020603050405020304" pitchFamily="18" charset="0"/>
              </a:rPr>
              <a:t>Molar Mass of Al = </a:t>
            </a:r>
            <a:r>
              <a:rPr lang="en-US" sz="1900" b="1" dirty="0">
                <a:latin typeface="Times New Roman" panose="02020603050405020304" pitchFamily="18" charset="0"/>
                <a:cs typeface="Times New Roman" panose="02020603050405020304" pitchFamily="18" charset="0"/>
              </a:rPr>
              <a:t>27g/mol.</a:t>
            </a:r>
          </a:p>
          <a:p>
            <a:pPr marL="0" indent="0">
              <a:buNone/>
            </a:pPr>
            <a:r>
              <a:rPr lang="en-US" sz="1900" dirty="0">
                <a:latin typeface="Times New Roman" panose="02020603050405020304" pitchFamily="18" charset="0"/>
                <a:cs typeface="Times New Roman" panose="02020603050405020304" pitchFamily="18" charset="0"/>
              </a:rPr>
              <a:t>Molar Mass of 4Al(OH)3 = </a:t>
            </a:r>
            <a:r>
              <a:rPr lang="en-US" sz="1900" b="1" dirty="0">
                <a:latin typeface="Times New Roman" panose="02020603050405020304" pitchFamily="18" charset="0"/>
                <a:cs typeface="Times New Roman" panose="02020603050405020304" pitchFamily="18" charset="0"/>
              </a:rPr>
              <a:t>78g/mol.</a:t>
            </a:r>
          </a:p>
          <a:p>
            <a:pPr marL="0" indent="0">
              <a:buNone/>
            </a:pPr>
            <a:r>
              <a:rPr lang="en-US" sz="1900" dirty="0">
                <a:latin typeface="Times New Roman" panose="02020603050405020304" pitchFamily="18" charset="0"/>
                <a:cs typeface="Times New Roman" panose="02020603050405020304" pitchFamily="18" charset="0"/>
              </a:rPr>
              <a:t>Now, </a:t>
            </a:r>
          </a:p>
          <a:p>
            <a:pPr marL="0" indent="0">
              <a:buNone/>
            </a:pPr>
            <a:r>
              <a:rPr lang="en-US" sz="1900" dirty="0">
                <a:latin typeface="Times New Roman" panose="02020603050405020304" pitchFamily="18" charset="0"/>
                <a:cs typeface="Times New Roman" panose="02020603050405020304" pitchFamily="18" charset="0"/>
              </a:rPr>
              <a:t>        Moles of Al = 1000g/27g/mol </a:t>
            </a:r>
          </a:p>
          <a:p>
            <a:pPr marL="0" indent="0">
              <a:buNone/>
            </a:pPr>
            <a:r>
              <a:rPr lang="en-US" sz="1900" dirty="0">
                <a:latin typeface="Times New Roman" panose="02020603050405020304" pitchFamily="18" charset="0"/>
                <a:cs typeface="Times New Roman" panose="02020603050405020304" pitchFamily="18" charset="0"/>
              </a:rPr>
              <a:t>                            = </a:t>
            </a:r>
            <a:r>
              <a:rPr lang="en-US" sz="1900" b="1" dirty="0">
                <a:latin typeface="Times New Roman" panose="02020603050405020304" pitchFamily="18" charset="0"/>
                <a:cs typeface="Times New Roman" panose="02020603050405020304" pitchFamily="18" charset="0"/>
              </a:rPr>
              <a:t>37.04g</a:t>
            </a:r>
          </a:p>
          <a:p>
            <a:pPr marL="0" indent="0">
              <a:buNone/>
            </a:pPr>
            <a:r>
              <a:rPr lang="en-US" sz="1900" dirty="0">
                <a:latin typeface="Times New Roman" panose="02020603050405020304" pitchFamily="18" charset="0"/>
                <a:cs typeface="Times New Roman" panose="02020603050405020304" pitchFamily="18" charset="0"/>
              </a:rPr>
              <a:t>Now,</a:t>
            </a:r>
          </a:p>
          <a:p>
            <a:pPr marL="0" indent="0">
              <a:buNone/>
            </a:pPr>
            <a:r>
              <a:rPr lang="en-US" sz="1900" dirty="0">
                <a:latin typeface="Times New Roman" panose="02020603050405020304" pitchFamily="18" charset="0"/>
                <a:cs typeface="Times New Roman" panose="02020603050405020304" pitchFamily="18" charset="0"/>
              </a:rPr>
              <a:t>       4 moles of Al reacts with 3 moles of O2.</a:t>
            </a:r>
          </a:p>
          <a:p>
            <a:pPr marL="0" indent="0">
              <a:buNone/>
            </a:pPr>
            <a:r>
              <a:rPr lang="en-US" sz="1900" dirty="0">
                <a:latin typeface="Times New Roman" panose="02020603050405020304" pitchFamily="18" charset="0"/>
                <a:cs typeface="Times New Roman" panose="02020603050405020304" pitchFamily="18" charset="0"/>
              </a:rPr>
              <a:t>       Therefore, moles of oxygen = 3/4 x 37.04 </a:t>
            </a:r>
          </a:p>
          <a:p>
            <a:pPr marL="0" indent="0">
              <a:buNone/>
            </a:pPr>
            <a:r>
              <a:rPr lang="en-US" sz="1900" dirty="0">
                <a:latin typeface="Times New Roman" panose="02020603050405020304" pitchFamily="18" charset="0"/>
                <a:cs typeface="Times New Roman" panose="02020603050405020304" pitchFamily="18" charset="0"/>
              </a:rPr>
              <a:t>                                                    = </a:t>
            </a:r>
            <a:r>
              <a:rPr lang="en-US" sz="1900" b="1" dirty="0">
                <a:latin typeface="Times New Roman" panose="02020603050405020304" pitchFamily="18" charset="0"/>
                <a:cs typeface="Times New Roman" panose="02020603050405020304" pitchFamily="18" charset="0"/>
              </a:rPr>
              <a:t>27.78mol</a:t>
            </a:r>
          </a:p>
          <a:p>
            <a:pPr marL="0" indent="0">
              <a:buNone/>
            </a:pPr>
            <a:r>
              <a:rPr lang="en-US" sz="1900" dirty="0">
                <a:latin typeface="Times New Roman" panose="02020603050405020304" pitchFamily="18" charset="0"/>
                <a:cs typeface="Times New Roman" panose="02020603050405020304" pitchFamily="18" charset="0"/>
              </a:rPr>
              <a:t>Molar mass of oxygen = </a:t>
            </a:r>
            <a:r>
              <a:rPr lang="en-US" sz="1900" b="1" dirty="0">
                <a:latin typeface="Times New Roman" panose="02020603050405020304" pitchFamily="18" charset="0"/>
                <a:cs typeface="Times New Roman" panose="02020603050405020304" pitchFamily="18" charset="0"/>
              </a:rPr>
              <a:t>32g/mol </a:t>
            </a:r>
          </a:p>
          <a:p>
            <a:pPr marL="0" indent="0">
              <a:buNone/>
            </a:pPr>
            <a:r>
              <a:rPr lang="en-US" sz="1900" dirty="0">
                <a:latin typeface="Times New Roman" panose="02020603050405020304" pitchFamily="18" charset="0"/>
                <a:cs typeface="Times New Roman" panose="02020603050405020304" pitchFamily="18" charset="0"/>
              </a:rPr>
              <a:t>Now,</a:t>
            </a:r>
          </a:p>
          <a:p>
            <a:pPr marL="0" indent="0">
              <a:buNone/>
            </a:pPr>
            <a:r>
              <a:rPr lang="en-US" sz="1900" dirty="0">
                <a:latin typeface="Times New Roman" panose="02020603050405020304" pitchFamily="18" charset="0"/>
                <a:cs typeface="Times New Roman" panose="02020603050405020304" pitchFamily="18" charset="0"/>
              </a:rPr>
              <a:t>        Mass of Oxygen = 27.78 x 32 </a:t>
            </a:r>
          </a:p>
          <a:p>
            <a:pPr marL="0" indent="0">
              <a:buNone/>
            </a:pPr>
            <a:r>
              <a:rPr lang="en-US" sz="1900" dirty="0">
                <a:latin typeface="Times New Roman" panose="02020603050405020304" pitchFamily="18" charset="0"/>
                <a:cs typeface="Times New Roman" panose="02020603050405020304" pitchFamily="18" charset="0"/>
              </a:rPr>
              <a:t>                                   = 888.96g</a:t>
            </a:r>
          </a:p>
          <a:p>
            <a:pPr marL="0" indent="0">
              <a:buNone/>
            </a:pPr>
            <a:r>
              <a:rPr lang="en-US" sz="1900" dirty="0">
                <a:latin typeface="Times New Roman" panose="02020603050405020304" pitchFamily="18" charset="0"/>
                <a:cs typeface="Times New Roman" panose="02020603050405020304" pitchFamily="18" charset="0"/>
              </a:rPr>
              <a:t>                                   = </a:t>
            </a:r>
            <a:r>
              <a:rPr lang="en-US" sz="1900" b="1" dirty="0">
                <a:latin typeface="Times New Roman" panose="02020603050405020304" pitchFamily="18" charset="0"/>
                <a:cs typeface="Times New Roman" panose="02020603050405020304" pitchFamily="18" charset="0"/>
              </a:rPr>
              <a:t>0.89kg</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1BFA864-FB76-D553-80E5-D8FEA001395D}"/>
              </a:ext>
            </a:extLst>
          </p:cNvPr>
          <p:cNvSpPr>
            <a:spLocks noGrp="1"/>
          </p:cNvSpPr>
          <p:nvPr>
            <p:ph type="sldNum" sz="quarter" idx="12"/>
          </p:nvPr>
        </p:nvSpPr>
        <p:spPr/>
        <p:txBody>
          <a:bodyPr/>
          <a:lstStyle/>
          <a:p>
            <a:fld id="{4CF5D155-967F-4FEB-B99A-16C2E7043B6E}" type="slidenum">
              <a:rPr lang="en-US" smtClean="0"/>
              <a:t>5</a:t>
            </a:fld>
            <a:endParaRPr lang="en-US"/>
          </a:p>
        </p:txBody>
      </p:sp>
      <p:sp>
        <p:nvSpPr>
          <p:cNvPr id="5" name="Rectangle 4">
            <a:extLst>
              <a:ext uri="{FF2B5EF4-FFF2-40B4-BE49-F238E27FC236}">
                <a16:creationId xmlns:a16="http://schemas.microsoft.com/office/drawing/2014/main" id="{3A922150-FF63-A02F-8466-882B91CE1CF2}"/>
              </a:ext>
            </a:extLst>
          </p:cNvPr>
          <p:cNvSpPr/>
          <p:nvPr/>
        </p:nvSpPr>
        <p:spPr>
          <a:xfrm>
            <a:off x="221849" y="147641"/>
            <a:ext cx="11748303" cy="656271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F4CD6B4-0970-7464-AF99-B87C36B4C1BE}"/>
              </a:ext>
            </a:extLst>
          </p:cNvPr>
          <p:cNvSpPr/>
          <p:nvPr/>
        </p:nvSpPr>
        <p:spPr>
          <a:xfrm rot="10800000" flipV="1">
            <a:off x="221848" y="343841"/>
            <a:ext cx="11748303" cy="798000"/>
          </a:xfrm>
          <a:prstGeom prst="rect">
            <a:avLst/>
          </a:pr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C8DBD236-4589-CB2B-BB50-C85789FE68D5}"/>
              </a:ext>
            </a:extLst>
          </p:cNvPr>
          <p:cNvSpPr txBox="1">
            <a:spLocks/>
          </p:cNvSpPr>
          <p:nvPr/>
        </p:nvSpPr>
        <p:spPr>
          <a:xfrm>
            <a:off x="360746" y="480015"/>
            <a:ext cx="4698933" cy="46298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678BC91-15FD-14E5-495F-7F92A5059C55}"/>
              </a:ext>
            </a:extLst>
          </p:cNvPr>
          <p:cNvSpPr txBox="1"/>
          <p:nvPr/>
        </p:nvSpPr>
        <p:spPr>
          <a:xfrm>
            <a:off x="568959" y="419676"/>
            <a:ext cx="3986989" cy="646331"/>
          </a:xfrm>
          <a:prstGeom prst="rect">
            <a:avLst/>
          </a:prstGeom>
          <a:noFill/>
        </p:spPr>
        <p:txBody>
          <a:bodyPr wrap="none" rtlCol="0">
            <a:spAutoFit/>
          </a:bodyPr>
          <a:lstStyle/>
          <a:p>
            <a:pPr marL="285750" indent="-285750">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Material Balance.</a:t>
            </a:r>
          </a:p>
        </p:txBody>
      </p:sp>
      <p:sp>
        <p:nvSpPr>
          <p:cNvPr id="2" name="Text Placeholder 2">
            <a:extLst>
              <a:ext uri="{FF2B5EF4-FFF2-40B4-BE49-F238E27FC236}">
                <a16:creationId xmlns:a16="http://schemas.microsoft.com/office/drawing/2014/main" id="{92C30776-96A7-E24C-4403-0FE766DBDB55}"/>
              </a:ext>
            </a:extLst>
          </p:cNvPr>
          <p:cNvSpPr txBox="1">
            <a:spLocks/>
          </p:cNvSpPr>
          <p:nvPr/>
        </p:nvSpPr>
        <p:spPr>
          <a:xfrm>
            <a:off x="568959" y="1338041"/>
            <a:ext cx="11229751" cy="48087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latin typeface="Times New Roman" panose="02020603050405020304" pitchFamily="18" charset="0"/>
                <a:cs typeface="Times New Roman" panose="02020603050405020304" pitchFamily="18" charset="0"/>
              </a:rPr>
              <a:t>     </a:t>
            </a: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774C860-AFC5-2810-F46E-41D7DF6755E0}"/>
              </a:ext>
            </a:extLst>
          </p:cNvPr>
          <p:cNvSpPr txBox="1"/>
          <p:nvPr/>
        </p:nvSpPr>
        <p:spPr>
          <a:xfrm>
            <a:off x="5952930" y="1338041"/>
            <a:ext cx="5845779" cy="535531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Now,</a:t>
            </a:r>
          </a:p>
          <a:p>
            <a:r>
              <a:rPr lang="en-US" dirty="0">
                <a:latin typeface="Times New Roman" panose="02020603050405020304" pitchFamily="18" charset="0"/>
                <a:cs typeface="Times New Roman" panose="02020603050405020304" pitchFamily="18" charset="0"/>
              </a:rPr>
              <a:t>        For every 4 moles of Al, 6 moles of H2O are consumed.</a:t>
            </a:r>
          </a:p>
          <a:p>
            <a:r>
              <a:rPr lang="en-US" dirty="0">
                <a:latin typeface="Times New Roman" panose="02020603050405020304" pitchFamily="18" charset="0"/>
                <a:cs typeface="Times New Roman" panose="02020603050405020304" pitchFamily="18" charset="0"/>
              </a:rPr>
              <a:t> the moles of water required are:</a:t>
            </a:r>
          </a:p>
          <a:p>
            <a:r>
              <a:rPr lang="en-US" dirty="0">
                <a:latin typeface="Times New Roman" panose="02020603050405020304" pitchFamily="18" charset="0"/>
                <a:cs typeface="Times New Roman" panose="02020603050405020304" pitchFamily="18" charset="0"/>
              </a:rPr>
              <a:t>                              Moles of H2​O= 46​ x 37.04</a:t>
            </a:r>
          </a:p>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55.56mol.</a:t>
            </a:r>
          </a:p>
          <a:p>
            <a:r>
              <a:rPr lang="en-US" dirty="0">
                <a:latin typeface="Times New Roman" panose="02020603050405020304" pitchFamily="18" charset="0"/>
                <a:cs typeface="Times New Roman" panose="02020603050405020304" pitchFamily="18" charset="0"/>
              </a:rPr>
              <a:t>Molar mass of H2​O = </a:t>
            </a:r>
            <a:r>
              <a:rPr lang="en-US" b="1" dirty="0">
                <a:latin typeface="Times New Roman" panose="02020603050405020304" pitchFamily="18" charset="0"/>
                <a:cs typeface="Times New Roman" panose="02020603050405020304" pitchFamily="18" charset="0"/>
              </a:rPr>
              <a:t>18 g/mol</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 total mass of water used is:</a:t>
            </a:r>
          </a:p>
          <a:p>
            <a:r>
              <a:rPr lang="en-US" dirty="0">
                <a:latin typeface="Times New Roman" panose="02020603050405020304" pitchFamily="18" charset="0"/>
                <a:cs typeface="Times New Roman" panose="02020603050405020304" pitchFamily="18" charset="0"/>
              </a:rPr>
              <a:t>                              Mass of H2​O=55.56×18</a:t>
            </a:r>
          </a:p>
          <a:p>
            <a:r>
              <a:rPr lang="en-US" dirty="0">
                <a:latin typeface="Times New Roman" panose="02020603050405020304" pitchFamily="18" charset="0"/>
                <a:cs typeface="Times New Roman" panose="02020603050405020304" pitchFamily="18" charset="0"/>
              </a:rPr>
              <a:t>                                                   =1000g =</a:t>
            </a:r>
            <a:r>
              <a:rPr lang="en-US" b="1" dirty="0">
                <a:latin typeface="Times New Roman" panose="02020603050405020304" pitchFamily="18" charset="0"/>
                <a:cs typeface="Times New Roman" panose="02020603050405020304" pitchFamily="18" charset="0"/>
              </a:rPr>
              <a:t>1kg</a:t>
            </a:r>
          </a:p>
          <a:p>
            <a:r>
              <a:rPr lang="en-US" dirty="0">
                <a:latin typeface="Times New Roman" panose="02020603050405020304" pitchFamily="18" charset="0"/>
                <a:cs typeface="Times New Roman" panose="02020603050405020304" pitchFamily="18" charset="0"/>
              </a:rPr>
              <a:t>Now, </a:t>
            </a:r>
          </a:p>
          <a:p>
            <a:r>
              <a:rPr lang="en-US" dirty="0">
                <a:latin typeface="Times New Roman" panose="02020603050405020304" pitchFamily="18" charset="0"/>
                <a:cs typeface="Times New Roman" panose="02020603050405020304" pitchFamily="18" charset="0"/>
              </a:rPr>
              <a:t>           4moles of aluminum produce 4 moles of aluminum hydroxide</a:t>
            </a:r>
          </a:p>
          <a:p>
            <a:r>
              <a:rPr lang="en-US" dirty="0">
                <a:latin typeface="Times New Roman" panose="02020603050405020304" pitchFamily="18" charset="0"/>
                <a:cs typeface="Times New Roman" panose="02020603050405020304" pitchFamily="18" charset="0"/>
              </a:rPr>
              <a:t>Thus, the total moles of aluminum hydroxide formed are:</a:t>
            </a:r>
          </a:p>
          <a:p>
            <a:r>
              <a:rPr lang="en-US" dirty="0">
                <a:latin typeface="Times New Roman" panose="02020603050405020304" pitchFamily="18" charset="0"/>
                <a:cs typeface="Times New Roman" panose="02020603050405020304" pitchFamily="18" charset="0"/>
              </a:rPr>
              <a:t>                     Moles of Al(OH)3 = </a:t>
            </a:r>
            <a:r>
              <a:rPr lang="en-US" b="1" dirty="0">
                <a:latin typeface="Times New Roman" panose="02020603050405020304" pitchFamily="18" charset="0"/>
                <a:cs typeface="Times New Roman" panose="02020603050405020304" pitchFamily="18" charset="0"/>
              </a:rPr>
              <a:t>37.04mol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corresponding mass of aluminum hydroxide is:</a:t>
            </a:r>
          </a:p>
          <a:p>
            <a:r>
              <a:rPr lang="en-US" dirty="0">
                <a:latin typeface="Times New Roman" panose="02020603050405020304" pitchFamily="18" charset="0"/>
                <a:cs typeface="Times New Roman" panose="02020603050405020304" pitchFamily="18" charset="0"/>
              </a:rPr>
              <a:t>                    Mass of Al(OH)3 = 37.04 x 78</a:t>
            </a:r>
          </a:p>
          <a:p>
            <a:r>
              <a:rPr lang="en-US" dirty="0">
                <a:latin typeface="Times New Roman" panose="02020603050405020304" pitchFamily="18" charset="0"/>
                <a:cs typeface="Times New Roman" panose="02020603050405020304" pitchFamily="18" charset="0"/>
              </a:rPr>
              <a:t>                                                 = 2889.12g = </a:t>
            </a:r>
            <a:r>
              <a:rPr lang="en-US" b="1" dirty="0">
                <a:latin typeface="Times New Roman" panose="02020603050405020304" pitchFamily="18" charset="0"/>
                <a:cs typeface="Times New Roman" panose="02020603050405020304" pitchFamily="18" charset="0"/>
              </a:rPr>
              <a:t>2.89Kg</a:t>
            </a:r>
          </a:p>
          <a:p>
            <a:endParaRPr lang="en-US" dirty="0">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6C2A52E0-6B70-A763-E79B-AC6C3A4FAC3B}"/>
              </a:ext>
            </a:extLst>
          </p:cNvPr>
          <p:cNvCxnSpPr>
            <a:cxnSpLocks/>
          </p:cNvCxnSpPr>
          <p:nvPr/>
        </p:nvCxnSpPr>
        <p:spPr>
          <a:xfrm>
            <a:off x="5756985" y="1338041"/>
            <a:ext cx="0" cy="51002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44602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Content Placeholder 18">
            <a:extLst>
              <a:ext uri="{FF2B5EF4-FFF2-40B4-BE49-F238E27FC236}">
                <a16:creationId xmlns:a16="http://schemas.microsoft.com/office/drawing/2014/main" id="{55E7706A-E042-CD25-7982-7F31ECA85E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338041"/>
            <a:ext cx="8717279" cy="5176119"/>
          </a:xfrm>
        </p:spPr>
      </p:pic>
      <p:sp>
        <p:nvSpPr>
          <p:cNvPr id="4" name="Slide Number Placeholder 3">
            <a:extLst>
              <a:ext uri="{FF2B5EF4-FFF2-40B4-BE49-F238E27FC236}">
                <a16:creationId xmlns:a16="http://schemas.microsoft.com/office/drawing/2014/main" id="{D1BFA864-FB76-D553-80E5-D8FEA001395D}"/>
              </a:ext>
            </a:extLst>
          </p:cNvPr>
          <p:cNvSpPr>
            <a:spLocks noGrp="1"/>
          </p:cNvSpPr>
          <p:nvPr>
            <p:ph type="sldNum" sz="quarter" idx="12"/>
          </p:nvPr>
        </p:nvSpPr>
        <p:spPr/>
        <p:txBody>
          <a:bodyPr/>
          <a:lstStyle/>
          <a:p>
            <a:fld id="{4CF5D155-967F-4FEB-B99A-16C2E7043B6E}" type="slidenum">
              <a:rPr lang="en-US" smtClean="0"/>
              <a:t>6</a:t>
            </a:fld>
            <a:endParaRPr lang="en-US"/>
          </a:p>
        </p:txBody>
      </p:sp>
      <p:sp>
        <p:nvSpPr>
          <p:cNvPr id="6" name="Rectangle 5">
            <a:extLst>
              <a:ext uri="{FF2B5EF4-FFF2-40B4-BE49-F238E27FC236}">
                <a16:creationId xmlns:a16="http://schemas.microsoft.com/office/drawing/2014/main" id="{6F4CD6B4-0970-7464-AF99-B87C36B4C1BE}"/>
              </a:ext>
            </a:extLst>
          </p:cNvPr>
          <p:cNvSpPr/>
          <p:nvPr/>
        </p:nvSpPr>
        <p:spPr>
          <a:xfrm rot="10800000" flipV="1">
            <a:off x="221848" y="343841"/>
            <a:ext cx="11748303" cy="798000"/>
          </a:xfrm>
          <a:prstGeom prst="rect">
            <a:avLst/>
          </a:pr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C8DBD236-4589-CB2B-BB50-C85789FE68D5}"/>
              </a:ext>
            </a:extLst>
          </p:cNvPr>
          <p:cNvSpPr txBox="1">
            <a:spLocks/>
          </p:cNvSpPr>
          <p:nvPr/>
        </p:nvSpPr>
        <p:spPr>
          <a:xfrm>
            <a:off x="360746" y="480015"/>
            <a:ext cx="4698933" cy="46298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678BC91-15FD-14E5-495F-7F92A5059C55}"/>
              </a:ext>
            </a:extLst>
          </p:cNvPr>
          <p:cNvSpPr txBox="1"/>
          <p:nvPr/>
        </p:nvSpPr>
        <p:spPr>
          <a:xfrm>
            <a:off x="568959" y="419676"/>
            <a:ext cx="6710170" cy="646331"/>
          </a:xfrm>
          <a:prstGeom prst="rect">
            <a:avLst/>
          </a:prstGeom>
          <a:noFill/>
        </p:spPr>
        <p:txBody>
          <a:bodyPr wrap="none" rtlCol="0">
            <a:spAutoFit/>
          </a:bodyPr>
          <a:lstStyle/>
          <a:p>
            <a:pPr marL="285750" indent="-285750">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Pie Chart for Material Balance.</a:t>
            </a:r>
          </a:p>
        </p:txBody>
      </p:sp>
      <p:sp>
        <p:nvSpPr>
          <p:cNvPr id="5" name="Rectangle 4">
            <a:extLst>
              <a:ext uri="{FF2B5EF4-FFF2-40B4-BE49-F238E27FC236}">
                <a16:creationId xmlns:a16="http://schemas.microsoft.com/office/drawing/2014/main" id="{3A922150-FF63-A02F-8466-882B91CE1CF2}"/>
              </a:ext>
            </a:extLst>
          </p:cNvPr>
          <p:cNvSpPr/>
          <p:nvPr/>
        </p:nvSpPr>
        <p:spPr>
          <a:xfrm>
            <a:off x="221849" y="147641"/>
            <a:ext cx="11748303" cy="656271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9875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50F38E-3B19-E4A7-593A-1EF2455511F2}"/>
              </a:ext>
            </a:extLst>
          </p:cNvPr>
          <p:cNvSpPr>
            <a:spLocks noGrp="1"/>
          </p:cNvSpPr>
          <p:nvPr>
            <p:ph type="body" idx="1"/>
          </p:nvPr>
        </p:nvSpPr>
        <p:spPr>
          <a:xfrm>
            <a:off x="726232" y="1305061"/>
            <a:ext cx="10515600" cy="4004057"/>
          </a:xfrm>
        </p:spPr>
        <p:txBody>
          <a:bodyPr>
            <a:normAutofit/>
          </a:bodyPr>
          <a:lstStyle/>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 </a:t>
            </a:r>
            <a:r>
              <a:rPr lang="en-US" sz="1800" b="1" dirty="0">
                <a:solidFill>
                  <a:schemeClr val="tx1"/>
                </a:solidFill>
                <a:latin typeface="Times New Roman" panose="02020603050405020304" pitchFamily="18" charset="0"/>
                <a:cs typeface="Times New Roman" panose="02020603050405020304" pitchFamily="18" charset="0"/>
              </a:rPr>
              <a:t>2018</a:t>
            </a:r>
            <a:r>
              <a:rPr lang="en-US" sz="1800" dirty="0">
                <a:solidFill>
                  <a:schemeClr val="tx1"/>
                </a:solidFill>
                <a:latin typeface="Times New Roman" panose="02020603050405020304" pitchFamily="18" charset="0"/>
                <a:cs typeface="Times New Roman" panose="02020603050405020304" pitchFamily="18" charset="0"/>
              </a:rPr>
              <a:t> study in Science showed that </a:t>
            </a:r>
            <a:r>
              <a:rPr lang="en-US" sz="1800" b="1" dirty="0">
                <a:solidFill>
                  <a:schemeClr val="tx1"/>
                </a:solidFill>
                <a:latin typeface="Times New Roman" panose="02020603050405020304" pitchFamily="18" charset="0"/>
                <a:cs typeface="Times New Roman" panose="02020603050405020304" pitchFamily="18" charset="0"/>
              </a:rPr>
              <a:t>applying a non-conductive oil layer </a:t>
            </a:r>
            <a:r>
              <a:rPr lang="en-US" sz="1800" dirty="0">
                <a:solidFill>
                  <a:schemeClr val="tx1"/>
                </a:solidFill>
                <a:latin typeface="Times New Roman" panose="02020603050405020304" pitchFamily="18" charset="0"/>
                <a:cs typeface="Times New Roman" panose="02020603050405020304" pitchFamily="18" charset="0"/>
              </a:rPr>
              <a:t>can suppress corrosion during battery standby periods.</a:t>
            </a:r>
          </a:p>
          <a:p>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 A </a:t>
            </a:r>
            <a:r>
              <a:rPr lang="en-US" sz="1800" b="1" dirty="0">
                <a:solidFill>
                  <a:schemeClr val="tx1"/>
                </a:solidFill>
                <a:latin typeface="Times New Roman" panose="02020603050405020304" pitchFamily="18" charset="0"/>
                <a:cs typeface="Times New Roman" panose="02020603050405020304" pitchFamily="18" charset="0"/>
              </a:rPr>
              <a:t>2021</a:t>
            </a:r>
            <a:r>
              <a:rPr lang="en-US" sz="1800" dirty="0">
                <a:solidFill>
                  <a:schemeClr val="tx1"/>
                </a:solidFill>
                <a:latin typeface="Times New Roman" panose="02020603050405020304" pitchFamily="18" charset="0"/>
                <a:cs typeface="Times New Roman" panose="02020603050405020304" pitchFamily="18" charset="0"/>
              </a:rPr>
              <a:t> Journal of Power Sources study demonstrated that </a:t>
            </a:r>
            <a:r>
              <a:rPr lang="en-US" sz="1800" b="1" dirty="0">
                <a:solidFill>
                  <a:schemeClr val="tx1"/>
                </a:solidFill>
                <a:latin typeface="Times New Roman" panose="02020603050405020304" pitchFamily="18" charset="0"/>
                <a:cs typeface="Times New Roman" panose="02020603050405020304" pitchFamily="18" charset="0"/>
              </a:rPr>
              <a:t>conductive nanocomposites </a:t>
            </a:r>
            <a:r>
              <a:rPr lang="en-US" sz="1800" dirty="0">
                <a:solidFill>
                  <a:schemeClr val="tx1"/>
                </a:solidFill>
                <a:latin typeface="Times New Roman" panose="02020603050405020304" pitchFamily="18" charset="0"/>
                <a:cs typeface="Times New Roman" panose="02020603050405020304" pitchFamily="18" charset="0"/>
              </a:rPr>
              <a:t>can reduce corrosion and hydrogen gas evolution in aluminum-air batteries.</a:t>
            </a:r>
          </a:p>
          <a:p>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 </a:t>
            </a:r>
            <a:r>
              <a:rPr lang="en-US" sz="1800" b="1" dirty="0">
                <a:solidFill>
                  <a:schemeClr val="tx1"/>
                </a:solidFill>
                <a:latin typeface="Times New Roman" panose="02020603050405020304" pitchFamily="18" charset="0"/>
                <a:cs typeface="Times New Roman" panose="02020603050405020304" pitchFamily="18" charset="0"/>
              </a:rPr>
              <a:t>2021 </a:t>
            </a:r>
            <a:r>
              <a:rPr lang="en-US" sz="1800" dirty="0">
                <a:solidFill>
                  <a:schemeClr val="tx1"/>
                </a:solidFill>
                <a:latin typeface="Times New Roman" panose="02020603050405020304" pitchFamily="18" charset="0"/>
                <a:cs typeface="Times New Roman" panose="02020603050405020304" pitchFamily="18" charset="0"/>
              </a:rPr>
              <a:t>study published in ELSA found that </a:t>
            </a:r>
            <a:r>
              <a:rPr lang="en-US" sz="1800" b="1" dirty="0">
                <a:solidFill>
                  <a:schemeClr val="tx1"/>
                </a:solidFill>
                <a:latin typeface="Times New Roman" panose="02020603050405020304" pitchFamily="18" charset="0"/>
                <a:cs typeface="Times New Roman" panose="02020603050405020304" pitchFamily="18" charset="0"/>
              </a:rPr>
              <a:t>adding ammonium vanadate combined with carboxymethylcellulose to the alkaline electrolyte </a:t>
            </a:r>
            <a:r>
              <a:rPr lang="en-US" sz="1800" dirty="0">
                <a:solidFill>
                  <a:schemeClr val="tx1"/>
                </a:solidFill>
                <a:latin typeface="Times New Roman" panose="02020603050405020304" pitchFamily="18" charset="0"/>
                <a:cs typeface="Times New Roman" panose="02020603050405020304" pitchFamily="18" charset="0"/>
              </a:rPr>
              <a:t>can effectively inhibit corrosion.</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B80E7B0-2647-E16B-40A1-E571A642A2E8}"/>
              </a:ext>
            </a:extLst>
          </p:cNvPr>
          <p:cNvSpPr>
            <a:spLocks noGrp="1"/>
          </p:cNvSpPr>
          <p:nvPr>
            <p:ph type="sldNum" sz="quarter" idx="12"/>
          </p:nvPr>
        </p:nvSpPr>
        <p:spPr/>
        <p:txBody>
          <a:bodyPr/>
          <a:lstStyle/>
          <a:p>
            <a:fld id="{4CF5D155-967F-4FEB-B99A-16C2E7043B6E}" type="slidenum">
              <a:rPr lang="en-US" smtClean="0"/>
              <a:t>7</a:t>
            </a:fld>
            <a:endParaRPr lang="en-US"/>
          </a:p>
        </p:txBody>
      </p:sp>
      <p:sp>
        <p:nvSpPr>
          <p:cNvPr id="7" name="Rectangle 6">
            <a:extLst>
              <a:ext uri="{FF2B5EF4-FFF2-40B4-BE49-F238E27FC236}">
                <a16:creationId xmlns:a16="http://schemas.microsoft.com/office/drawing/2014/main" id="{CA412107-C461-91A1-FEA4-C11175B5B4D0}"/>
              </a:ext>
            </a:extLst>
          </p:cNvPr>
          <p:cNvSpPr/>
          <p:nvPr/>
        </p:nvSpPr>
        <p:spPr>
          <a:xfrm>
            <a:off x="221849" y="147641"/>
            <a:ext cx="11748303" cy="656271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4D2853C-78A5-21D0-932C-260DDFFED722}"/>
              </a:ext>
            </a:extLst>
          </p:cNvPr>
          <p:cNvSpPr/>
          <p:nvPr/>
        </p:nvSpPr>
        <p:spPr>
          <a:xfrm flipV="1">
            <a:off x="221848" y="312509"/>
            <a:ext cx="11748303" cy="798000"/>
          </a:xfrm>
          <a:prstGeom prst="rect">
            <a:avLst/>
          </a:pr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70A21100-72BD-0676-605F-470E6A2F2A0D}"/>
              </a:ext>
            </a:extLst>
          </p:cNvPr>
          <p:cNvSpPr txBox="1">
            <a:spLocks/>
          </p:cNvSpPr>
          <p:nvPr/>
        </p:nvSpPr>
        <p:spPr>
          <a:xfrm>
            <a:off x="289248" y="382555"/>
            <a:ext cx="10515845" cy="65772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l">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Case Studies on Corrosion Prevention.</a:t>
            </a:r>
          </a:p>
        </p:txBody>
      </p:sp>
    </p:spTree>
    <p:extLst>
      <p:ext uri="{BB962C8B-B14F-4D97-AF65-F5344CB8AC3E}">
        <p14:creationId xmlns:p14="http://schemas.microsoft.com/office/powerpoint/2010/main" val="213636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197DDF52-3FD7-4C5F-E011-9689FDECE30C}"/>
              </a:ext>
            </a:extLst>
          </p:cNvPr>
          <p:cNvSpPr txBox="1">
            <a:spLocks/>
          </p:cNvSpPr>
          <p:nvPr/>
        </p:nvSpPr>
        <p:spPr>
          <a:xfrm>
            <a:off x="6096000" y="2571250"/>
            <a:ext cx="3638448" cy="15001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ltLang="en-US" sz="2600" dirty="0">
                <a:solidFill>
                  <a:schemeClr val="tx1"/>
                </a:solidFill>
                <a:latin typeface="Arial" panose="020B0604020202020204" pitchFamily="34" charset="0"/>
              </a:rPr>
              <a:t> </a:t>
            </a:r>
          </a:p>
          <a:p>
            <a:endParaRPr lang="en-US" dirty="0"/>
          </a:p>
        </p:txBody>
      </p:sp>
      <p:sp>
        <p:nvSpPr>
          <p:cNvPr id="7" name="Slide Number Placeholder 6">
            <a:extLst>
              <a:ext uri="{FF2B5EF4-FFF2-40B4-BE49-F238E27FC236}">
                <a16:creationId xmlns:a16="http://schemas.microsoft.com/office/drawing/2014/main" id="{1E558A74-9924-B328-9265-F2A97385CFFC}"/>
              </a:ext>
            </a:extLst>
          </p:cNvPr>
          <p:cNvSpPr>
            <a:spLocks noGrp="1"/>
          </p:cNvSpPr>
          <p:nvPr>
            <p:ph type="sldNum" sz="quarter" idx="12"/>
          </p:nvPr>
        </p:nvSpPr>
        <p:spPr/>
        <p:txBody>
          <a:bodyPr/>
          <a:lstStyle/>
          <a:p>
            <a:fld id="{4CF5D155-967F-4FEB-B99A-16C2E7043B6E}" type="slidenum">
              <a:rPr lang="en-US" smtClean="0"/>
              <a:t>8</a:t>
            </a:fld>
            <a:endParaRPr lang="en-US" dirty="0"/>
          </a:p>
        </p:txBody>
      </p:sp>
      <p:sp>
        <p:nvSpPr>
          <p:cNvPr id="9" name="Rectangle 8">
            <a:extLst>
              <a:ext uri="{FF2B5EF4-FFF2-40B4-BE49-F238E27FC236}">
                <a16:creationId xmlns:a16="http://schemas.microsoft.com/office/drawing/2014/main" id="{3E8715D0-457D-31C9-0245-DA300AD587F7}"/>
              </a:ext>
            </a:extLst>
          </p:cNvPr>
          <p:cNvSpPr/>
          <p:nvPr/>
        </p:nvSpPr>
        <p:spPr>
          <a:xfrm>
            <a:off x="221849" y="147641"/>
            <a:ext cx="11748303" cy="656271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69D39F-9723-A297-56FD-6BBD4A7A97E5}"/>
              </a:ext>
            </a:extLst>
          </p:cNvPr>
          <p:cNvSpPr/>
          <p:nvPr/>
        </p:nvSpPr>
        <p:spPr>
          <a:xfrm flipV="1">
            <a:off x="221848" y="312509"/>
            <a:ext cx="11748303" cy="798000"/>
          </a:xfrm>
          <a:prstGeom prst="rect">
            <a:avLst/>
          </a:pr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AFB56407-0FC9-3AC3-C83C-21F4CF110681}"/>
              </a:ext>
            </a:extLst>
          </p:cNvPr>
          <p:cNvSpPr txBox="1">
            <a:spLocks/>
          </p:cNvSpPr>
          <p:nvPr/>
        </p:nvSpPr>
        <p:spPr>
          <a:xfrm>
            <a:off x="579186" y="576658"/>
            <a:ext cx="8031414" cy="46298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just">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Non-Conductive Oil Layer in Detail. </a:t>
            </a:r>
          </a:p>
        </p:txBody>
      </p:sp>
      <p:sp>
        <p:nvSpPr>
          <p:cNvPr id="3" name="TextBox 2">
            <a:extLst>
              <a:ext uri="{FF2B5EF4-FFF2-40B4-BE49-F238E27FC236}">
                <a16:creationId xmlns:a16="http://schemas.microsoft.com/office/drawing/2014/main" id="{80D66566-C7FC-3DC6-ED80-81383B17DC89}"/>
              </a:ext>
            </a:extLst>
          </p:cNvPr>
          <p:cNvSpPr txBox="1"/>
          <p:nvPr/>
        </p:nvSpPr>
        <p:spPr>
          <a:xfrm>
            <a:off x="299600" y="1144915"/>
            <a:ext cx="5612660" cy="5909310"/>
          </a:xfrm>
          <a:prstGeom prst="rect">
            <a:avLst/>
          </a:prstGeom>
          <a:noFill/>
        </p:spPr>
        <p:txBody>
          <a:bodyPr wrap="square">
            <a:spAutoFit/>
          </a:bodyPr>
          <a:lstStyle/>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non-conductive oil</a:t>
            </a:r>
            <a:r>
              <a:rPr lang="en-US" dirty="0">
                <a:latin typeface="Times New Roman" panose="02020603050405020304" pitchFamily="18" charset="0"/>
                <a:cs typeface="Times New Roman" panose="02020603050405020304" pitchFamily="18" charset="0"/>
              </a:rPr>
              <a:t> creates a physical barrier between the aluminum anode and the electrolyte.</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barrier prevents direct contact with the alkaline electrolyte, reducing the rate of unwanted side reactions, such as hydrogen gas evolution due to corrosion.</a:t>
            </a:r>
          </a:p>
          <a:p>
            <a:pPr marL="171450" indent="-1714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During battery operation, the oil layer can be displaced locally by the electrolyte where electrochemical reactions are required, ensuring functionality without compromising the suppression of corrosion during idle times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Advantages:</a:t>
            </a:r>
            <a:r>
              <a:rPr lang="en-US" dirty="0">
                <a:latin typeface="Times New Roman" panose="02020603050405020304" pitchFamily="18" charset="0"/>
                <a:cs typeface="Times New Roman" panose="02020603050405020304" pitchFamily="18" charset="0"/>
              </a:rPr>
              <a:t>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It significantly reduces self-discharge and material loss when the battery is unused.</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By protecting the aluminum surface, the oil layer contributes to the overall durability of the battery.</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 Applying an oil layer is relatively straightforward and does not require complex chemical processes or significant modifications to existing designs.</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71FD0A5-CEEF-E958-09EB-71E812BA55D0}"/>
              </a:ext>
            </a:extLst>
          </p:cNvPr>
          <p:cNvSpPr txBox="1"/>
          <p:nvPr/>
        </p:nvSpPr>
        <p:spPr>
          <a:xfrm>
            <a:off x="6050271" y="1140639"/>
            <a:ext cx="5781869" cy="575542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Key Properties of the Ideal Oil:</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Hydrophobic Nature.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Chemically Inert.</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Low Viscosity.</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Thermal Stability.</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Non-Volatile.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Ecofriendly &amp; Cost Effective.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Examples of Potential Oils: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Silicone Oils.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Mineral Oils.</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Perfluoropolyether (PFPE).</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Vegetable-Based Oils. </a:t>
            </a: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Synthetic Hydrocarbon Oils.</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Modified Silicone or Synthetic Hydrocarbon Oils </a:t>
            </a:r>
            <a:r>
              <a:rPr lang="en-US" sz="1600" dirty="0">
                <a:latin typeface="Times New Roman" panose="02020603050405020304" pitchFamily="18" charset="0"/>
                <a:cs typeface="Times New Roman" panose="02020603050405020304" pitchFamily="18" charset="0"/>
              </a:rPr>
              <a:t>would likely be ideal due to their excellent balance of chemical stability, hydrophobicity, and cost-effectiveness.</a:t>
            </a:r>
          </a:p>
          <a:p>
            <a:r>
              <a:rPr lang="en-US" sz="1600" dirty="0">
                <a:latin typeface="Times New Roman" panose="02020603050405020304" pitchFamily="18" charset="0"/>
                <a:cs typeface="Times New Roman" panose="02020603050405020304" pitchFamily="18" charset="0"/>
              </a:rPr>
              <a:t>Additives such as</a:t>
            </a:r>
            <a:r>
              <a:rPr lang="en-US" sz="1600" b="1" dirty="0">
                <a:latin typeface="Times New Roman" panose="02020603050405020304" pitchFamily="18" charset="0"/>
                <a:cs typeface="Times New Roman" panose="02020603050405020304" pitchFamily="18" charset="0"/>
              </a:rPr>
              <a:t> anti-oxidants or anti-corrosion agents </a:t>
            </a:r>
            <a:r>
              <a:rPr lang="en-US" sz="1600" dirty="0">
                <a:latin typeface="Times New Roman" panose="02020603050405020304" pitchFamily="18" charset="0"/>
                <a:cs typeface="Times New Roman" panose="02020603050405020304" pitchFamily="18" charset="0"/>
              </a:rPr>
              <a:t>could further enhance their performance.</a:t>
            </a:r>
          </a:p>
          <a:p>
            <a:endParaRPr lang="en-US" b="1"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3A339BBB-1EA1-1B15-02CB-25BB2D6E83C9}"/>
              </a:ext>
            </a:extLst>
          </p:cNvPr>
          <p:cNvCxnSpPr>
            <a:cxnSpLocks/>
          </p:cNvCxnSpPr>
          <p:nvPr/>
        </p:nvCxnSpPr>
        <p:spPr>
          <a:xfrm>
            <a:off x="5912260" y="1275377"/>
            <a:ext cx="0" cy="51559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5151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D8899-2F6F-B979-8BC7-F9CC2BDC27C2}"/>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605756E4-6AE3-8B3E-8E2F-66A1358A6CCD}"/>
              </a:ext>
            </a:extLst>
          </p:cNvPr>
          <p:cNvSpPr txBox="1">
            <a:spLocks/>
          </p:cNvSpPr>
          <p:nvPr/>
        </p:nvSpPr>
        <p:spPr>
          <a:xfrm>
            <a:off x="6096000" y="2571250"/>
            <a:ext cx="3638448" cy="15001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altLang="en-US" sz="2600" dirty="0">
                <a:solidFill>
                  <a:schemeClr val="tx1"/>
                </a:solidFill>
                <a:latin typeface="Arial" panose="020B0604020202020204" pitchFamily="34" charset="0"/>
              </a:rPr>
              <a:t> </a:t>
            </a:r>
          </a:p>
          <a:p>
            <a:endParaRPr lang="en-US" dirty="0"/>
          </a:p>
        </p:txBody>
      </p:sp>
      <p:sp>
        <p:nvSpPr>
          <p:cNvPr id="7" name="Slide Number Placeholder 6">
            <a:extLst>
              <a:ext uri="{FF2B5EF4-FFF2-40B4-BE49-F238E27FC236}">
                <a16:creationId xmlns:a16="http://schemas.microsoft.com/office/drawing/2014/main" id="{A2993974-1266-914E-72F0-20A7655C55DB}"/>
              </a:ext>
            </a:extLst>
          </p:cNvPr>
          <p:cNvSpPr>
            <a:spLocks noGrp="1"/>
          </p:cNvSpPr>
          <p:nvPr>
            <p:ph type="sldNum" sz="quarter" idx="12"/>
          </p:nvPr>
        </p:nvSpPr>
        <p:spPr/>
        <p:txBody>
          <a:bodyPr/>
          <a:lstStyle/>
          <a:p>
            <a:fld id="{4CF5D155-967F-4FEB-B99A-16C2E7043B6E}" type="slidenum">
              <a:rPr lang="en-US" smtClean="0"/>
              <a:t>9</a:t>
            </a:fld>
            <a:endParaRPr lang="en-US" dirty="0"/>
          </a:p>
        </p:txBody>
      </p:sp>
      <p:sp>
        <p:nvSpPr>
          <p:cNvPr id="9" name="Rectangle 8">
            <a:extLst>
              <a:ext uri="{FF2B5EF4-FFF2-40B4-BE49-F238E27FC236}">
                <a16:creationId xmlns:a16="http://schemas.microsoft.com/office/drawing/2014/main" id="{CF1D285B-C720-044A-C092-578E53F4F917}"/>
              </a:ext>
            </a:extLst>
          </p:cNvPr>
          <p:cNvSpPr/>
          <p:nvPr/>
        </p:nvSpPr>
        <p:spPr>
          <a:xfrm>
            <a:off x="221849" y="147641"/>
            <a:ext cx="11748303" cy="656271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EBA3E7-B502-8EDF-8F5A-89B31B0F48BE}"/>
              </a:ext>
            </a:extLst>
          </p:cNvPr>
          <p:cNvSpPr/>
          <p:nvPr/>
        </p:nvSpPr>
        <p:spPr>
          <a:xfrm flipV="1">
            <a:off x="221848" y="312509"/>
            <a:ext cx="11748303" cy="798000"/>
          </a:xfrm>
          <a:prstGeom prst="rect">
            <a:avLst/>
          </a:pr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B447AC3E-6863-06BA-16E2-A6EF6A9DD2A9}"/>
              </a:ext>
            </a:extLst>
          </p:cNvPr>
          <p:cNvSpPr txBox="1">
            <a:spLocks/>
          </p:cNvSpPr>
          <p:nvPr/>
        </p:nvSpPr>
        <p:spPr>
          <a:xfrm>
            <a:off x="579186" y="576658"/>
            <a:ext cx="8031414" cy="46298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571500" indent="-571500" algn="just">
              <a:buFont typeface="Arial" panose="020B0604020202020204" pitchFamily="34" charset="0"/>
              <a:buChar char="•"/>
            </a:pPr>
            <a:r>
              <a:rPr lang="en-US" sz="3600" b="1" dirty="0">
                <a:latin typeface="Times New Roman" panose="02020603050405020304" pitchFamily="18" charset="0"/>
                <a:cs typeface="Times New Roman" panose="02020603050405020304" pitchFamily="18" charset="0"/>
              </a:rPr>
              <a:t>Non-Conductive Oil Layer in Detail. </a:t>
            </a:r>
          </a:p>
        </p:txBody>
      </p:sp>
      <p:sp>
        <p:nvSpPr>
          <p:cNvPr id="3" name="TextBox 2">
            <a:extLst>
              <a:ext uri="{FF2B5EF4-FFF2-40B4-BE49-F238E27FC236}">
                <a16:creationId xmlns:a16="http://schemas.microsoft.com/office/drawing/2014/main" id="{6410A163-7456-F263-326D-D68AFF3B6552}"/>
              </a:ext>
            </a:extLst>
          </p:cNvPr>
          <p:cNvSpPr txBox="1"/>
          <p:nvPr/>
        </p:nvSpPr>
        <p:spPr>
          <a:xfrm>
            <a:off x="221849" y="1140639"/>
            <a:ext cx="5690410" cy="369332"/>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Modified Silicone Oil</a:t>
            </a:r>
          </a:p>
        </p:txBody>
      </p:sp>
      <p:cxnSp>
        <p:nvCxnSpPr>
          <p:cNvPr id="12" name="Straight Connector 11">
            <a:extLst>
              <a:ext uri="{FF2B5EF4-FFF2-40B4-BE49-F238E27FC236}">
                <a16:creationId xmlns:a16="http://schemas.microsoft.com/office/drawing/2014/main" id="{C633BA89-03C3-BB02-C473-3CD74B11C239}"/>
              </a:ext>
            </a:extLst>
          </p:cNvPr>
          <p:cNvCxnSpPr>
            <a:cxnSpLocks/>
          </p:cNvCxnSpPr>
          <p:nvPr/>
        </p:nvCxnSpPr>
        <p:spPr>
          <a:xfrm>
            <a:off x="6083320" y="1325305"/>
            <a:ext cx="0" cy="41851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78A9653-54C6-0718-460B-29A7836DE5FB}"/>
              </a:ext>
            </a:extLst>
          </p:cNvPr>
          <p:cNvSpPr txBox="1"/>
          <p:nvPr/>
        </p:nvSpPr>
        <p:spPr>
          <a:xfrm>
            <a:off x="5912269" y="1140639"/>
            <a:ext cx="6057884"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Synthetic Hydrocarbon Oil</a:t>
            </a:r>
            <a:endParaRPr lang="en-IN" b="1"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B2E94EB-F0A2-6F38-D360-29CF17C7BF2F}"/>
              </a:ext>
            </a:extLst>
          </p:cNvPr>
          <p:cNvSpPr txBox="1"/>
          <p:nvPr/>
        </p:nvSpPr>
        <p:spPr>
          <a:xfrm>
            <a:off x="227832" y="1540101"/>
            <a:ext cx="5690409" cy="3970318"/>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Modified silicone oil is known for its excellent thermal stability, chemical inertness, and water-repellent properties.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forms a thin, non-reactive film on the aluminum surface that protects it from the corrosive effects of the electrolyte.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Its hydrophobic nature prevents moisture and electrolytes from reaching the aluminum, which helps reduce side reactions like hydrogen gas evolution.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Silicone oils are also highly stable over a wide temperature range, making them ideal for batteries used in varying environmental conditions.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However, their performance may drop slightly in highly alkaline electrolytes due to limited compatibility.</a:t>
            </a:r>
          </a:p>
        </p:txBody>
      </p:sp>
      <p:sp>
        <p:nvSpPr>
          <p:cNvPr id="15" name="TextBox 14">
            <a:extLst>
              <a:ext uri="{FF2B5EF4-FFF2-40B4-BE49-F238E27FC236}">
                <a16:creationId xmlns:a16="http://schemas.microsoft.com/office/drawing/2014/main" id="{3F81546D-1A72-414D-7341-D92D46A2384F}"/>
              </a:ext>
            </a:extLst>
          </p:cNvPr>
          <p:cNvSpPr txBox="1"/>
          <p:nvPr/>
        </p:nvSpPr>
        <p:spPr>
          <a:xfrm>
            <a:off x="6095999" y="1632857"/>
            <a:ext cx="5753876"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made from engineered hydrocarbons and provides good corrosion resistance by creating a barrier against the electrolyte.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These oils are generally more affordable than silicone oils and are effective in reducing corrosion in moderate conditions.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However, they may not offer the same level of thermal stability or long-term durability as silicone oils.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Additionally, synthetic hydrocarbon oils are more prone to chemical degradation in harsh environments, which can lead to a shorter lifespan for the coating.</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1ECF2D8-F3A5-3E05-67DA-E86AB1412151}"/>
              </a:ext>
            </a:extLst>
          </p:cNvPr>
          <p:cNvSpPr txBox="1"/>
          <p:nvPr/>
        </p:nvSpPr>
        <p:spPr>
          <a:xfrm>
            <a:off x="1794588" y="5668351"/>
            <a:ext cx="8602822" cy="92333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modified silicone oil is better suited for applications requiring high durability and resistance to extreme conditions, while synthetic hydrocarbon oil is a cost-effective option for less demanding environments.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23158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1427</TotalTime>
  <Words>2167</Words>
  <Application>Microsoft Office PowerPoint</Application>
  <PresentationFormat>Widescreen</PresentationFormat>
  <Paragraphs>192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ALUMINIUM-AIR BATTERIES: Innovation in Energy Storage.</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Shubhank Thakur</dc:creator>
  <cp:lastModifiedBy>KRRISHH SHIRBHAIYE</cp:lastModifiedBy>
  <cp:revision>33</cp:revision>
  <dcterms:created xsi:type="dcterms:W3CDTF">2024-09-13T05:49:45Z</dcterms:created>
  <dcterms:modified xsi:type="dcterms:W3CDTF">2025-04-27T05:31:24Z</dcterms:modified>
</cp:coreProperties>
</file>