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1" r:id="rId3"/>
    <p:sldId id="259" r:id="rId4"/>
    <p:sldId id="298" r:id="rId5"/>
    <p:sldId id="260" r:id="rId6"/>
    <p:sldId id="277" r:id="rId7"/>
    <p:sldId id="278" r:id="rId8"/>
    <p:sldId id="261" r:id="rId9"/>
    <p:sldId id="262" r:id="rId10"/>
    <p:sldId id="263" r:id="rId11"/>
    <p:sldId id="264" r:id="rId12"/>
    <p:sldId id="266" r:id="rId13"/>
    <p:sldId id="265" r:id="rId14"/>
    <p:sldId id="279" r:id="rId15"/>
    <p:sldId id="299" r:id="rId16"/>
    <p:sldId id="284" r:id="rId17"/>
    <p:sldId id="281" r:id="rId18"/>
    <p:sldId id="280" r:id="rId19"/>
    <p:sldId id="283" r:id="rId20"/>
    <p:sldId id="285" r:id="rId21"/>
    <p:sldId id="286" r:id="rId22"/>
    <p:sldId id="272" r:id="rId23"/>
    <p:sldId id="287" r:id="rId24"/>
    <p:sldId id="288" r:id="rId25"/>
    <p:sldId id="289" r:id="rId26"/>
    <p:sldId id="290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2" d="100"/>
          <a:sy n="42" d="100"/>
        </p:scale>
        <p:origin x="72" y="8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40CE7-1556-4AC0-B6A8-DE1423975D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44D0B5-6670-4445-9D42-D34438B331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46B53F-14CF-4432-8695-538359818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0D01E-1F7F-4FC3-AD6E-DAE2C7B1B902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A85074-BA86-4769-A56B-0B83126AD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7F0D87-D35E-4900-B912-99B392535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8E426-5614-4C39-84FA-99E809545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357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38BF4-ECD5-495B-8A9C-504927666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920468-A49E-4861-A830-8F92AF015E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8DE68D-1916-47AB-866D-741175169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0D01E-1F7F-4FC3-AD6E-DAE2C7B1B902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43BEE-6D38-4C70-827E-B397AC39B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9A842F-6C60-41F5-B897-4FC9D00AC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8E426-5614-4C39-84FA-99E809545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734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4EBA4E-1232-432B-9CC7-9EDC9AB43E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333095-5DA6-496B-96BA-06AA177C32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77DA0F-0E23-4BBE-B063-E1AA2A343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0D01E-1F7F-4FC3-AD6E-DAE2C7B1B902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FA4983-5E91-4DF8-8F9C-CBF53D55E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A0ECB7-FFE9-4ECF-A754-D0FBFA5B4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8E426-5614-4C39-84FA-99E809545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38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7F8D8-1088-4ED8-B67F-5E6A8FE57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A4308-3D36-4088-865F-5FB8392C5C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8C3098-1F41-4C42-862C-E6CA5A0B9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0D01E-1F7F-4FC3-AD6E-DAE2C7B1B902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CC6496-74E7-47E2-A001-05999AE91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2E9855-C4C9-42E7-A07C-3C95D80DF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8E426-5614-4C39-84FA-99E809545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072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B1551-2E08-4230-A11C-6657C9CD1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B68D69-83ED-4935-9303-65D7AB1496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0B3D0F-D84C-4E97-9B9D-842D35118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0D01E-1F7F-4FC3-AD6E-DAE2C7B1B902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BF9636-16CB-4E98-A444-22869EDC8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0526A-F56B-4660-A791-201B72999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8E426-5614-4C39-84FA-99E809545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502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A0EAB-2F30-44A3-A783-0B859B7B7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F33C28-9199-420B-A71C-CEB9D9FE40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C2D86E-B123-4984-9231-F2ACDF9DB5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86AE54-7697-4F8F-9CEC-4AF251127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0D01E-1F7F-4FC3-AD6E-DAE2C7B1B902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932423-C2F2-4531-9F3D-AD8E54278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555BB7-C3CA-437C-BCA2-6B0438731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8E426-5614-4C39-84FA-99E809545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976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0F080-4157-4159-83F3-17DB765D5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849338-F172-4C40-8027-F3FD4286D0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082B2C-279A-4992-B5FD-D89B495656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1041AA-A214-4E06-9D32-7CDEB66B16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793212-D488-4E28-9AC0-154C7C1D94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B01B7E-03B9-466E-8E83-CADCC6DD4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0D01E-1F7F-4FC3-AD6E-DAE2C7B1B902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ED19F3-2D02-4D2C-9CD5-177CC79A8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53405D-FB1A-40C9-B174-BA5338B51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8E426-5614-4C39-84FA-99E809545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758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96519-1DAB-49EC-94EA-092044353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63EE88-AFAA-404E-A940-EA1E8444C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0D01E-1F7F-4FC3-AD6E-DAE2C7B1B902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2859AB-E983-464C-8090-878CC6D01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3E5CB6-857E-4F99-8480-AB882E8E4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8E426-5614-4C39-84FA-99E809545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127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8A9DAA-FF25-4EF5-A6F6-FCFA27F65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0D01E-1F7F-4FC3-AD6E-DAE2C7B1B902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FC0C49-0E63-4849-AAD4-B838D1B8E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99FE8B-C1B9-47C4-A32F-4FF7F3321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8E426-5614-4C39-84FA-99E809545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575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FCEE5-DAEB-49BF-85F9-6378510DC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0C5959-82BD-4EA7-BB4D-767541CED1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AECD3B-105F-4645-A861-085EC9D2E5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31AC91-6609-47C3-9627-E127B9A7D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0D01E-1F7F-4FC3-AD6E-DAE2C7B1B902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BFD888-D26C-4165-9894-D066FA2EF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7884D-0063-41AE-A4A9-5EB407C16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8E426-5614-4C39-84FA-99E809545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761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533BE-4C10-4BBB-9D09-8212DB3A4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1BFD8A-462D-4E11-83BD-C82C6E28B8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CFD757-024F-4D29-8C93-D5D811FE86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AAD975-9443-4CC0-8453-D0B8B266C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0D01E-1F7F-4FC3-AD6E-DAE2C7B1B902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C9D9F1-DB5C-4E5C-94B7-980F8AC65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8AA4EB-CB6C-45A2-90AC-24E50C8CC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8E426-5614-4C39-84FA-99E809545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979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586CD8-CE26-444C-AF6F-7AC481B30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794B9C-1078-4924-A57B-CB8D6FA070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6E4E5E-8B2F-48AE-83FE-1052734994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50D01E-1F7F-4FC3-AD6E-DAE2C7B1B902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F3971F-C143-4A81-9DFE-6A94D15D38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574582-B55A-4F63-8CC7-86B2223B91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78E426-5614-4C39-84FA-99E809545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934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schools.com/python/ref_list_insert.asp" TargetMode="External"/><Relationship Id="rId3" Type="http://schemas.openxmlformats.org/officeDocument/2006/relationships/hyperlink" Target="https://www.w3schools.com/python/ref_list_clear.asp" TargetMode="External"/><Relationship Id="rId7" Type="http://schemas.openxmlformats.org/officeDocument/2006/relationships/hyperlink" Target="https://www.w3schools.com/python/ref_list_index.asp" TargetMode="External"/><Relationship Id="rId12" Type="http://schemas.openxmlformats.org/officeDocument/2006/relationships/hyperlink" Target="https://www.w3schools.com/python/ref_list_sort.asp" TargetMode="External"/><Relationship Id="rId2" Type="http://schemas.openxmlformats.org/officeDocument/2006/relationships/hyperlink" Target="https://www.w3schools.com/python/ref_list_append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python/ref_list_extend.asp" TargetMode="External"/><Relationship Id="rId11" Type="http://schemas.openxmlformats.org/officeDocument/2006/relationships/hyperlink" Target="https://www.w3schools.com/python/ref_list_reverse.asp" TargetMode="External"/><Relationship Id="rId5" Type="http://schemas.openxmlformats.org/officeDocument/2006/relationships/hyperlink" Target="https://www.w3schools.com/python/ref_list_count.asp" TargetMode="External"/><Relationship Id="rId10" Type="http://schemas.openxmlformats.org/officeDocument/2006/relationships/hyperlink" Target="https://www.w3schools.com/python/ref_list_remove.asp" TargetMode="External"/><Relationship Id="rId4" Type="http://schemas.openxmlformats.org/officeDocument/2006/relationships/hyperlink" Target="https://www.w3schools.com/python/ref_list_copy.asp" TargetMode="External"/><Relationship Id="rId9" Type="http://schemas.openxmlformats.org/officeDocument/2006/relationships/hyperlink" Target="https://www.w3schools.com/python/ref_list_pop.asp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ablokb/pi-wake-on-rtc.git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Top Corners Rounded 16">
            <a:extLst>
              <a:ext uri="{FF2B5EF4-FFF2-40B4-BE49-F238E27FC236}">
                <a16:creationId xmlns:a16="http://schemas.microsoft.com/office/drawing/2014/main" id="{DDB4F571-6DBF-4E2E-9A8D-DE69E39BFF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529466" y="996722"/>
            <a:ext cx="5923488" cy="4864556"/>
          </a:xfrm>
          <a:prstGeom prst="round2SameRect">
            <a:avLst>
              <a:gd name="adj1" fmla="val 3762"/>
              <a:gd name="adj2" fmla="val 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: Top Corners Rounded 10">
            <a:extLst>
              <a:ext uri="{FF2B5EF4-FFF2-40B4-BE49-F238E27FC236}">
                <a16:creationId xmlns:a16="http://schemas.microsoft.com/office/drawing/2014/main" id="{8BE760B9-968D-4BF8-8EEA-F6034CA4D6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57200" y="1050468"/>
            <a:ext cx="5609397" cy="4757058"/>
          </a:xfrm>
          <a:prstGeom prst="round2SameRect">
            <a:avLst>
              <a:gd name="adj1" fmla="val 2061"/>
              <a:gd name="adj2" fmla="val 0"/>
            </a:avLst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Straight Connector 20">
            <a:extLst>
              <a:ext uri="{FF2B5EF4-FFF2-40B4-BE49-F238E27FC236}">
                <a16:creationId xmlns:a16="http://schemas.microsoft.com/office/drawing/2014/main" id="{28F1BD21-61C2-4360-98E5-48C82A607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4071" y="2705800"/>
            <a:ext cx="1597456" cy="0"/>
          </a:xfrm>
          <a:prstGeom prst="line">
            <a:avLst/>
          </a:prstGeom>
          <a:ln w="508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">
            <a:extLst>
              <a:ext uri="{FF2B5EF4-FFF2-40B4-BE49-F238E27FC236}">
                <a16:creationId xmlns:a16="http://schemas.microsoft.com/office/drawing/2014/main" id="{363077D8-20A5-43D7-9390-FF4587A203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1733" y="981091"/>
            <a:ext cx="4092951" cy="1624457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l"/>
            <a: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RASBERRY PI</a:t>
            </a:r>
            <a:b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WORKSHOP</a:t>
            </a:r>
            <a:b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Day -2</a:t>
            </a:r>
            <a:b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Python Basics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E053D91-A3ED-4A68-9FEA-CB145123A823}"/>
              </a:ext>
            </a:extLst>
          </p:cNvPr>
          <p:cNvSpPr txBox="1"/>
          <p:nvPr/>
        </p:nvSpPr>
        <p:spPr>
          <a:xfrm>
            <a:off x="321733" y="3286897"/>
            <a:ext cx="4092951" cy="25900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By: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Krishna Kumar Sah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E. E. COM.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Firmware Engineer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Real Time Solutions</a:t>
            </a:r>
          </a:p>
        </p:txBody>
      </p:sp>
      <p:pic>
        <p:nvPicPr>
          <p:cNvPr id="1026" name="Picture 2" descr="https://pluralsight.imgix.net/paths/python-7be70baaac.png">
            <a:extLst>
              <a:ext uri="{FF2B5EF4-FFF2-40B4-BE49-F238E27FC236}">
                <a16:creationId xmlns:a16="http://schemas.microsoft.com/office/drawing/2014/main" id="{A078FB7D-A774-4124-A0C8-77DB301875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390" y="848497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4074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010B31-2EED-42BD-971C-641B88D05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Operators: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DC8C2-2EF4-4BB2-BDB7-5D5120014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0"/>
            <a:ext cx="6377769" cy="6858000"/>
          </a:xfrm>
        </p:spPr>
        <p:txBody>
          <a:bodyPr anchor="ctr">
            <a:normAutofit/>
          </a:bodyPr>
          <a:lstStyle/>
          <a:p>
            <a:r>
              <a:rPr lang="en-US" sz="1400" dirty="0"/>
              <a:t>Exponent: 	x**y	= 	2**3	= 8</a:t>
            </a:r>
          </a:p>
          <a:p>
            <a:r>
              <a:rPr lang="en-US" sz="1400" dirty="0"/>
              <a:t>Floor division:	x//y	= 	23 // 4	= 5</a:t>
            </a:r>
          </a:p>
          <a:p>
            <a:r>
              <a:rPr lang="en-US" sz="1400" dirty="0"/>
              <a:t>Assignment with operation: </a:t>
            </a:r>
          </a:p>
          <a:p>
            <a:pPr lvl="1"/>
            <a:r>
              <a:rPr lang="en-US" sz="1400" dirty="0"/>
              <a:t>x  [operator] = value	# x -= 4   is   x = x - 4</a:t>
            </a:r>
          </a:p>
          <a:p>
            <a:pPr lvl="2"/>
            <a:r>
              <a:rPr lang="en-US" sz="1400" dirty="0"/>
              <a:t>Execute the operation on X and assign the result to x</a:t>
            </a:r>
          </a:p>
          <a:p>
            <a:r>
              <a:rPr lang="en-US" sz="1400" dirty="0"/>
              <a:t>Python logical operator: </a:t>
            </a:r>
          </a:p>
          <a:p>
            <a:pPr lvl="1"/>
            <a:r>
              <a:rPr lang="en-US" sz="1400" dirty="0"/>
              <a:t>and	{print( 2 &gt; 3 and 3 &lt; 4) 		= False}</a:t>
            </a:r>
          </a:p>
          <a:p>
            <a:pPr lvl="1"/>
            <a:r>
              <a:rPr lang="en-US" sz="1400" dirty="0"/>
              <a:t>or		{print( 2 &gt; 3 or 3 &lt; 4) 		= True}</a:t>
            </a:r>
          </a:p>
          <a:p>
            <a:pPr lvl="1"/>
            <a:r>
              <a:rPr lang="en-US" sz="1400" dirty="0"/>
              <a:t>not	{print( not (2 &gt; 3 or 3 &lt; 4)) 	= False}</a:t>
            </a:r>
          </a:p>
          <a:p>
            <a:pPr lvl="1"/>
            <a:endParaRPr lang="en-US" sz="1400" dirty="0"/>
          </a:p>
          <a:p>
            <a:r>
              <a:rPr lang="en-US" sz="1400" dirty="0"/>
              <a:t>Python Identity Operator:</a:t>
            </a:r>
          </a:p>
          <a:p>
            <a:pPr lvl="1"/>
            <a:r>
              <a:rPr lang="en-US" sz="1400" dirty="0"/>
              <a:t>is 	</a:t>
            </a:r>
          </a:p>
          <a:p>
            <a:pPr lvl="1"/>
            <a:r>
              <a:rPr lang="en-US" sz="1400" dirty="0"/>
              <a:t>is not</a:t>
            </a:r>
          </a:p>
          <a:p>
            <a:pPr lvl="2"/>
            <a:r>
              <a:rPr lang="en-US" sz="1400" dirty="0"/>
              <a:t>x = 10</a:t>
            </a:r>
          </a:p>
          <a:p>
            <a:pPr lvl="2"/>
            <a:r>
              <a:rPr lang="en-US" sz="1400" dirty="0"/>
              <a:t>y = 10</a:t>
            </a:r>
          </a:p>
          <a:p>
            <a:pPr lvl="2"/>
            <a:r>
              <a:rPr lang="en-US" sz="1400" dirty="0"/>
              <a:t>y is x</a:t>
            </a:r>
          </a:p>
          <a:p>
            <a:r>
              <a:rPr lang="en-US" sz="1400" dirty="0"/>
              <a:t>Membership Operators</a:t>
            </a:r>
          </a:p>
          <a:p>
            <a:pPr lvl="1"/>
            <a:r>
              <a:rPr lang="en-US" sz="1400" dirty="0"/>
              <a:t>in </a:t>
            </a:r>
          </a:p>
          <a:p>
            <a:pPr lvl="1"/>
            <a:r>
              <a:rPr lang="en-US" sz="1400" dirty="0"/>
              <a:t>not in </a:t>
            </a:r>
          </a:p>
          <a:p>
            <a:pPr lvl="2"/>
            <a:r>
              <a:rPr lang="it-IT" sz="1400" dirty="0"/>
              <a:t>x = ["apple", "banana"]</a:t>
            </a:r>
          </a:p>
          <a:p>
            <a:pPr lvl="2"/>
            <a:r>
              <a:rPr lang="it-IT" sz="1400" dirty="0"/>
              <a:t>print("banana" in x)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5461809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AE9C7-0445-4FE1-942F-B32E23297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5340605" cy="1146176"/>
          </a:xfrm>
        </p:spPr>
        <p:txBody>
          <a:bodyPr>
            <a:normAutofit/>
          </a:bodyPr>
          <a:lstStyle/>
          <a:p>
            <a:r>
              <a:rPr lang="en-US" sz="3700"/>
              <a:t>Python Collections (Arrays):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5C7EBC3-4672-4DAB-81C2-58661FAFAE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78805" y="-2"/>
            <a:ext cx="6013194" cy="1511304"/>
          </a:xfrm>
          <a:custGeom>
            <a:avLst/>
            <a:gdLst>
              <a:gd name="connsiteX0" fmla="*/ 4545473 w 6013194"/>
              <a:gd name="connsiteY0" fmla="*/ 0 h 1511304"/>
              <a:gd name="connsiteX1" fmla="*/ 6013194 w 6013194"/>
              <a:gd name="connsiteY1" fmla="*/ 0 h 1511304"/>
              <a:gd name="connsiteX2" fmla="*/ 6013194 w 6013194"/>
              <a:gd name="connsiteY2" fmla="*/ 1508760 h 1511304"/>
              <a:gd name="connsiteX3" fmla="*/ 4545474 w 6013194"/>
              <a:gd name="connsiteY3" fmla="*/ 1508760 h 1511304"/>
              <a:gd name="connsiteX4" fmla="*/ 4545474 w 6013194"/>
              <a:gd name="connsiteY4" fmla="*/ 1511304 h 1511304"/>
              <a:gd name="connsiteX5" fmla="*/ 0 w 6013194"/>
              <a:gd name="connsiteY5" fmla="*/ 1511304 h 1511304"/>
              <a:gd name="connsiteX6" fmla="*/ 697617 w 6013194"/>
              <a:gd name="connsiteY6" fmla="*/ 3 h 1511304"/>
              <a:gd name="connsiteX7" fmla="*/ 4545473 w 6013194"/>
              <a:gd name="connsiteY7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13194" h="1511304">
                <a:moveTo>
                  <a:pt x="4545473" y="0"/>
                </a:moveTo>
                <a:lnTo>
                  <a:pt x="6013194" y="0"/>
                </a:lnTo>
                <a:lnTo>
                  <a:pt x="6013194" y="1508760"/>
                </a:lnTo>
                <a:lnTo>
                  <a:pt x="4545474" y="1508760"/>
                </a:lnTo>
                <a:lnTo>
                  <a:pt x="4545474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0BF962F-4C6F-461E-86F2-C43F56CC9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80797" y="1690688"/>
            <a:ext cx="8711202" cy="5167312"/>
          </a:xfrm>
          <a:custGeom>
            <a:avLst/>
            <a:gdLst>
              <a:gd name="connsiteX0" fmla="*/ 0 w 8711202"/>
              <a:gd name="connsiteY0" fmla="*/ 0 h 5167312"/>
              <a:gd name="connsiteX1" fmla="*/ 7243482 w 8711202"/>
              <a:gd name="connsiteY1" fmla="*/ 0 h 5167312"/>
              <a:gd name="connsiteX2" fmla="*/ 8711202 w 8711202"/>
              <a:gd name="connsiteY2" fmla="*/ 0 h 5167312"/>
              <a:gd name="connsiteX3" fmla="*/ 8711202 w 8711202"/>
              <a:gd name="connsiteY3" fmla="*/ 5167312 h 5167312"/>
              <a:gd name="connsiteX4" fmla="*/ 7243482 w 8711202"/>
              <a:gd name="connsiteY4" fmla="*/ 5167312 h 5167312"/>
              <a:gd name="connsiteX5" fmla="*/ 221324 w 8711202"/>
              <a:gd name="connsiteY5" fmla="*/ 5167312 h 5167312"/>
              <a:gd name="connsiteX6" fmla="*/ 2615203 w 8711202"/>
              <a:gd name="connsiteY6" fmla="*/ 952 h 5167312"/>
              <a:gd name="connsiteX7" fmla="*/ 0 w 8711202"/>
              <a:gd name="connsiteY7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1202" h="5167312">
                <a:moveTo>
                  <a:pt x="0" y="0"/>
                </a:moveTo>
                <a:lnTo>
                  <a:pt x="7243482" y="0"/>
                </a:lnTo>
                <a:lnTo>
                  <a:pt x="8711202" y="0"/>
                </a:lnTo>
                <a:lnTo>
                  <a:pt x="8711202" y="5167312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3">
            <a:extLst>
              <a:ext uri="{FF2B5EF4-FFF2-40B4-BE49-F238E27FC236}">
                <a16:creationId xmlns:a16="http://schemas.microsoft.com/office/drawing/2014/main" id="{2E94A4F7-38E4-45EA-8E2E-CE1B5766B4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5931454" cy="5166360"/>
          </a:xfrm>
          <a:custGeom>
            <a:avLst/>
            <a:gdLst>
              <a:gd name="connsiteX0" fmla="*/ 0 w 5931454"/>
              <a:gd name="connsiteY0" fmla="*/ 0 h 5166360"/>
              <a:gd name="connsiteX1" fmla="*/ 5931454 w 5931454"/>
              <a:gd name="connsiteY1" fmla="*/ 0 h 5166360"/>
              <a:gd name="connsiteX2" fmla="*/ 3537575 w 5931454"/>
              <a:gd name="connsiteY2" fmla="*/ 5166360 h 5166360"/>
              <a:gd name="connsiteX3" fmla="*/ 0 w 5931454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31454" h="5166360">
                <a:moveTo>
                  <a:pt x="0" y="0"/>
                </a:moveTo>
                <a:lnTo>
                  <a:pt x="5931454" y="0"/>
                </a:lnTo>
                <a:lnTo>
                  <a:pt x="3537575" y="5166360"/>
                </a:lnTo>
                <a:lnTo>
                  <a:pt x="0" y="516636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F8188-CCE3-446C-94F3-4F63F6C58E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73288"/>
            <a:ext cx="3603171" cy="3639684"/>
          </a:xfrm>
        </p:spPr>
        <p:txBody>
          <a:bodyPr anchor="ctr">
            <a:normAutofit/>
          </a:bodyPr>
          <a:lstStyle/>
          <a:p>
            <a:r>
              <a:rPr lang="en-US" sz="2000">
                <a:solidFill>
                  <a:srgbClr val="FFFFFF"/>
                </a:solidFill>
              </a:rPr>
              <a:t>There are four collection data types in the Python programming language:</a:t>
            </a:r>
          </a:p>
          <a:p>
            <a:endParaRPr lang="en-US" sz="2000">
              <a:solidFill>
                <a:srgbClr val="FFFFFF"/>
              </a:solidFill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FDF5FE8-0D95-4F6F-B76F-8811F4F71C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4239134"/>
              </p:ext>
            </p:extLst>
          </p:nvPr>
        </p:nvGraphicFramePr>
        <p:xfrm>
          <a:off x="5679912" y="3005128"/>
          <a:ext cx="6078987" cy="253843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1526">
                  <a:extLst>
                    <a:ext uri="{9D8B030D-6E8A-4147-A177-3AD203B41FA5}">
                      <a16:colId xmlns:a16="http://schemas.microsoft.com/office/drawing/2014/main" val="3707309992"/>
                    </a:ext>
                  </a:extLst>
                </a:gridCol>
                <a:gridCol w="2051222">
                  <a:extLst>
                    <a:ext uri="{9D8B030D-6E8A-4147-A177-3AD203B41FA5}">
                      <a16:colId xmlns:a16="http://schemas.microsoft.com/office/drawing/2014/main" val="3221519613"/>
                    </a:ext>
                  </a:extLst>
                </a:gridCol>
                <a:gridCol w="2113005">
                  <a:extLst>
                    <a:ext uri="{9D8B030D-6E8A-4147-A177-3AD203B41FA5}">
                      <a16:colId xmlns:a16="http://schemas.microsoft.com/office/drawing/2014/main" val="3538820496"/>
                    </a:ext>
                  </a:extLst>
                </a:gridCol>
                <a:gridCol w="1033234">
                  <a:extLst>
                    <a:ext uri="{9D8B030D-6E8A-4147-A177-3AD203B41FA5}">
                      <a16:colId xmlns:a16="http://schemas.microsoft.com/office/drawing/2014/main" val="3095604717"/>
                    </a:ext>
                  </a:extLst>
                </a:gridCol>
              </a:tblGrid>
              <a:tr h="576208">
                <a:tc>
                  <a:txBody>
                    <a:bodyPr/>
                    <a:lstStyle/>
                    <a:p>
                      <a:r>
                        <a:rPr lang="en-US" sz="1400" b="1"/>
                        <a:t>List</a:t>
                      </a:r>
                      <a:endParaRPr lang="en-US" sz="1400"/>
                    </a:p>
                  </a:txBody>
                  <a:tcPr marL="50652" marR="50652" marT="25326" marB="25326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ordered and changeable</a:t>
                      </a:r>
                    </a:p>
                  </a:txBody>
                  <a:tcPr marL="50652" marR="50652" marT="25326" marB="25326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Allows duplicate members</a:t>
                      </a:r>
                    </a:p>
                  </a:txBody>
                  <a:tcPr marL="50652" marR="50652" marT="25326" marB="25326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[ ] or </a:t>
                      </a:r>
                    </a:p>
                    <a:p>
                      <a:r>
                        <a:rPr lang="en-US" sz="1400"/>
                        <a:t>list(())</a:t>
                      </a:r>
                    </a:p>
                  </a:txBody>
                  <a:tcPr marL="50652" marR="50652" marT="25326" marB="25326"/>
                </a:tc>
                <a:extLst>
                  <a:ext uri="{0D108BD9-81ED-4DB2-BD59-A6C34878D82A}">
                    <a16:rowId xmlns:a16="http://schemas.microsoft.com/office/drawing/2014/main" val="4257628794"/>
                  </a:ext>
                </a:extLst>
              </a:tr>
              <a:tr h="576208">
                <a:tc>
                  <a:txBody>
                    <a:bodyPr/>
                    <a:lstStyle/>
                    <a:p>
                      <a:r>
                        <a:rPr lang="en-US" sz="1400" b="1"/>
                        <a:t>Tuple</a:t>
                      </a:r>
                      <a:endParaRPr lang="en-US" sz="1400"/>
                    </a:p>
                  </a:txBody>
                  <a:tcPr marL="50652" marR="50652" marT="25326" marB="25326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ordered and unchangeable</a:t>
                      </a:r>
                    </a:p>
                  </a:txBody>
                  <a:tcPr marL="50652" marR="50652" marT="25326" marB="25326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Allows duplicate members.</a:t>
                      </a:r>
                    </a:p>
                  </a:txBody>
                  <a:tcPr marL="50652" marR="50652" marT="25326" marB="25326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( ) or</a:t>
                      </a:r>
                    </a:p>
                    <a:p>
                      <a:r>
                        <a:rPr lang="en-US" sz="1400"/>
                        <a:t>tuples(())</a:t>
                      </a:r>
                    </a:p>
                  </a:txBody>
                  <a:tcPr marL="50652" marR="50652" marT="25326" marB="25326"/>
                </a:tc>
                <a:extLst>
                  <a:ext uri="{0D108BD9-81ED-4DB2-BD59-A6C34878D82A}">
                    <a16:rowId xmlns:a16="http://schemas.microsoft.com/office/drawing/2014/main" val="3561721893"/>
                  </a:ext>
                </a:extLst>
              </a:tr>
              <a:tr h="576208">
                <a:tc>
                  <a:txBody>
                    <a:bodyPr/>
                    <a:lstStyle/>
                    <a:p>
                      <a:r>
                        <a:rPr lang="en-US" sz="1400" b="1"/>
                        <a:t>Set</a:t>
                      </a:r>
                      <a:endParaRPr lang="en-US" sz="1400"/>
                    </a:p>
                  </a:txBody>
                  <a:tcPr marL="50652" marR="50652" marT="25326" marB="25326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unordered and unindexed</a:t>
                      </a:r>
                    </a:p>
                  </a:txBody>
                  <a:tcPr marL="50652" marR="50652" marT="25326" marB="25326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 duplicate members</a:t>
                      </a:r>
                    </a:p>
                  </a:txBody>
                  <a:tcPr marL="50652" marR="50652" marT="25326" marB="25326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{ } or </a:t>
                      </a:r>
                    </a:p>
                    <a:p>
                      <a:r>
                        <a:rPr lang="en-US" sz="1400" dirty="0"/>
                        <a:t>set(())</a:t>
                      </a:r>
                    </a:p>
                  </a:txBody>
                  <a:tcPr marL="50652" marR="50652" marT="25326" marB="25326"/>
                </a:tc>
                <a:extLst>
                  <a:ext uri="{0D108BD9-81ED-4DB2-BD59-A6C34878D82A}">
                    <a16:rowId xmlns:a16="http://schemas.microsoft.com/office/drawing/2014/main" val="2103289081"/>
                  </a:ext>
                </a:extLst>
              </a:tr>
              <a:tr h="809807">
                <a:tc>
                  <a:txBody>
                    <a:bodyPr/>
                    <a:lstStyle/>
                    <a:p>
                      <a:r>
                        <a:rPr lang="en-US" sz="1400" b="1"/>
                        <a:t>Dictionary</a:t>
                      </a:r>
                      <a:endParaRPr lang="en-US" sz="1400"/>
                    </a:p>
                  </a:txBody>
                  <a:tcPr marL="50652" marR="50652" marT="25326" marB="25326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unordered, changeable and indexed</a:t>
                      </a:r>
                    </a:p>
                  </a:txBody>
                  <a:tcPr marL="50652" marR="50652" marT="25326" marB="25326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No duplicate members.</a:t>
                      </a:r>
                    </a:p>
                  </a:txBody>
                  <a:tcPr marL="50652" marR="50652" marT="25326" marB="25326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{ } or</a:t>
                      </a:r>
                    </a:p>
                    <a:p>
                      <a:r>
                        <a:rPr lang="en-US" sz="1400" dirty="0" err="1"/>
                        <a:t>dict</a:t>
                      </a:r>
                      <a:r>
                        <a:rPr lang="en-US" sz="1400" dirty="0"/>
                        <a:t>(())</a:t>
                      </a:r>
                    </a:p>
                  </a:txBody>
                  <a:tcPr marL="50652" marR="50652" marT="25326" marB="25326"/>
                </a:tc>
                <a:extLst>
                  <a:ext uri="{0D108BD9-81ED-4DB2-BD59-A6C34878D82A}">
                    <a16:rowId xmlns:a16="http://schemas.microsoft.com/office/drawing/2014/main" val="34354385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05241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7E01C6F-F8D5-46FA-A75B-0E8C330C13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0562634"/>
              </p:ext>
            </p:extLst>
          </p:nvPr>
        </p:nvGraphicFramePr>
        <p:xfrm>
          <a:off x="1381610" y="643466"/>
          <a:ext cx="9428781" cy="557107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944420">
                  <a:extLst>
                    <a:ext uri="{9D8B030D-6E8A-4147-A177-3AD203B41FA5}">
                      <a16:colId xmlns:a16="http://schemas.microsoft.com/office/drawing/2014/main" val="4292965196"/>
                    </a:ext>
                  </a:extLst>
                </a:gridCol>
                <a:gridCol w="7484361">
                  <a:extLst>
                    <a:ext uri="{9D8B030D-6E8A-4147-A177-3AD203B41FA5}">
                      <a16:colId xmlns:a16="http://schemas.microsoft.com/office/drawing/2014/main" val="2865546602"/>
                    </a:ext>
                  </a:extLst>
                </a:gridCol>
              </a:tblGrid>
              <a:tr h="464256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Method</a:t>
                      </a:r>
                    </a:p>
                  </a:txBody>
                  <a:tcPr marL="148558" marR="74279" marT="74279" marB="7427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Description</a:t>
                      </a:r>
                    </a:p>
                  </a:txBody>
                  <a:tcPr marL="74279" marR="74279" marT="74279" marB="74279"/>
                </a:tc>
                <a:extLst>
                  <a:ext uri="{0D108BD9-81ED-4DB2-BD59-A6C34878D82A}">
                    <a16:rowId xmlns:a16="http://schemas.microsoft.com/office/drawing/2014/main" val="3828750864"/>
                  </a:ext>
                </a:extLst>
              </a:tr>
              <a:tr h="464256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  <a:hlinkClick r:id="rId2"/>
                        </a:rPr>
                        <a:t>append()</a:t>
                      </a:r>
                      <a:endParaRPr lang="en-US" sz="1800">
                        <a:effectLst/>
                      </a:endParaRPr>
                    </a:p>
                  </a:txBody>
                  <a:tcPr marL="148558" marR="74279" marT="74279" marB="7427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Adds an element at the end of the list</a:t>
                      </a:r>
                    </a:p>
                  </a:txBody>
                  <a:tcPr marL="74279" marR="74279" marT="74279" marB="74279"/>
                </a:tc>
                <a:extLst>
                  <a:ext uri="{0D108BD9-81ED-4DB2-BD59-A6C34878D82A}">
                    <a16:rowId xmlns:a16="http://schemas.microsoft.com/office/drawing/2014/main" val="3467996944"/>
                  </a:ext>
                </a:extLst>
              </a:tr>
              <a:tr h="464256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  <a:hlinkClick r:id="rId3"/>
                        </a:rPr>
                        <a:t>clear()</a:t>
                      </a:r>
                      <a:endParaRPr lang="en-US" sz="1800">
                        <a:effectLst/>
                      </a:endParaRPr>
                    </a:p>
                  </a:txBody>
                  <a:tcPr marL="148558" marR="74279" marT="74279" marB="7427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Removes all the elements from the list</a:t>
                      </a:r>
                    </a:p>
                  </a:txBody>
                  <a:tcPr marL="74279" marR="74279" marT="74279" marB="74279"/>
                </a:tc>
                <a:extLst>
                  <a:ext uri="{0D108BD9-81ED-4DB2-BD59-A6C34878D82A}">
                    <a16:rowId xmlns:a16="http://schemas.microsoft.com/office/drawing/2014/main" val="4249742886"/>
                  </a:ext>
                </a:extLst>
              </a:tr>
              <a:tr h="464256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  <a:hlinkClick r:id="rId4"/>
                        </a:rPr>
                        <a:t>copy()</a:t>
                      </a:r>
                      <a:endParaRPr lang="en-US" sz="1800">
                        <a:effectLst/>
                      </a:endParaRPr>
                    </a:p>
                  </a:txBody>
                  <a:tcPr marL="148558" marR="74279" marT="74279" marB="7427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Returns a copy of the list</a:t>
                      </a:r>
                    </a:p>
                  </a:txBody>
                  <a:tcPr marL="74279" marR="74279" marT="74279" marB="74279"/>
                </a:tc>
                <a:extLst>
                  <a:ext uri="{0D108BD9-81ED-4DB2-BD59-A6C34878D82A}">
                    <a16:rowId xmlns:a16="http://schemas.microsoft.com/office/drawing/2014/main" val="2370495936"/>
                  </a:ext>
                </a:extLst>
              </a:tr>
              <a:tr h="464256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  <a:hlinkClick r:id="rId5"/>
                        </a:rPr>
                        <a:t>count()</a:t>
                      </a:r>
                      <a:endParaRPr lang="en-US" sz="1800">
                        <a:effectLst/>
                      </a:endParaRPr>
                    </a:p>
                  </a:txBody>
                  <a:tcPr marL="148558" marR="74279" marT="74279" marB="7427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Returns the number of elements with the specified value</a:t>
                      </a:r>
                    </a:p>
                  </a:txBody>
                  <a:tcPr marL="74279" marR="74279" marT="74279" marB="74279"/>
                </a:tc>
                <a:extLst>
                  <a:ext uri="{0D108BD9-81ED-4DB2-BD59-A6C34878D82A}">
                    <a16:rowId xmlns:a16="http://schemas.microsoft.com/office/drawing/2014/main" val="1759907009"/>
                  </a:ext>
                </a:extLst>
              </a:tr>
              <a:tr h="464256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  <a:hlinkClick r:id="rId6"/>
                        </a:rPr>
                        <a:t>extend()</a:t>
                      </a:r>
                      <a:endParaRPr lang="en-US" sz="1800">
                        <a:effectLst/>
                      </a:endParaRPr>
                    </a:p>
                  </a:txBody>
                  <a:tcPr marL="148558" marR="74279" marT="74279" marB="7427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Add the elements of a list (or any iterable), to the end of the current list</a:t>
                      </a:r>
                    </a:p>
                  </a:txBody>
                  <a:tcPr marL="74279" marR="74279" marT="74279" marB="74279"/>
                </a:tc>
                <a:extLst>
                  <a:ext uri="{0D108BD9-81ED-4DB2-BD59-A6C34878D82A}">
                    <a16:rowId xmlns:a16="http://schemas.microsoft.com/office/drawing/2014/main" val="2233370470"/>
                  </a:ext>
                </a:extLst>
              </a:tr>
              <a:tr h="464256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  <a:hlinkClick r:id="rId7"/>
                        </a:rPr>
                        <a:t>index()</a:t>
                      </a:r>
                      <a:endParaRPr lang="en-US" sz="1800">
                        <a:effectLst/>
                      </a:endParaRPr>
                    </a:p>
                  </a:txBody>
                  <a:tcPr marL="148558" marR="74279" marT="74279" marB="7427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Returns the index of the first element with the specified value</a:t>
                      </a:r>
                    </a:p>
                  </a:txBody>
                  <a:tcPr marL="74279" marR="74279" marT="74279" marB="74279"/>
                </a:tc>
                <a:extLst>
                  <a:ext uri="{0D108BD9-81ED-4DB2-BD59-A6C34878D82A}">
                    <a16:rowId xmlns:a16="http://schemas.microsoft.com/office/drawing/2014/main" val="3730187457"/>
                  </a:ext>
                </a:extLst>
              </a:tr>
              <a:tr h="464256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  <a:hlinkClick r:id="rId8"/>
                        </a:rPr>
                        <a:t>insert()</a:t>
                      </a:r>
                      <a:endParaRPr lang="en-US" sz="1800">
                        <a:effectLst/>
                      </a:endParaRPr>
                    </a:p>
                  </a:txBody>
                  <a:tcPr marL="148558" marR="74279" marT="74279" marB="7427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Adds an element at the specified position</a:t>
                      </a:r>
                    </a:p>
                  </a:txBody>
                  <a:tcPr marL="74279" marR="74279" marT="74279" marB="74279"/>
                </a:tc>
                <a:extLst>
                  <a:ext uri="{0D108BD9-81ED-4DB2-BD59-A6C34878D82A}">
                    <a16:rowId xmlns:a16="http://schemas.microsoft.com/office/drawing/2014/main" val="1541196441"/>
                  </a:ext>
                </a:extLst>
              </a:tr>
              <a:tr h="464256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  <a:hlinkClick r:id="rId9"/>
                        </a:rPr>
                        <a:t>pop()</a:t>
                      </a:r>
                      <a:endParaRPr lang="en-US" sz="1800">
                        <a:effectLst/>
                      </a:endParaRPr>
                    </a:p>
                  </a:txBody>
                  <a:tcPr marL="148558" marR="74279" marT="74279" marB="7427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Removes the element at the specified position</a:t>
                      </a:r>
                    </a:p>
                  </a:txBody>
                  <a:tcPr marL="74279" marR="74279" marT="74279" marB="74279"/>
                </a:tc>
                <a:extLst>
                  <a:ext uri="{0D108BD9-81ED-4DB2-BD59-A6C34878D82A}">
                    <a16:rowId xmlns:a16="http://schemas.microsoft.com/office/drawing/2014/main" val="180198936"/>
                  </a:ext>
                </a:extLst>
              </a:tr>
              <a:tr h="464256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  <a:hlinkClick r:id="rId10"/>
                        </a:rPr>
                        <a:t>remove()</a:t>
                      </a:r>
                      <a:endParaRPr lang="en-US" sz="1800">
                        <a:effectLst/>
                      </a:endParaRPr>
                    </a:p>
                  </a:txBody>
                  <a:tcPr marL="148558" marR="74279" marT="74279" marB="7427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Removes the first item with the specified value</a:t>
                      </a:r>
                    </a:p>
                  </a:txBody>
                  <a:tcPr marL="74279" marR="74279" marT="74279" marB="74279"/>
                </a:tc>
                <a:extLst>
                  <a:ext uri="{0D108BD9-81ED-4DB2-BD59-A6C34878D82A}">
                    <a16:rowId xmlns:a16="http://schemas.microsoft.com/office/drawing/2014/main" val="3641956005"/>
                  </a:ext>
                </a:extLst>
              </a:tr>
              <a:tr h="464256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  <a:hlinkClick r:id="rId11"/>
                        </a:rPr>
                        <a:t>reverse()</a:t>
                      </a:r>
                      <a:endParaRPr lang="en-US" sz="1800">
                        <a:effectLst/>
                      </a:endParaRPr>
                    </a:p>
                  </a:txBody>
                  <a:tcPr marL="148558" marR="74279" marT="74279" marB="7427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Reverses the order of the list</a:t>
                      </a:r>
                    </a:p>
                  </a:txBody>
                  <a:tcPr marL="74279" marR="74279" marT="74279" marB="74279"/>
                </a:tc>
                <a:extLst>
                  <a:ext uri="{0D108BD9-81ED-4DB2-BD59-A6C34878D82A}">
                    <a16:rowId xmlns:a16="http://schemas.microsoft.com/office/drawing/2014/main" val="3581808505"/>
                  </a:ext>
                </a:extLst>
              </a:tr>
              <a:tr h="464256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  <a:hlinkClick r:id="rId12"/>
                        </a:rPr>
                        <a:t>sort()</a:t>
                      </a:r>
                      <a:endParaRPr lang="en-US" sz="1800">
                        <a:effectLst/>
                      </a:endParaRPr>
                    </a:p>
                  </a:txBody>
                  <a:tcPr marL="148558" marR="74279" marT="74279" marB="7427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Sorts the list</a:t>
                      </a:r>
                    </a:p>
                  </a:txBody>
                  <a:tcPr marL="74279" marR="74279" marT="74279" marB="74279"/>
                </a:tc>
                <a:extLst>
                  <a:ext uri="{0D108BD9-81ED-4DB2-BD59-A6C34878D82A}">
                    <a16:rowId xmlns:a16="http://schemas.microsoft.com/office/drawing/2014/main" val="12737033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40631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1EF247-E19D-43C8-B669-396A6786C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Python Collection: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List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E4CE31-CA8B-40CB-A51A-37D79F0CC7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0"/>
            <a:ext cx="6377769" cy="6858000"/>
          </a:xfrm>
        </p:spPr>
        <p:txBody>
          <a:bodyPr anchor="ctr">
            <a:noAutofit/>
          </a:bodyPr>
          <a:lstStyle/>
          <a:p>
            <a:r>
              <a:rPr lang="en-US" sz="1800" dirty="0" err="1"/>
              <a:t>thislist</a:t>
            </a:r>
            <a:r>
              <a:rPr lang="en-US" sz="1800" dirty="0"/>
              <a:t> = ["apple", "banana", "cherry"]</a:t>
            </a:r>
            <a:br>
              <a:rPr lang="en-US" sz="1800" dirty="0"/>
            </a:br>
            <a:r>
              <a:rPr lang="en-US" sz="1800" dirty="0"/>
              <a:t>print(</a:t>
            </a:r>
            <a:r>
              <a:rPr lang="en-US" sz="1800" dirty="0" err="1"/>
              <a:t>thislist</a:t>
            </a:r>
            <a:r>
              <a:rPr lang="en-US" sz="1800" dirty="0"/>
              <a:t>)</a:t>
            </a:r>
          </a:p>
          <a:p>
            <a:endParaRPr lang="en-US" sz="1800" dirty="0"/>
          </a:p>
          <a:p>
            <a:r>
              <a:rPr lang="en-US" sz="1800" dirty="0" err="1"/>
              <a:t>thislist</a:t>
            </a:r>
            <a:r>
              <a:rPr lang="en-US" sz="1800" dirty="0"/>
              <a:t> = list(("apple", "banana", "cherry")) # note the double round-brackets</a:t>
            </a:r>
            <a:br>
              <a:rPr lang="en-US" sz="1800" dirty="0"/>
            </a:br>
            <a:r>
              <a:rPr lang="en-US" sz="1800" dirty="0"/>
              <a:t>print(</a:t>
            </a:r>
            <a:r>
              <a:rPr lang="en-US" sz="1800" dirty="0" err="1"/>
              <a:t>thislist</a:t>
            </a:r>
            <a:r>
              <a:rPr lang="en-US" sz="1800" dirty="0"/>
              <a:t>)</a:t>
            </a:r>
          </a:p>
          <a:p>
            <a:pPr lvl="1"/>
            <a:r>
              <a:rPr lang="en-US" sz="1800" dirty="0"/>
              <a:t>list() : </a:t>
            </a:r>
            <a:r>
              <a:rPr lang="en-US" sz="1800" dirty="0" err="1"/>
              <a:t>cunstructor</a:t>
            </a:r>
            <a:endParaRPr lang="en-US" sz="1800" dirty="0"/>
          </a:p>
          <a:p>
            <a:endParaRPr lang="en-US" sz="1800" dirty="0"/>
          </a:p>
          <a:p>
            <a:r>
              <a:rPr lang="en-US" sz="1800" dirty="0" err="1"/>
              <a:t>thislist</a:t>
            </a:r>
            <a:r>
              <a:rPr lang="en-US" sz="1800" dirty="0"/>
              <a:t> = list(("apple", "banana", "cherry"))</a:t>
            </a:r>
            <a:br>
              <a:rPr lang="en-US" sz="1800" dirty="0"/>
            </a:br>
            <a:r>
              <a:rPr lang="en-US" sz="1800" dirty="0" err="1"/>
              <a:t>thislist.</a:t>
            </a:r>
            <a:r>
              <a:rPr lang="en-US" sz="1800" dirty="0" err="1">
                <a:solidFill>
                  <a:srgbClr val="00B0F0"/>
                </a:solidFill>
              </a:rPr>
              <a:t>append</a:t>
            </a:r>
            <a:r>
              <a:rPr lang="en-US" sz="1800" dirty="0"/>
              <a:t>("damson")</a:t>
            </a:r>
            <a:br>
              <a:rPr lang="en-US" sz="1800" dirty="0"/>
            </a:br>
            <a:r>
              <a:rPr lang="en-US" sz="1800" dirty="0"/>
              <a:t>print(</a:t>
            </a:r>
            <a:r>
              <a:rPr lang="en-US" sz="1800" dirty="0" err="1"/>
              <a:t>thislist</a:t>
            </a:r>
            <a:r>
              <a:rPr lang="en-US" sz="1800" dirty="0"/>
              <a:t>)</a:t>
            </a:r>
          </a:p>
          <a:p>
            <a:endParaRPr lang="en-US" sz="1800" dirty="0"/>
          </a:p>
          <a:p>
            <a:r>
              <a:rPr lang="en-US" sz="1800" dirty="0" err="1"/>
              <a:t>thislist</a:t>
            </a:r>
            <a:r>
              <a:rPr lang="en-US" sz="1800" dirty="0"/>
              <a:t> = list(("apple", "banana", "cherry"))</a:t>
            </a:r>
            <a:br>
              <a:rPr lang="en-US" sz="1800" dirty="0"/>
            </a:br>
            <a:r>
              <a:rPr lang="en-US" sz="1800" dirty="0" err="1"/>
              <a:t>thislist.</a:t>
            </a:r>
            <a:r>
              <a:rPr lang="en-US" sz="1800" dirty="0" err="1">
                <a:solidFill>
                  <a:srgbClr val="00B0F0"/>
                </a:solidFill>
              </a:rPr>
              <a:t>remove</a:t>
            </a:r>
            <a:r>
              <a:rPr lang="en-US" sz="1800" dirty="0"/>
              <a:t>("banana")</a:t>
            </a:r>
            <a:br>
              <a:rPr lang="en-US" sz="1800" dirty="0"/>
            </a:br>
            <a:r>
              <a:rPr lang="en-US" sz="1800" dirty="0"/>
              <a:t>print(</a:t>
            </a:r>
            <a:r>
              <a:rPr lang="en-US" sz="1800" dirty="0" err="1"/>
              <a:t>thislist</a:t>
            </a:r>
            <a:r>
              <a:rPr lang="en-US" sz="1800" dirty="0"/>
              <a:t>)</a:t>
            </a:r>
          </a:p>
          <a:p>
            <a:endParaRPr lang="en-US" sz="1800" dirty="0"/>
          </a:p>
          <a:p>
            <a:r>
              <a:rPr lang="en-US" sz="1800" dirty="0" err="1"/>
              <a:t>thislist</a:t>
            </a:r>
            <a:r>
              <a:rPr lang="en-US" sz="1800" dirty="0"/>
              <a:t> = list(("apple", "banana", "cherry"))</a:t>
            </a:r>
            <a:br>
              <a:rPr lang="en-US" sz="1800" dirty="0"/>
            </a:br>
            <a:r>
              <a:rPr lang="en-US" sz="1800" dirty="0"/>
              <a:t>print(</a:t>
            </a:r>
            <a:r>
              <a:rPr lang="en-US" sz="1800" dirty="0" err="1">
                <a:solidFill>
                  <a:srgbClr val="00B0F0"/>
                </a:solidFill>
              </a:rPr>
              <a:t>len</a:t>
            </a:r>
            <a:r>
              <a:rPr lang="en-US" sz="1800" dirty="0"/>
              <a:t>(</a:t>
            </a:r>
            <a:r>
              <a:rPr lang="en-US" sz="1800" dirty="0" err="1"/>
              <a:t>thislist</a:t>
            </a:r>
            <a:r>
              <a:rPr lang="en-US" sz="1800" dirty="0"/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30723014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E3C6C7-0096-4495-A5CE-D77ED1608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Python Collection: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tuples,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sets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E2359F-4E85-448C-9FB3-FE2FAA028E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0"/>
            <a:ext cx="6377769" cy="6858000"/>
          </a:xfrm>
        </p:spPr>
        <p:txBody>
          <a:bodyPr anchor="ctr">
            <a:noAutofit/>
          </a:bodyPr>
          <a:lstStyle/>
          <a:p>
            <a:r>
              <a:rPr lang="en-US" sz="2000" dirty="0"/>
              <a:t>Python Tuples:</a:t>
            </a:r>
          </a:p>
          <a:p>
            <a:pPr lvl="1"/>
            <a:r>
              <a:rPr lang="en-US" sz="2000" dirty="0" err="1"/>
              <a:t>thistuple</a:t>
            </a:r>
            <a:r>
              <a:rPr lang="en-US" sz="2000" dirty="0"/>
              <a:t> = ("apple", "banana", "cherry")</a:t>
            </a:r>
            <a:br>
              <a:rPr lang="en-US" sz="2000" dirty="0"/>
            </a:br>
            <a:r>
              <a:rPr lang="en-US" sz="2000" dirty="0"/>
              <a:t>print(</a:t>
            </a:r>
            <a:r>
              <a:rPr lang="en-US" sz="2000" dirty="0" err="1"/>
              <a:t>thistuple</a:t>
            </a:r>
            <a:r>
              <a:rPr lang="en-US" sz="2000" dirty="0"/>
              <a:t>)</a:t>
            </a:r>
          </a:p>
          <a:p>
            <a:pPr lvl="2"/>
            <a:r>
              <a:rPr lang="en-US" dirty="0"/>
              <a:t>cannot change values in a tuple</a:t>
            </a:r>
          </a:p>
          <a:p>
            <a:pPr lvl="2"/>
            <a:r>
              <a:rPr lang="en-US" dirty="0"/>
              <a:t>cannot remove items in a tuple</a:t>
            </a:r>
          </a:p>
          <a:p>
            <a:endParaRPr lang="en-US" sz="2000" dirty="0"/>
          </a:p>
          <a:p>
            <a:r>
              <a:rPr lang="en-US" sz="2000" dirty="0"/>
              <a:t>Python Set:</a:t>
            </a:r>
          </a:p>
          <a:p>
            <a:pPr lvl="1"/>
            <a:r>
              <a:rPr lang="en-US" sz="2000" dirty="0" err="1"/>
              <a:t>thisset</a:t>
            </a:r>
            <a:r>
              <a:rPr lang="en-US" sz="2000" dirty="0"/>
              <a:t> = {"apple", "banana", "cherry"}</a:t>
            </a:r>
            <a:br>
              <a:rPr lang="en-US" sz="2000" dirty="0"/>
            </a:br>
            <a:r>
              <a:rPr lang="en-US" sz="2000" dirty="0"/>
              <a:t>print(</a:t>
            </a:r>
            <a:r>
              <a:rPr lang="en-US" sz="2000" dirty="0" err="1"/>
              <a:t>thisset</a:t>
            </a:r>
            <a:r>
              <a:rPr lang="en-US" sz="2000" dirty="0"/>
              <a:t>)</a:t>
            </a:r>
          </a:p>
          <a:p>
            <a:pPr lvl="1"/>
            <a:r>
              <a:rPr lang="en-US" sz="2000" dirty="0"/>
              <a:t>list is unordered, items will appear in a random</a:t>
            </a:r>
          </a:p>
          <a:p>
            <a:pPr lvl="1"/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7794994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9624E2-F9DF-4A72-8D05-34D08033B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Python Collection: dictionary</a:t>
            </a:r>
            <a:endParaRPr lang="en-US">
              <a:solidFill>
                <a:schemeClr val="accent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49A3AB-F852-4616-A61C-CF4D16C336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0"/>
            <a:ext cx="6377769" cy="6858000"/>
          </a:xfrm>
        </p:spPr>
        <p:txBody>
          <a:bodyPr anchor="ctr">
            <a:normAutofit/>
          </a:bodyPr>
          <a:lstStyle/>
          <a:p>
            <a:r>
              <a:rPr lang="en-US" sz="1600" dirty="0"/>
              <a:t>Python dictionary:</a:t>
            </a:r>
          </a:p>
          <a:p>
            <a:pPr lvl="1"/>
            <a:r>
              <a:rPr lang="en-US" sz="1600" dirty="0" err="1"/>
              <a:t>thisdict</a:t>
            </a:r>
            <a:r>
              <a:rPr lang="en-US" sz="1600" dirty="0"/>
              <a:t> = {</a:t>
            </a:r>
            <a:br>
              <a:rPr lang="en-US" sz="1600" dirty="0"/>
            </a:br>
            <a:r>
              <a:rPr lang="en-US" sz="1600" dirty="0"/>
              <a:t>  "apple": "green",</a:t>
            </a:r>
            <a:br>
              <a:rPr lang="en-US" sz="1600" dirty="0"/>
            </a:br>
            <a:r>
              <a:rPr lang="en-US" sz="1600" dirty="0"/>
              <a:t>  "banana": "yellow",</a:t>
            </a:r>
            <a:br>
              <a:rPr lang="en-US" sz="1600" dirty="0"/>
            </a:br>
            <a:r>
              <a:rPr lang="en-US" sz="1600" dirty="0"/>
              <a:t>  "cherry": "red"</a:t>
            </a:r>
            <a:br>
              <a:rPr lang="en-US" sz="1600" dirty="0"/>
            </a:br>
            <a:r>
              <a:rPr lang="en-US" sz="1600" dirty="0"/>
              <a:t>}</a:t>
            </a:r>
            <a:br>
              <a:rPr lang="en-US" sz="1600" dirty="0"/>
            </a:br>
            <a:r>
              <a:rPr lang="en-US" sz="1600" dirty="0"/>
              <a:t>print(</a:t>
            </a:r>
            <a:r>
              <a:rPr lang="en-US" sz="1600" dirty="0" err="1"/>
              <a:t>thisdict</a:t>
            </a:r>
            <a:r>
              <a:rPr lang="en-US" sz="1600" dirty="0"/>
              <a:t>) </a:t>
            </a:r>
          </a:p>
          <a:p>
            <a:pPr lvl="1"/>
            <a:endParaRPr lang="en-US" sz="1600" dirty="0"/>
          </a:p>
          <a:p>
            <a:pPr lvl="1"/>
            <a:r>
              <a:rPr lang="en-US" sz="1600" dirty="0" err="1"/>
              <a:t>thisdict</a:t>
            </a:r>
            <a:r>
              <a:rPr lang="en-US" sz="1600" dirty="0"/>
              <a:t> = {</a:t>
            </a:r>
            <a:br>
              <a:rPr lang="en-US" sz="1600" dirty="0"/>
            </a:br>
            <a:r>
              <a:rPr lang="en-US" sz="1600" dirty="0"/>
              <a:t>  "apple": "green",</a:t>
            </a:r>
            <a:br>
              <a:rPr lang="en-US" sz="1600" dirty="0"/>
            </a:br>
            <a:r>
              <a:rPr lang="en-US" sz="1600" dirty="0"/>
              <a:t>  "banana": "yellow",</a:t>
            </a:r>
            <a:br>
              <a:rPr lang="en-US" sz="1600" dirty="0"/>
            </a:br>
            <a:r>
              <a:rPr lang="en-US" sz="1600" dirty="0"/>
              <a:t>  "cherry": "red"</a:t>
            </a:r>
            <a:br>
              <a:rPr lang="en-US" sz="1600" dirty="0"/>
            </a:br>
            <a:r>
              <a:rPr lang="en-US" sz="1600" dirty="0"/>
              <a:t>}</a:t>
            </a:r>
            <a:br>
              <a:rPr lang="en-US" sz="1600" dirty="0"/>
            </a:br>
            <a:r>
              <a:rPr lang="en-US" sz="1600" dirty="0" err="1"/>
              <a:t>thisdict</a:t>
            </a:r>
            <a:r>
              <a:rPr lang="en-US" sz="1600" dirty="0"/>
              <a:t>["apple"] = "red"</a:t>
            </a:r>
            <a:br>
              <a:rPr lang="en-US" sz="1600" dirty="0"/>
            </a:br>
            <a:r>
              <a:rPr lang="en-US" sz="1600" dirty="0"/>
              <a:t>print(</a:t>
            </a:r>
            <a:r>
              <a:rPr lang="en-US" sz="1600" dirty="0" err="1"/>
              <a:t>thisdict</a:t>
            </a:r>
            <a:r>
              <a:rPr lang="en-US" sz="1600" dirty="0"/>
              <a:t>)</a:t>
            </a:r>
          </a:p>
          <a:p>
            <a:endParaRPr lang="en-US" sz="1600" dirty="0"/>
          </a:p>
          <a:p>
            <a:pPr lvl="1"/>
            <a:r>
              <a:rPr lang="en-US" sz="1600" dirty="0" err="1"/>
              <a:t>thisdict</a:t>
            </a:r>
            <a:r>
              <a:rPr lang="en-US" sz="1600" dirty="0"/>
              <a:t> = </a:t>
            </a:r>
            <a:r>
              <a:rPr lang="en-US" sz="1600" dirty="0" err="1"/>
              <a:t>dict</a:t>
            </a:r>
            <a:r>
              <a:rPr lang="en-US" sz="1600" dirty="0"/>
              <a:t>(apple="green", banana="yellow", cherry="red")</a:t>
            </a:r>
            <a:br>
              <a:rPr lang="en-US" sz="1600" dirty="0"/>
            </a:br>
            <a:r>
              <a:rPr lang="en-US" sz="1600" dirty="0" err="1"/>
              <a:t>thisdict</a:t>
            </a:r>
            <a:r>
              <a:rPr lang="en-US" sz="1600" dirty="0"/>
              <a:t>["damson"] = "purple"</a:t>
            </a:r>
            <a:br>
              <a:rPr lang="en-US" sz="1600" dirty="0"/>
            </a:br>
            <a:r>
              <a:rPr lang="en-US" sz="1600" dirty="0"/>
              <a:t>print(</a:t>
            </a:r>
            <a:r>
              <a:rPr lang="en-US" sz="1600" dirty="0" err="1"/>
              <a:t>thisdict</a:t>
            </a:r>
            <a:r>
              <a:rPr lang="en-US" sz="1600" dirty="0"/>
              <a:t>)</a:t>
            </a:r>
          </a:p>
          <a:p>
            <a:endParaRPr lang="en-US" sz="1600" dirty="0"/>
          </a:p>
          <a:p>
            <a:pPr lvl="1"/>
            <a:r>
              <a:rPr lang="en-US" sz="1600" dirty="0" err="1"/>
              <a:t>thisdict</a:t>
            </a:r>
            <a:r>
              <a:rPr lang="en-US" sz="1600" dirty="0"/>
              <a:t> = </a:t>
            </a:r>
            <a:r>
              <a:rPr lang="en-US" sz="1600" dirty="0" err="1"/>
              <a:t>dict</a:t>
            </a:r>
            <a:r>
              <a:rPr lang="en-US" sz="1600" dirty="0"/>
              <a:t>(apple="green", banana="yellow", cherry="red")</a:t>
            </a:r>
            <a:br>
              <a:rPr lang="en-US" sz="1600" dirty="0"/>
            </a:br>
            <a:r>
              <a:rPr lang="en-US" sz="1600" dirty="0"/>
              <a:t>del(</a:t>
            </a:r>
            <a:r>
              <a:rPr lang="en-US" sz="1600" dirty="0" err="1"/>
              <a:t>thisdict</a:t>
            </a:r>
            <a:r>
              <a:rPr lang="en-US" sz="1600" dirty="0"/>
              <a:t>["banana"])</a:t>
            </a:r>
            <a:br>
              <a:rPr lang="en-US" sz="1600" dirty="0"/>
            </a:br>
            <a:r>
              <a:rPr lang="en-US" sz="1600" dirty="0"/>
              <a:t>print(</a:t>
            </a:r>
            <a:r>
              <a:rPr lang="en-US" sz="1600" dirty="0" err="1"/>
              <a:t>thisdict</a:t>
            </a:r>
            <a:r>
              <a:rPr lang="en-US" sz="1600" dirty="0"/>
              <a:t>)</a:t>
            </a:r>
          </a:p>
          <a:p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31131571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BE8D97-7C21-49C2-BCFA-3C89C1D27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marL="457200" lvl="1" indent="0" algn="r"/>
            <a:r>
              <a:rPr lang="en-US">
                <a:solidFill>
                  <a:schemeClr val="accent1"/>
                </a:solidFill>
              </a:rPr>
              <a:t>Python : Array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87AC69-081C-4096-9DC5-A18EE22291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b="1" dirty="0"/>
              <a:t>Note:</a:t>
            </a:r>
            <a:r>
              <a:rPr lang="en-US" sz="2400" dirty="0"/>
              <a:t> </a:t>
            </a:r>
            <a:br>
              <a:rPr lang="en-US" sz="2400" dirty="0"/>
            </a:br>
            <a:r>
              <a:rPr lang="en-US" sz="2400" dirty="0"/>
              <a:t>Python does not have built-in support for Arrays, but Python lists can be used instead.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843248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3754A7-4DD0-4E59-B3F1-FE97D8FB4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Python: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Else if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B514C-93FB-43AA-BE7A-A1228934F3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a = 200</a:t>
            </a:r>
            <a:br>
              <a:rPr lang="en-US" sz="2400" dirty="0"/>
            </a:br>
            <a:r>
              <a:rPr lang="en-US" sz="2400" dirty="0"/>
              <a:t>b = 33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if b &gt; a:</a:t>
            </a:r>
            <a:br>
              <a:rPr lang="en-US" sz="2400" dirty="0"/>
            </a:br>
            <a:r>
              <a:rPr lang="en-US" sz="2400" dirty="0">
                <a:highlight>
                  <a:srgbClr val="FFFF00"/>
                </a:highlight>
              </a:rPr>
              <a:t>	   </a:t>
            </a:r>
            <a:r>
              <a:rPr lang="en-US" sz="2400" dirty="0"/>
              <a:t>print("b is greater than a")</a:t>
            </a:r>
            <a:br>
              <a:rPr lang="en-US" sz="2400" dirty="0"/>
            </a:br>
            <a:r>
              <a:rPr lang="en-US" sz="2400" dirty="0" err="1"/>
              <a:t>elif</a:t>
            </a:r>
            <a:r>
              <a:rPr lang="en-US" sz="2400" dirty="0"/>
              <a:t> a == b:</a:t>
            </a:r>
            <a:br>
              <a:rPr lang="en-US" sz="2400" dirty="0"/>
            </a:br>
            <a:r>
              <a:rPr lang="en-US" sz="2400" dirty="0">
                <a:highlight>
                  <a:srgbClr val="FFFF00"/>
                </a:highlight>
              </a:rPr>
              <a:t>	   </a:t>
            </a:r>
            <a:r>
              <a:rPr lang="en-US" sz="2400" dirty="0"/>
              <a:t>print("a and b are equal")</a:t>
            </a:r>
            <a:br>
              <a:rPr lang="en-US" sz="2400" dirty="0"/>
            </a:br>
            <a:r>
              <a:rPr lang="en-US" sz="2400" dirty="0"/>
              <a:t>else:</a:t>
            </a:r>
            <a:br>
              <a:rPr lang="en-US" sz="2400" dirty="0"/>
            </a:br>
            <a:r>
              <a:rPr lang="en-US" sz="2400" dirty="0">
                <a:highlight>
                  <a:srgbClr val="FFFF00"/>
                </a:highlight>
              </a:rPr>
              <a:t>	   </a:t>
            </a:r>
            <a:r>
              <a:rPr lang="en-US" sz="2400" dirty="0"/>
              <a:t>print("a is greater than b")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04243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4191E2-E5E7-49BA-B3B1-1C1AE9E5C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Python: loop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C12DD1-D213-4509-A37D-10D4A8DAF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nn-NO" dirty="0"/>
              <a:t>While loop</a:t>
            </a:r>
          </a:p>
          <a:p>
            <a:pPr lvl="1"/>
            <a:r>
              <a:rPr lang="nn-NO" dirty="0"/>
              <a:t>i = 1</a:t>
            </a:r>
            <a:br>
              <a:rPr lang="nn-NO" dirty="0"/>
            </a:br>
            <a:r>
              <a:rPr lang="nn-NO" dirty="0"/>
              <a:t>while i &lt; 6:</a:t>
            </a:r>
            <a:br>
              <a:rPr lang="nn-NO" dirty="0"/>
            </a:br>
            <a:r>
              <a:rPr lang="nn-NO" dirty="0"/>
              <a:t>      print(i)</a:t>
            </a:r>
            <a:br>
              <a:rPr lang="nn-NO" dirty="0"/>
            </a:br>
            <a:r>
              <a:rPr lang="nn-NO" dirty="0"/>
              <a:t>	   i += 1</a:t>
            </a:r>
          </a:p>
          <a:p>
            <a:pPr lvl="1"/>
            <a:endParaRPr lang="nn-NO" dirty="0"/>
          </a:p>
          <a:p>
            <a:r>
              <a:rPr lang="nn-NO" sz="2400" dirty="0"/>
              <a:t>Python : For Loop</a:t>
            </a:r>
          </a:p>
          <a:p>
            <a:pPr lvl="1"/>
            <a:r>
              <a:rPr lang="en-US" sz="2000" dirty="0"/>
              <a:t>fruits = ["apple", "banana", "cherry"]</a:t>
            </a:r>
            <a:br>
              <a:rPr lang="en-US" sz="2000" dirty="0"/>
            </a:br>
            <a:r>
              <a:rPr lang="en-US" sz="2000" dirty="0"/>
              <a:t>for x in fruits:</a:t>
            </a:r>
            <a:br>
              <a:rPr lang="en-US" sz="2000" dirty="0"/>
            </a:br>
            <a:r>
              <a:rPr lang="en-US" sz="2000" dirty="0"/>
              <a:t>	     if x == "banana":</a:t>
            </a:r>
          </a:p>
          <a:p>
            <a:pPr marL="457200" lvl="1" indent="0">
              <a:buNone/>
            </a:pPr>
            <a:r>
              <a:rPr lang="en-US" sz="2000" dirty="0"/>
              <a:t>		break</a:t>
            </a:r>
            <a:br>
              <a:rPr lang="en-US" sz="2000" dirty="0"/>
            </a:br>
            <a:r>
              <a:rPr lang="en-US" sz="2000" dirty="0"/>
              <a:t>	     print(x)</a:t>
            </a:r>
          </a:p>
          <a:p>
            <a:pPr lvl="1"/>
            <a:endParaRPr lang="nn-NO" sz="20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801413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6EB0C9-0C5A-499A-B5AA-322EB8143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Python : Functions </a:t>
            </a:r>
            <a:br>
              <a:rPr lang="en-US">
                <a:solidFill>
                  <a:schemeClr val="accent1"/>
                </a:solidFill>
              </a:rPr>
            </a:br>
            <a:endParaRPr lang="en-US">
              <a:solidFill>
                <a:schemeClr val="accent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2A999-D377-407E-B4CC-F6338CEC33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def </a:t>
            </a:r>
            <a:r>
              <a:rPr lang="en-US" sz="2400"/>
              <a:t>my_function</a:t>
            </a:r>
            <a:r>
              <a:rPr lang="en-US" sz="2400" dirty="0"/>
              <a:t>(</a:t>
            </a:r>
            <a:r>
              <a:rPr lang="en-US" sz="2400"/>
              <a:t>fname</a:t>
            </a:r>
            <a:r>
              <a:rPr lang="en-US" sz="2400" dirty="0"/>
              <a:t>):</a:t>
            </a:r>
          </a:p>
          <a:p>
            <a:pPr marL="457200" lvl="1" indent="0">
              <a:buNone/>
            </a:pPr>
            <a:r>
              <a:rPr lang="en-US" dirty="0"/>
              <a:t>     print(</a:t>
            </a:r>
            <a:r>
              <a:rPr lang="en-US"/>
              <a:t>fname</a:t>
            </a:r>
            <a:r>
              <a:rPr lang="en-US" dirty="0"/>
              <a:t> + " </a:t>
            </a:r>
            <a:r>
              <a:rPr lang="en-US"/>
              <a:t>Refsnes</a:t>
            </a:r>
            <a:r>
              <a:rPr lang="en-US" dirty="0"/>
              <a:t>")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/>
              <a:t>    </a:t>
            </a:r>
            <a:r>
              <a:rPr lang="en-US" sz="2400"/>
              <a:t>my_function</a:t>
            </a:r>
            <a:r>
              <a:rPr lang="en-US" sz="2400" dirty="0"/>
              <a:t>("Emil")</a:t>
            </a:r>
          </a:p>
          <a:p>
            <a:pPr marL="0" indent="0">
              <a:buNone/>
            </a:pPr>
            <a:r>
              <a:rPr lang="en-US" sz="2400" dirty="0"/>
              <a:t>    </a:t>
            </a:r>
            <a:r>
              <a:rPr lang="en-US" sz="2400"/>
              <a:t>my_function</a:t>
            </a:r>
            <a:r>
              <a:rPr lang="en-US" sz="2400" dirty="0"/>
              <a:t>("Tobias")</a:t>
            </a:r>
          </a:p>
          <a:p>
            <a:pPr marL="0" indent="0">
              <a:buNone/>
            </a:pPr>
            <a:r>
              <a:rPr lang="en-US" sz="2400" dirty="0"/>
              <a:t>    </a:t>
            </a:r>
            <a:r>
              <a:rPr lang="en-US" sz="2400"/>
              <a:t>my_function</a:t>
            </a:r>
            <a:r>
              <a:rPr lang="en-US" sz="2400" dirty="0"/>
              <a:t>("Linus")</a:t>
            </a:r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873960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512100-5B53-4474-977C-77B7D725F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Why python?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1BBAD-7A0F-44FD-9A76-38FB729E6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r>
              <a:rPr lang="en-US" sz="2400" dirty="0"/>
              <a:t>Python is a high-level, interpreted and general-purpose dynamic programming language. The syntax in Python helps the programmers to do coding in fewer steps as compared to Java or C++. ... The Python is widely used in bigger organizations because of its multiple programming paradigms.</a:t>
            </a:r>
          </a:p>
          <a:p>
            <a:r>
              <a:rPr lang="en-US" sz="2400" dirty="0"/>
              <a:t>It supports multiple programming paradigms, including object-oriented, imperative, functional and procedural, and has a large and comprehensive standard library.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910354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578213-144B-4F3B-9E1E-90F9B2977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Python : Class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1B07A-6E84-456D-8ED7-23C1B6B8EF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 fontScale="62500" lnSpcReduction="20000"/>
          </a:bodyPr>
          <a:lstStyle/>
          <a:p>
            <a:r>
              <a:rPr lang="en-US" sz="2600" dirty="0"/>
              <a:t>class </a:t>
            </a:r>
            <a:r>
              <a:rPr lang="en-US" sz="2600" dirty="0" err="1"/>
              <a:t>elex</a:t>
            </a:r>
            <a:r>
              <a:rPr lang="en-US" sz="2600" dirty="0"/>
              <a:t>:</a:t>
            </a:r>
          </a:p>
          <a:p>
            <a:r>
              <a:rPr lang="en-US" sz="2600" dirty="0"/>
              <a:t>	x = 5</a:t>
            </a:r>
          </a:p>
          <a:p>
            <a:r>
              <a:rPr lang="en-US" sz="2600" dirty="0"/>
              <a:t>	def __</a:t>
            </a:r>
            <a:r>
              <a:rPr lang="en-US" sz="2600" dirty="0" err="1"/>
              <a:t>init</a:t>
            </a:r>
            <a:r>
              <a:rPr lang="en-US" sz="2600" dirty="0"/>
              <a:t>__(self, name, roll):</a:t>
            </a:r>
          </a:p>
          <a:p>
            <a:r>
              <a:rPr lang="en-US" sz="2600" dirty="0"/>
              <a:t>		self.name = name</a:t>
            </a:r>
          </a:p>
          <a:p>
            <a:r>
              <a:rPr lang="en-US" sz="2600" dirty="0"/>
              <a:t>		</a:t>
            </a:r>
            <a:r>
              <a:rPr lang="en-US" sz="2600" dirty="0" err="1"/>
              <a:t>self.roll</a:t>
            </a:r>
            <a:r>
              <a:rPr lang="en-US" sz="2600" dirty="0"/>
              <a:t> = roll</a:t>
            </a:r>
          </a:p>
          <a:p>
            <a:endParaRPr lang="en-US" sz="2600" dirty="0"/>
          </a:p>
          <a:p>
            <a:r>
              <a:rPr lang="en-US" sz="2600" dirty="0"/>
              <a:t>	def </a:t>
            </a:r>
            <a:r>
              <a:rPr lang="en-US" sz="2600" dirty="0" err="1"/>
              <a:t>name_stud</a:t>
            </a:r>
            <a:r>
              <a:rPr lang="en-US" sz="2600" dirty="0"/>
              <a:t>(self):</a:t>
            </a:r>
          </a:p>
          <a:p>
            <a:r>
              <a:rPr lang="en-US" sz="2600" dirty="0"/>
              <a:t>		print('Name of student: ' + self.name)</a:t>
            </a:r>
          </a:p>
          <a:p>
            <a:endParaRPr lang="en-US" sz="2600" dirty="0"/>
          </a:p>
          <a:p>
            <a:r>
              <a:rPr lang="en-US" sz="2600" dirty="0"/>
              <a:t>c1 = </a:t>
            </a:r>
            <a:r>
              <a:rPr lang="en-US" sz="2600" dirty="0" err="1"/>
              <a:t>elex</a:t>
            </a:r>
            <a:r>
              <a:rPr lang="en-US" sz="2600" dirty="0"/>
              <a:t>('Student1', 1)</a:t>
            </a:r>
          </a:p>
          <a:p>
            <a:r>
              <a:rPr lang="en-US" sz="2600" dirty="0"/>
              <a:t>print('Value: ' + str(c1.x))</a:t>
            </a:r>
          </a:p>
          <a:p>
            <a:r>
              <a:rPr lang="en-US" sz="2600" dirty="0"/>
              <a:t>c1.name_stud()</a:t>
            </a:r>
          </a:p>
          <a:p>
            <a:r>
              <a:rPr lang="en-US" sz="2600" dirty="0"/>
              <a:t>print('Roll no: ' + str(c1.roll))</a:t>
            </a:r>
          </a:p>
          <a:p>
            <a:endParaRPr lang="en-US" sz="2600" dirty="0"/>
          </a:p>
          <a:p>
            <a:r>
              <a:rPr lang="en-US" sz="2600" dirty="0"/>
              <a:t># del c1.roll</a:t>
            </a:r>
          </a:p>
          <a:p>
            <a:r>
              <a:rPr lang="en-US" sz="2600" dirty="0"/>
              <a:t># print('Roll no: ' + str(c1.roll))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689328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0E741C-629F-4AD2-8BF6-274940362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Python : Modules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2DAA0-09E7-4AC5-85D6-1F24923A69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A file containing a set of functions you want to include in your application.</a:t>
            </a:r>
          </a:p>
          <a:p>
            <a:r>
              <a:rPr lang="en-US" sz="2400" dirty="0"/>
              <a:t>Save the following code in a file name module1.py</a:t>
            </a:r>
          </a:p>
          <a:p>
            <a:pPr lvl="1"/>
            <a:r>
              <a:rPr lang="en-US" dirty="0"/>
              <a:t>def greeting(name):</a:t>
            </a:r>
            <a:br>
              <a:rPr lang="en-US" dirty="0"/>
            </a:br>
            <a:r>
              <a:rPr lang="en-US" dirty="0"/>
              <a:t>	print("Hello, " + name)</a:t>
            </a:r>
          </a:p>
          <a:p>
            <a:pPr lvl="1"/>
            <a:endParaRPr lang="en-US" dirty="0"/>
          </a:p>
          <a:p>
            <a:r>
              <a:rPr lang="en-US" sz="2400" dirty="0"/>
              <a:t>import module1</a:t>
            </a:r>
          </a:p>
          <a:p>
            <a:r>
              <a:rPr lang="en-US" sz="2400" dirty="0"/>
              <a:t>module1.greeting(“pi”)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675920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884A8B5-A37F-4263-9E37-967551793F82}"/>
              </a:ext>
            </a:extLst>
          </p:cNvPr>
          <p:cNvSpPr/>
          <p:nvPr/>
        </p:nvSpPr>
        <p:spPr>
          <a:xfrm>
            <a:off x="4541269" y="1075038"/>
            <a:ext cx="7345931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700D8-182D-4F18-ABA4-D88A5142EF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80768"/>
            <a:ext cx="10515600" cy="5596195"/>
          </a:xfrm>
        </p:spPr>
        <p:txBody>
          <a:bodyPr/>
          <a:lstStyle/>
          <a:p>
            <a:r>
              <a:rPr lang="en-US" dirty="0"/>
              <a:t>Python: Module (cont.)</a:t>
            </a:r>
          </a:p>
          <a:p>
            <a:pPr lvl="1"/>
            <a:r>
              <a:rPr lang="en-US" dirty="0"/>
              <a:t>module1.py</a:t>
            </a:r>
          </a:p>
          <a:p>
            <a:pPr lvl="2"/>
            <a:r>
              <a:rPr lang="en-US" dirty="0"/>
              <a:t>class c1:</a:t>
            </a:r>
          </a:p>
          <a:p>
            <a:pPr lvl="3"/>
            <a:r>
              <a:rPr lang="en-US" dirty="0"/>
              <a:t>def __</a:t>
            </a:r>
            <a:r>
              <a:rPr lang="en-US" dirty="0" err="1"/>
              <a:t>init</a:t>
            </a:r>
            <a:r>
              <a:rPr lang="en-US" dirty="0"/>
              <a:t>__(self, name, roll)	</a:t>
            </a:r>
          </a:p>
          <a:p>
            <a:pPr lvl="4"/>
            <a:r>
              <a:rPr lang="en-US" dirty="0"/>
              <a:t>self.name = name</a:t>
            </a:r>
          </a:p>
          <a:p>
            <a:pPr lvl="4"/>
            <a:r>
              <a:rPr lang="en-US" dirty="0" err="1"/>
              <a:t>self.roll</a:t>
            </a:r>
            <a:r>
              <a:rPr lang="en-US" dirty="0"/>
              <a:t> = roll</a:t>
            </a:r>
          </a:p>
          <a:p>
            <a:pPr lvl="3"/>
            <a:r>
              <a:rPr lang="en-US" dirty="0"/>
              <a:t>def </a:t>
            </a:r>
            <a:r>
              <a:rPr lang="en-US" dirty="0" err="1"/>
              <a:t>student_name</a:t>
            </a:r>
            <a:r>
              <a:rPr lang="en-US" dirty="0"/>
              <a:t>(self)	( defining method to process the abject values )</a:t>
            </a:r>
          </a:p>
          <a:p>
            <a:pPr lvl="4"/>
            <a:r>
              <a:rPr lang="en-US" dirty="0"/>
              <a:t>print(“Name of student: “ + self.name)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main.py</a:t>
            </a:r>
          </a:p>
          <a:p>
            <a:pPr lvl="2"/>
            <a:r>
              <a:rPr lang="en-US" dirty="0"/>
              <a:t>Import module1 as m1		( m1 is short form for module1 )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o1 = m1.c1(‘Student1’, 1)	( o1 : object for class c1 from module1 )</a:t>
            </a:r>
          </a:p>
          <a:p>
            <a:pPr lvl="2"/>
            <a:r>
              <a:rPr lang="en-US" dirty="0"/>
              <a:t>o1.student_name()		( processing o1 with student method 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F04370-556E-4209-B880-E2B0A52D02C2}"/>
              </a:ext>
            </a:extLst>
          </p:cNvPr>
          <p:cNvSpPr txBox="1"/>
          <p:nvPr/>
        </p:nvSpPr>
        <p:spPr>
          <a:xfrm>
            <a:off x="4541269" y="1075038"/>
            <a:ext cx="74512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__</a:t>
            </a:r>
            <a:r>
              <a:rPr lang="en-US" dirty="0" err="1"/>
              <a:t>init</a:t>
            </a:r>
            <a:r>
              <a:rPr lang="en-US" dirty="0"/>
              <a:t>__() function to assign values to object properties, </a:t>
            </a:r>
            <a:br>
              <a:rPr lang="en-US" dirty="0"/>
            </a:br>
            <a:r>
              <a:rPr lang="en-US" dirty="0"/>
              <a:t>or other operations that are necessary to do when the object is being created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E219385-AB9A-48C8-925A-5F7FCF282322}"/>
              </a:ext>
            </a:extLst>
          </p:cNvPr>
          <p:cNvSpPr/>
          <p:nvPr/>
        </p:nvSpPr>
        <p:spPr>
          <a:xfrm>
            <a:off x="4541269" y="1075038"/>
            <a:ext cx="7451207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4DC52FA4-E2F9-4F4F-A0A0-B7AAAFC8852E}"/>
              </a:ext>
            </a:extLst>
          </p:cNvPr>
          <p:cNvCxnSpPr>
            <a:cxnSpLocks/>
          </p:cNvCxnSpPr>
          <p:nvPr/>
        </p:nvCxnSpPr>
        <p:spPr>
          <a:xfrm rot="5400000">
            <a:off x="3371165" y="1983090"/>
            <a:ext cx="2986559" cy="2463115"/>
          </a:xfrm>
          <a:prstGeom prst="bentConnector3">
            <a:avLst>
              <a:gd name="adj1" fmla="val 6241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3FF59CBF-EB1A-48E2-8993-5F169542A0AB}"/>
              </a:ext>
            </a:extLst>
          </p:cNvPr>
          <p:cNvCxnSpPr>
            <a:cxnSpLocks/>
          </p:cNvCxnSpPr>
          <p:nvPr/>
        </p:nvCxnSpPr>
        <p:spPr>
          <a:xfrm rot="10800000" flipV="1">
            <a:off x="3237471" y="1297459"/>
            <a:ext cx="1303801" cy="423908"/>
          </a:xfrm>
          <a:prstGeom prst="bentConnector3">
            <a:avLst>
              <a:gd name="adj1" fmla="val 1002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4140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B14FE2-CA18-4E11-9E0E-B65225575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Python Installing packages: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F9E920-7624-4A58-ADDC-81F3A0A48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package manager for Python : pip </a:t>
            </a:r>
          </a:p>
          <a:p>
            <a:endParaRPr lang="en-US" sz="2400" dirty="0"/>
          </a:p>
          <a:p>
            <a:r>
              <a:rPr lang="en-US" sz="2400" dirty="0"/>
              <a:t>$ pip install </a:t>
            </a:r>
            <a:r>
              <a:rPr lang="en-US" sz="2400" dirty="0" err="1"/>
              <a:t>camelcase</a:t>
            </a:r>
            <a:endParaRPr lang="en-US" sz="2400" dirty="0"/>
          </a:p>
          <a:p>
            <a:r>
              <a:rPr lang="en-US" sz="2400" dirty="0"/>
              <a:t>$ python</a:t>
            </a:r>
          </a:p>
          <a:p>
            <a:r>
              <a:rPr lang="en-US" sz="2400" dirty="0"/>
              <a:t>&gt;&gt;&gt; import  </a:t>
            </a:r>
            <a:r>
              <a:rPr lang="en-US" sz="2400" dirty="0" err="1"/>
              <a:t>camelcase</a:t>
            </a:r>
            <a:endParaRPr lang="en-US" sz="2400" dirty="0"/>
          </a:p>
          <a:p>
            <a:r>
              <a:rPr lang="en-US" sz="2400" dirty="0"/>
              <a:t>&gt;&gt;&gt; h = </a:t>
            </a:r>
            <a:r>
              <a:rPr lang="en-US" sz="2400" dirty="0" err="1"/>
              <a:t>camelCase.CamelCase</a:t>
            </a:r>
            <a:r>
              <a:rPr lang="en-US" sz="2400" dirty="0"/>
              <a:t>()</a:t>
            </a:r>
          </a:p>
          <a:p>
            <a:r>
              <a:rPr lang="en-US" sz="2400" dirty="0"/>
              <a:t>&gt;&gt;&gt; txt = ‘camel case’</a:t>
            </a:r>
          </a:p>
          <a:p>
            <a:r>
              <a:rPr lang="en-US" sz="2400" dirty="0"/>
              <a:t>&gt;&gt;&gt; print(</a:t>
            </a:r>
            <a:r>
              <a:rPr lang="en-US" sz="2400" dirty="0" err="1"/>
              <a:t>h.hump</a:t>
            </a:r>
            <a:r>
              <a:rPr lang="en-US" sz="2400" dirty="0"/>
              <a:t>(txt))</a:t>
            </a:r>
          </a:p>
          <a:p>
            <a:pPr marL="0" indent="0">
              <a:buNone/>
            </a:pPr>
            <a:r>
              <a:rPr lang="en-US" sz="2400" dirty="0"/>
              <a:t>	#Camel Case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642055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0FA5B7-608B-4DA0-B9F7-55B32B320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Python: File handling 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F40B5-7832-475B-9AC1-4474007CB8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000" dirty="0"/>
              <a:t>Python File handling </a:t>
            </a:r>
          </a:p>
          <a:p>
            <a:pPr lvl="1"/>
            <a:r>
              <a:rPr lang="en-US" sz="2000" dirty="0"/>
              <a:t>f = </a:t>
            </a:r>
            <a:r>
              <a:rPr lang="en-US" sz="2000" dirty="0" err="1"/>
              <a:t>fopen</a:t>
            </a:r>
            <a:r>
              <a:rPr lang="en-US" sz="2000" dirty="0"/>
              <a:t>(‘file </a:t>
            </a:r>
            <a:r>
              <a:rPr lang="en-US" sz="2000" dirty="0" err="1"/>
              <a:t>name.ext</a:t>
            </a:r>
            <a:r>
              <a:rPr lang="en-US" sz="2000" dirty="0"/>
              <a:t>’, ‘opening methods’)</a:t>
            </a:r>
          </a:p>
          <a:p>
            <a:pPr lvl="2"/>
            <a:r>
              <a:rPr lang="en-US" dirty="0"/>
              <a:t>file </a:t>
            </a:r>
            <a:r>
              <a:rPr lang="en-US" dirty="0" err="1"/>
              <a:t>name.ext</a:t>
            </a:r>
            <a:r>
              <a:rPr lang="en-US" dirty="0"/>
              <a:t>  : e.g. test.txt</a:t>
            </a:r>
          </a:p>
          <a:p>
            <a:pPr lvl="2"/>
            <a:r>
              <a:rPr lang="en-US" dirty="0"/>
              <a:t>Opening  method: 	</a:t>
            </a:r>
          </a:p>
          <a:p>
            <a:pPr lvl="3"/>
            <a:r>
              <a:rPr lang="en-US" sz="2000" dirty="0"/>
              <a:t>‘r’ : read,  error if file not found</a:t>
            </a:r>
          </a:p>
          <a:p>
            <a:pPr lvl="3"/>
            <a:r>
              <a:rPr lang="en-US" sz="2000" dirty="0"/>
              <a:t>‘a’ : append, creates the file if does not exist</a:t>
            </a:r>
          </a:p>
          <a:p>
            <a:pPr lvl="3"/>
            <a:r>
              <a:rPr lang="en-US" sz="2000" dirty="0"/>
              <a:t>‘w’ : write, creates the file if does not exist </a:t>
            </a:r>
          </a:p>
          <a:p>
            <a:pPr lvl="3"/>
            <a:r>
              <a:rPr lang="en-US" sz="2000" dirty="0"/>
              <a:t>‘x’ : create, returns error if file found</a:t>
            </a:r>
          </a:p>
          <a:p>
            <a:pPr lvl="3"/>
            <a:endParaRPr lang="en-US" sz="2000" dirty="0"/>
          </a:p>
          <a:p>
            <a:pPr lvl="1"/>
            <a:r>
              <a:rPr lang="en-US" sz="2000" dirty="0"/>
              <a:t>print(</a:t>
            </a:r>
            <a:r>
              <a:rPr lang="en-US" sz="2000" dirty="0" err="1"/>
              <a:t>f.fread</a:t>
            </a:r>
            <a:r>
              <a:rPr lang="en-US" sz="2000" dirty="0"/>
              <a:t>())		: reads all the files</a:t>
            </a:r>
          </a:p>
          <a:p>
            <a:pPr lvl="1"/>
            <a:r>
              <a:rPr lang="en-US" sz="2000" dirty="0"/>
              <a:t>print(</a:t>
            </a:r>
            <a:r>
              <a:rPr lang="en-US" sz="2000" dirty="0" err="1"/>
              <a:t>f.fread</a:t>
            </a:r>
            <a:r>
              <a:rPr lang="en-US" sz="2000" dirty="0"/>
              <a:t>(5))		: reads first five characters of the file</a:t>
            </a:r>
          </a:p>
          <a:p>
            <a:pPr lvl="1"/>
            <a:r>
              <a:rPr lang="en-US" sz="2000" dirty="0"/>
              <a:t>print(</a:t>
            </a:r>
            <a:r>
              <a:rPr lang="en-US" sz="2000" dirty="0" err="1"/>
              <a:t>f.readline</a:t>
            </a:r>
            <a:r>
              <a:rPr lang="en-US" sz="2000" dirty="0"/>
              <a:t>())	: reads first line of the file</a:t>
            </a:r>
          </a:p>
          <a:p>
            <a:pPr lvl="1"/>
            <a:r>
              <a:rPr lang="en-US" sz="2000" dirty="0"/>
              <a:t>print(</a:t>
            </a:r>
            <a:r>
              <a:rPr lang="en-US" sz="2000" dirty="0" err="1"/>
              <a:t>f.readline</a:t>
            </a:r>
            <a:r>
              <a:rPr lang="en-US" sz="2000" dirty="0"/>
              <a:t>(2))	: reads 2nd line of the file</a:t>
            </a:r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646821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67F941-32A3-4BC2-A2C8-E6947365B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Python: File handling (cont.)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2CA4F3-DFE8-4E07-A833-782D7CFA8B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/>
              <a:t>Python file handling (Write and create):</a:t>
            </a:r>
          </a:p>
          <a:p>
            <a:pPr lvl="1"/>
            <a:r>
              <a:rPr lang="en-US" dirty="0"/>
              <a:t>f = open("demofile.txt", "a")</a:t>
            </a:r>
            <a:br>
              <a:rPr lang="en-US" dirty="0"/>
            </a:br>
            <a:r>
              <a:rPr lang="en-US"/>
              <a:t>f.write</a:t>
            </a:r>
            <a:r>
              <a:rPr lang="en-US" dirty="0"/>
              <a:t>("Now the file has one more line!")</a:t>
            </a:r>
          </a:p>
          <a:p>
            <a:pPr lvl="1"/>
            <a:endParaRPr lang="en-US" dirty="0"/>
          </a:p>
          <a:p>
            <a:r>
              <a:rPr lang="en-US" sz="2400"/>
              <a:t>Python file handling (deleting files)</a:t>
            </a:r>
          </a:p>
          <a:p>
            <a:pPr lvl="1"/>
            <a:r>
              <a:rPr lang="en-US" dirty="0"/>
              <a:t>import </a:t>
            </a:r>
            <a:r>
              <a:rPr lang="en-US"/>
              <a:t>os</a:t>
            </a:r>
            <a:r>
              <a:rPr lang="en-US" dirty="0"/>
              <a:t> </a:t>
            </a:r>
          </a:p>
          <a:p>
            <a:pPr marL="457200" lvl="1" indent="0">
              <a:buNone/>
            </a:pPr>
            <a:r>
              <a:rPr lang="en-US" dirty="0"/>
              <a:t>    if </a:t>
            </a:r>
            <a:r>
              <a:rPr lang="en-US"/>
              <a:t>os.path.exists</a:t>
            </a:r>
            <a:r>
              <a:rPr lang="en-US" dirty="0"/>
              <a:t>(‘test.txt’):</a:t>
            </a:r>
          </a:p>
          <a:p>
            <a:pPr marL="457200" lvl="1" indent="0">
              <a:buNone/>
            </a:pPr>
            <a:r>
              <a:rPr lang="en-US" dirty="0"/>
              <a:t>	    </a:t>
            </a:r>
            <a:r>
              <a:rPr lang="en-US"/>
              <a:t>os.remove</a:t>
            </a:r>
            <a:r>
              <a:rPr lang="en-US" dirty="0"/>
              <a:t>(‘test.txt’)</a:t>
            </a:r>
          </a:p>
          <a:p>
            <a:pPr marL="457200" lvl="1" indent="0">
              <a:buNone/>
            </a:pPr>
            <a:r>
              <a:rPr lang="en-US" dirty="0"/>
              <a:t>     else:</a:t>
            </a:r>
          </a:p>
          <a:p>
            <a:pPr marL="457200" lvl="1" indent="0">
              <a:buNone/>
            </a:pPr>
            <a:r>
              <a:rPr lang="en-US" dirty="0"/>
              <a:t>   	     print(‘file does not exists’)</a:t>
            </a:r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948938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E18F39-E804-4098-BFFF-FC7329B99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731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A36B23-800B-4850-B726-D91E1B805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Terminal Commands and Navigation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3FBBD-6657-4E63-8683-36E97208E8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0"/>
            <a:ext cx="6377769" cy="6858000"/>
          </a:xfrm>
        </p:spPr>
        <p:txBody>
          <a:bodyPr anchor="ctr">
            <a:noAutofit/>
          </a:bodyPr>
          <a:lstStyle/>
          <a:p>
            <a:r>
              <a:rPr lang="en-US" sz="1800" dirty="0"/>
              <a:t>Print Working Directory:</a:t>
            </a:r>
          </a:p>
          <a:p>
            <a:pPr lvl="1"/>
            <a:r>
              <a:rPr lang="en-US" sz="1800" dirty="0"/>
              <a:t>$ </a:t>
            </a:r>
            <a:r>
              <a:rPr lang="en-US" sz="1800" dirty="0" err="1"/>
              <a:t>pwd</a:t>
            </a:r>
            <a:r>
              <a:rPr lang="en-US" sz="1800" dirty="0"/>
              <a:t> </a:t>
            </a:r>
          </a:p>
          <a:p>
            <a:r>
              <a:rPr lang="en-US" sz="1800" dirty="0"/>
              <a:t>/home/</a:t>
            </a:r>
            <a:r>
              <a:rPr lang="en-US" sz="1800" dirty="0" err="1"/>
              <a:t>piShow</a:t>
            </a:r>
            <a:r>
              <a:rPr lang="en-US" sz="1800" dirty="0"/>
              <a:t> content of the directory</a:t>
            </a:r>
          </a:p>
          <a:p>
            <a:pPr lvl="1"/>
            <a:r>
              <a:rPr lang="en-US" sz="1800" dirty="0"/>
              <a:t>$ ls	(List content of the Directory)</a:t>
            </a:r>
          </a:p>
          <a:p>
            <a:pPr lvl="1"/>
            <a:r>
              <a:rPr lang="en-US" sz="1800" dirty="0"/>
              <a:t>$ ls –l	(List format)</a:t>
            </a:r>
          </a:p>
          <a:p>
            <a:pPr lvl="1"/>
            <a:r>
              <a:rPr lang="en-US" sz="1800" dirty="0"/>
              <a:t>$ ls –a	(all)</a:t>
            </a:r>
          </a:p>
          <a:p>
            <a:pPr lvl="1"/>
            <a:r>
              <a:rPr lang="en-US" sz="1800" dirty="0"/>
              <a:t>$ ls --all	(- -  : full name )</a:t>
            </a:r>
          </a:p>
          <a:p>
            <a:pPr lvl="1"/>
            <a:r>
              <a:rPr lang="en-US" sz="1800" dirty="0"/>
              <a:t>$ ls –al	(combined </a:t>
            </a:r>
            <a:r>
              <a:rPr lang="en-US" sz="1800" dirty="0" err="1"/>
              <a:t>cmd</a:t>
            </a:r>
            <a:r>
              <a:rPr lang="en-US" sz="1800" dirty="0"/>
              <a:t> : all with list</a:t>
            </a:r>
          </a:p>
          <a:p>
            <a:r>
              <a:rPr lang="en-US" sz="1800" dirty="0"/>
              <a:t>Change Directory:</a:t>
            </a:r>
          </a:p>
          <a:p>
            <a:pPr lvl="1"/>
            <a:r>
              <a:rPr lang="en-US" sz="1800" dirty="0"/>
              <a:t>$ cd /home</a:t>
            </a:r>
          </a:p>
          <a:p>
            <a:r>
              <a:rPr lang="en-US" sz="1800" dirty="0"/>
              <a:t>Back to default directory:</a:t>
            </a:r>
          </a:p>
          <a:p>
            <a:pPr lvl="1"/>
            <a:r>
              <a:rPr lang="en-US" sz="1800" dirty="0"/>
              <a:t>$ cd ~</a:t>
            </a:r>
          </a:p>
          <a:p>
            <a:r>
              <a:rPr lang="en-US" sz="1800" dirty="0"/>
              <a:t>Back from the directory:</a:t>
            </a:r>
          </a:p>
          <a:p>
            <a:pPr lvl="1"/>
            <a:r>
              <a:rPr lang="en-US" sz="1800" dirty="0"/>
              <a:t>$ cd  ..	(single back)</a:t>
            </a:r>
          </a:p>
          <a:p>
            <a:pPr lvl="1"/>
            <a:r>
              <a:rPr lang="en-US" sz="1800" dirty="0"/>
              <a:t>$  cd ../../	(double back)</a:t>
            </a:r>
          </a:p>
          <a:p>
            <a:r>
              <a:rPr lang="en-US" sz="1800" dirty="0"/>
              <a:t>Help command to show available sub-commands available </a:t>
            </a:r>
          </a:p>
          <a:p>
            <a:pPr lvl="1"/>
            <a:r>
              <a:rPr lang="en-US" sz="1800" dirty="0"/>
              <a:t>$ ls –help	(list all the possible sub-commands for ls)</a:t>
            </a:r>
          </a:p>
        </p:txBody>
      </p:sp>
    </p:spTree>
    <p:extLst>
      <p:ext uri="{BB962C8B-B14F-4D97-AF65-F5344CB8AC3E}">
        <p14:creationId xmlns:p14="http://schemas.microsoft.com/office/powerpoint/2010/main" val="2511540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DF8FBD-36C1-4F6C-9B8E-A736D2E62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Terminal Commands and Navigation</a:t>
            </a:r>
            <a:endParaRPr lang="en-US">
              <a:solidFill>
                <a:schemeClr val="accent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DC008-6742-4640-AEFB-CDDE8C50EE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0"/>
            <a:ext cx="6377769" cy="6858000"/>
          </a:xfrm>
        </p:spPr>
        <p:txBody>
          <a:bodyPr anchor="ctr">
            <a:normAutofit/>
          </a:bodyPr>
          <a:lstStyle/>
          <a:p>
            <a:r>
              <a:rPr lang="en-US" sz="1900" dirty="0"/>
              <a:t>$ </a:t>
            </a:r>
            <a:r>
              <a:rPr lang="en-US" sz="1900" dirty="0" err="1"/>
              <a:t>mkdir</a:t>
            </a:r>
            <a:r>
              <a:rPr lang="en-US" sz="1900" dirty="0"/>
              <a:t> example 	(make new directory ad </a:t>
            </a:r>
            <a:r>
              <a:rPr lang="en-US" sz="1900" dirty="0" err="1"/>
              <a:t>new_dir</a:t>
            </a:r>
            <a:r>
              <a:rPr lang="en-US" sz="1900" dirty="0"/>
              <a:t>)</a:t>
            </a:r>
          </a:p>
          <a:p>
            <a:endParaRPr lang="en-US" sz="1900" dirty="0"/>
          </a:p>
          <a:p>
            <a:r>
              <a:rPr lang="en-US" sz="1900" dirty="0"/>
              <a:t>$ </a:t>
            </a:r>
            <a:r>
              <a:rPr lang="en-US" sz="1900" dirty="0" err="1"/>
              <a:t>nano</a:t>
            </a:r>
            <a:r>
              <a:rPr lang="en-US" sz="1900" dirty="0"/>
              <a:t> test.py</a:t>
            </a:r>
          </a:p>
          <a:p>
            <a:pPr lvl="1"/>
            <a:r>
              <a:rPr lang="en-US" sz="1900" dirty="0"/>
              <a:t>Print(“Hello World”)</a:t>
            </a:r>
          </a:p>
          <a:p>
            <a:pPr lvl="1"/>
            <a:r>
              <a:rPr lang="en-US" sz="1900" dirty="0"/>
              <a:t>Ctrl + x to exit </a:t>
            </a:r>
          </a:p>
          <a:p>
            <a:pPr lvl="1"/>
            <a:r>
              <a:rPr lang="en-US" sz="1900" dirty="0"/>
              <a:t>Y to save</a:t>
            </a:r>
          </a:p>
          <a:p>
            <a:pPr lvl="1"/>
            <a:endParaRPr lang="en-US" sz="1900" dirty="0"/>
          </a:p>
          <a:p>
            <a:r>
              <a:rPr lang="en-US" sz="1900" dirty="0"/>
              <a:t>Run the script :</a:t>
            </a:r>
          </a:p>
          <a:p>
            <a:pPr lvl="1"/>
            <a:r>
              <a:rPr lang="en-US" sz="1900" dirty="0"/>
              <a:t>$ python test.py		(run program using python version 2)</a:t>
            </a:r>
          </a:p>
          <a:p>
            <a:pPr lvl="1"/>
            <a:r>
              <a:rPr lang="en-US" sz="1900" dirty="0"/>
              <a:t>$ python3 test.py		(run program using python version 3)</a:t>
            </a:r>
          </a:p>
          <a:p>
            <a:pPr lvl="1"/>
            <a:endParaRPr lang="en-US" sz="1900" dirty="0"/>
          </a:p>
          <a:p>
            <a:r>
              <a:rPr lang="en-US" sz="1900" dirty="0"/>
              <a:t>Downloads:</a:t>
            </a:r>
          </a:p>
          <a:p>
            <a:pPr lvl="1"/>
            <a:r>
              <a:rPr lang="en-US" sz="1900" dirty="0"/>
              <a:t>$ </a:t>
            </a:r>
            <a:r>
              <a:rPr lang="en-US" sz="1900" dirty="0" err="1"/>
              <a:t>mkdir</a:t>
            </a:r>
            <a:r>
              <a:rPr lang="en-US" sz="1900" dirty="0"/>
              <a:t> downloads</a:t>
            </a:r>
          </a:p>
          <a:p>
            <a:pPr lvl="1"/>
            <a:r>
              <a:rPr lang="en-US" sz="1900" dirty="0"/>
              <a:t>$ </a:t>
            </a:r>
            <a:r>
              <a:rPr lang="en-US" sz="1900" dirty="0" err="1"/>
              <a:t>wget</a:t>
            </a:r>
            <a:r>
              <a:rPr lang="en-US" sz="1900" dirty="0"/>
              <a:t> https://images-na.ssl-images-amazon.com/images/I/91zSu44%2B34L._SL1500_.jpg</a:t>
            </a:r>
          </a:p>
        </p:txBody>
      </p:sp>
    </p:spTree>
    <p:extLst>
      <p:ext uri="{BB962C8B-B14F-4D97-AF65-F5344CB8AC3E}">
        <p14:creationId xmlns:p14="http://schemas.microsoft.com/office/powerpoint/2010/main" val="3877288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F1C722-2BF7-4D2B-895D-029F0DB17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Terminal Commands and Navigation (Cont.)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162F5-98BC-4299-9A5D-7E5E204D1B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Autofit/>
          </a:bodyPr>
          <a:lstStyle/>
          <a:p>
            <a:r>
              <a:rPr lang="en-US" sz="1400" dirty="0"/>
              <a:t>Cloning from GIT</a:t>
            </a:r>
          </a:p>
          <a:p>
            <a:pPr lvl="1"/>
            <a:r>
              <a:rPr lang="en-US" sz="1400" dirty="0"/>
              <a:t>$ </a:t>
            </a:r>
            <a:r>
              <a:rPr lang="en-US" sz="1400" dirty="0" err="1"/>
              <a:t>sudo</a:t>
            </a:r>
            <a:r>
              <a:rPr lang="en-US" sz="1400" dirty="0"/>
              <a:t> apt-get install git</a:t>
            </a:r>
          </a:p>
          <a:p>
            <a:pPr lvl="1"/>
            <a:r>
              <a:rPr lang="en-US" sz="1400" dirty="0"/>
              <a:t>Got to git hub and copy the </a:t>
            </a:r>
            <a:r>
              <a:rPr lang="en-US" sz="1400" dirty="0" err="1"/>
              <a:t>url</a:t>
            </a:r>
            <a:r>
              <a:rPr lang="en-US" sz="1400" dirty="0"/>
              <a:t> for some example</a:t>
            </a:r>
          </a:p>
          <a:p>
            <a:pPr lvl="1"/>
            <a:r>
              <a:rPr lang="en-US" sz="1400" dirty="0"/>
              <a:t>$ git clone </a:t>
            </a:r>
            <a:r>
              <a:rPr lang="en-US" sz="1400" dirty="0">
                <a:hlinkClick r:id="rId2"/>
              </a:rPr>
              <a:t>https://github.com/bablokb/pi-wake-on-rtc.git</a:t>
            </a:r>
            <a:endParaRPr lang="en-US" sz="1400" dirty="0"/>
          </a:p>
          <a:p>
            <a:pPr lvl="1"/>
            <a:endParaRPr lang="en-US" sz="1400" dirty="0"/>
          </a:p>
          <a:p>
            <a:r>
              <a:rPr lang="en-US" sz="1400" dirty="0"/>
              <a:t>Remove files or directory</a:t>
            </a:r>
          </a:p>
          <a:p>
            <a:pPr lvl="1"/>
            <a:r>
              <a:rPr lang="en-US" sz="1400" dirty="0"/>
              <a:t>$ rm 91zSu44+34L._SL1500_.jpg 	(rm : remove normally)</a:t>
            </a:r>
          </a:p>
          <a:p>
            <a:pPr lvl="1"/>
            <a:r>
              <a:rPr lang="en-US" sz="1400" dirty="0"/>
              <a:t>$ </a:t>
            </a:r>
            <a:r>
              <a:rPr lang="en-US" sz="1400" dirty="0" err="1"/>
              <a:t>mkdir</a:t>
            </a:r>
            <a:r>
              <a:rPr lang="en-US" sz="1400" dirty="0"/>
              <a:t> </a:t>
            </a:r>
            <a:r>
              <a:rPr lang="en-US" sz="1400" dirty="0" err="1"/>
              <a:t>remove_this_folder</a:t>
            </a:r>
            <a:endParaRPr lang="en-US" sz="1400" dirty="0"/>
          </a:p>
          <a:p>
            <a:pPr lvl="1"/>
            <a:r>
              <a:rPr lang="en-US" sz="1400" dirty="0"/>
              <a:t>$ </a:t>
            </a:r>
            <a:r>
              <a:rPr lang="en-US" sz="1400" dirty="0" err="1"/>
              <a:t>rmdir</a:t>
            </a:r>
            <a:r>
              <a:rPr lang="en-US" sz="1400" dirty="0"/>
              <a:t> </a:t>
            </a:r>
            <a:r>
              <a:rPr lang="en-US" sz="1400" dirty="0" err="1"/>
              <a:t>remove_this_folder</a:t>
            </a:r>
            <a:r>
              <a:rPr lang="en-US" sz="1400" dirty="0"/>
              <a:t>		(</a:t>
            </a:r>
            <a:r>
              <a:rPr lang="en-US" sz="1400" dirty="0" err="1"/>
              <a:t>rmdir</a:t>
            </a:r>
            <a:r>
              <a:rPr lang="en-US" sz="1400" dirty="0"/>
              <a:t> : remove directory)</a:t>
            </a:r>
          </a:p>
          <a:p>
            <a:pPr lvl="1"/>
            <a:endParaRPr lang="en-US" sz="1400" dirty="0"/>
          </a:p>
          <a:p>
            <a:pPr marL="457200" lvl="1" indent="0">
              <a:buNone/>
            </a:pPr>
            <a:r>
              <a:rPr lang="en-US" sz="1400" dirty="0"/>
              <a:t>	(remove recursively)</a:t>
            </a:r>
          </a:p>
          <a:p>
            <a:pPr lvl="1"/>
            <a:r>
              <a:rPr lang="en-US" sz="1400" dirty="0"/>
              <a:t>$ rm –r pi-wake-on-</a:t>
            </a:r>
            <a:r>
              <a:rPr lang="en-US" sz="1400" dirty="0" err="1"/>
              <a:t>rtc</a:t>
            </a:r>
            <a:endParaRPr lang="en-US" sz="1400" dirty="0"/>
          </a:p>
          <a:p>
            <a:pPr lvl="1"/>
            <a:r>
              <a:rPr lang="en-US" sz="1400" dirty="0"/>
              <a:t>$ </a:t>
            </a:r>
            <a:r>
              <a:rPr lang="en-US" sz="1400" dirty="0" err="1"/>
              <a:t>sudo</a:t>
            </a:r>
            <a:r>
              <a:rPr lang="en-US" sz="1400" dirty="0"/>
              <a:t> –r pi-wake-on-</a:t>
            </a:r>
            <a:r>
              <a:rPr lang="en-US" sz="1400" dirty="0" err="1"/>
              <a:t>rtc</a:t>
            </a:r>
            <a:r>
              <a:rPr lang="en-US" sz="1400" dirty="0"/>
              <a:t> 		(might need sometime)</a:t>
            </a:r>
          </a:p>
          <a:p>
            <a:endParaRPr lang="en-US" sz="1400" dirty="0"/>
          </a:p>
          <a:p>
            <a:r>
              <a:rPr lang="en-US" sz="1800" dirty="0">
                <a:solidFill>
                  <a:srgbClr val="FF0000"/>
                </a:solidFill>
              </a:rPr>
              <a:t>#dont do this</a:t>
            </a:r>
          </a:p>
          <a:p>
            <a:pPr lvl="1"/>
            <a:r>
              <a:rPr lang="en-US" sz="1400" dirty="0">
                <a:solidFill>
                  <a:srgbClr val="FF0000"/>
                </a:solidFill>
              </a:rPr>
              <a:t>$ </a:t>
            </a:r>
            <a:r>
              <a:rPr lang="en-US" sz="1400" dirty="0" err="1">
                <a:solidFill>
                  <a:srgbClr val="FF0000"/>
                </a:solidFill>
              </a:rPr>
              <a:t>sudo</a:t>
            </a:r>
            <a:r>
              <a:rPr lang="en-US" sz="1400" dirty="0">
                <a:solidFill>
                  <a:srgbClr val="FF0000"/>
                </a:solidFill>
              </a:rPr>
              <a:t> reboot		 (to reboot )</a:t>
            </a:r>
          </a:p>
          <a:p>
            <a:pPr lvl="1"/>
            <a:r>
              <a:rPr lang="en-US" sz="1400" dirty="0">
                <a:solidFill>
                  <a:srgbClr val="FF0000"/>
                </a:solidFill>
              </a:rPr>
              <a:t>$ </a:t>
            </a:r>
            <a:r>
              <a:rPr lang="en-US" sz="1400" dirty="0" err="1">
                <a:solidFill>
                  <a:srgbClr val="FF0000"/>
                </a:solidFill>
              </a:rPr>
              <a:t>sudo</a:t>
            </a:r>
            <a:r>
              <a:rPr lang="en-US" sz="1400" dirty="0">
                <a:solidFill>
                  <a:srgbClr val="FF0000"/>
                </a:solidFill>
              </a:rPr>
              <a:t> shutdown –h now	 (System halt and shutdown)</a:t>
            </a:r>
          </a:p>
          <a:p>
            <a:pPr marL="1828800" lvl="4" indent="0">
              <a:buNone/>
            </a:pPr>
            <a:r>
              <a:rPr lang="en-US" sz="1400" dirty="0">
                <a:solidFill>
                  <a:srgbClr val="FF0000"/>
                </a:solidFill>
              </a:rPr>
              <a:t>Or</a:t>
            </a:r>
          </a:p>
          <a:p>
            <a:pPr lvl="1"/>
            <a:r>
              <a:rPr lang="en-US" sz="1400" dirty="0">
                <a:solidFill>
                  <a:srgbClr val="FF0000"/>
                </a:solidFill>
              </a:rPr>
              <a:t>$ </a:t>
            </a:r>
            <a:r>
              <a:rPr lang="en-US" sz="1400" dirty="0" err="1">
                <a:solidFill>
                  <a:srgbClr val="FF0000"/>
                </a:solidFill>
              </a:rPr>
              <a:t>sudo</a:t>
            </a:r>
            <a:r>
              <a:rPr lang="en-US" sz="1400" dirty="0">
                <a:solidFill>
                  <a:srgbClr val="FF0000"/>
                </a:solidFill>
              </a:rPr>
              <a:t> shutdown –r now	</a:t>
            </a:r>
          </a:p>
        </p:txBody>
      </p:sp>
    </p:spTree>
    <p:extLst>
      <p:ext uri="{BB962C8B-B14F-4D97-AF65-F5344CB8AC3E}">
        <p14:creationId xmlns:p14="http://schemas.microsoft.com/office/powerpoint/2010/main" val="1007447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FAAE7C-86C6-4F02-B035-C18EEAC1A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Python: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50E82-537A-43B8-BAFA-BC28D0A35F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285750" indent="-285750"/>
            <a:r>
              <a:rPr lang="en-US" sz="1500" dirty="0">
                <a:latin typeface="Verdana" panose="020B0604030504040204" pitchFamily="34" charset="0"/>
              </a:rPr>
              <a:t>Used for:</a:t>
            </a:r>
          </a:p>
          <a:p>
            <a:pPr marL="742950" lvl="1" indent="-285750"/>
            <a:r>
              <a:rPr lang="en-US" sz="1500" dirty="0">
                <a:latin typeface="Verdana" panose="020B0604030504040204" pitchFamily="34" charset="0"/>
              </a:rPr>
              <a:t>Web development (server-side),</a:t>
            </a:r>
          </a:p>
          <a:p>
            <a:pPr marL="742950" lvl="1" indent="-285750"/>
            <a:r>
              <a:rPr lang="en-US" sz="1500" dirty="0">
                <a:latin typeface="Verdana" panose="020B0604030504040204" pitchFamily="34" charset="0"/>
              </a:rPr>
              <a:t>Software development,</a:t>
            </a:r>
          </a:p>
          <a:p>
            <a:pPr marL="742950" lvl="1" indent="-285750"/>
            <a:r>
              <a:rPr lang="en-US" sz="1500" dirty="0">
                <a:latin typeface="Verdana" panose="020B0604030504040204" pitchFamily="34" charset="0"/>
              </a:rPr>
              <a:t>Mathematics,</a:t>
            </a:r>
          </a:p>
          <a:p>
            <a:pPr marL="742950" lvl="1" indent="-285750"/>
            <a:r>
              <a:rPr lang="en-US" sz="1500" dirty="0">
                <a:latin typeface="Verdana" panose="020B0604030504040204" pitchFamily="34" charset="0"/>
              </a:rPr>
              <a:t>System scripting.</a:t>
            </a:r>
          </a:p>
          <a:p>
            <a:pPr marL="742950" lvl="1" indent="-285750"/>
            <a:endParaRPr lang="en-US" sz="1500" dirty="0">
              <a:latin typeface="Verdana" panose="020B0604030504040204" pitchFamily="34" charset="0"/>
            </a:endParaRPr>
          </a:p>
          <a:p>
            <a:pPr marL="285750" indent="-285750"/>
            <a:r>
              <a:rPr lang="en-US" sz="1500" dirty="0">
                <a:latin typeface="Verdana" panose="020B0604030504040204" pitchFamily="34" charset="0"/>
              </a:rPr>
              <a:t>Why:</a:t>
            </a:r>
          </a:p>
          <a:p>
            <a:pPr marL="742950" lvl="1" indent="-285750"/>
            <a:r>
              <a:rPr lang="en-US" sz="1500" dirty="0">
                <a:latin typeface="Verdana" panose="020B0604030504040204" pitchFamily="34" charset="0"/>
              </a:rPr>
              <a:t>fewer lines than some other programming languages.</a:t>
            </a:r>
          </a:p>
          <a:p>
            <a:pPr marL="742950" lvl="1" indent="-285750"/>
            <a:r>
              <a:rPr lang="en-US" sz="1500" dirty="0">
                <a:latin typeface="Verdana" panose="020B0604030504040204" pitchFamily="34" charset="0"/>
              </a:rPr>
              <a:t>runs on an </a:t>
            </a:r>
            <a:r>
              <a:rPr lang="en-US" sz="1500">
                <a:latin typeface="Verdana" panose="020B0604030504040204" pitchFamily="34" charset="0"/>
              </a:rPr>
              <a:t>interpreter system.</a:t>
            </a:r>
            <a:endParaRPr lang="en-US" sz="1500" dirty="0">
              <a:latin typeface="Verdana" panose="020B0604030504040204" pitchFamily="34" charset="0"/>
            </a:endParaRPr>
          </a:p>
          <a:p>
            <a:pPr marL="742950" lvl="1" indent="-285750"/>
            <a:endParaRPr lang="en-US" sz="1500" dirty="0">
              <a:latin typeface="Verdana" panose="020B0604030504040204" pitchFamily="34" charset="0"/>
            </a:endParaRPr>
          </a:p>
          <a:p>
            <a:pPr marL="285750" indent="-285750"/>
            <a:r>
              <a:rPr lang="en-US" sz="1500" dirty="0">
                <a:latin typeface="Verdana" panose="020B0604030504040204" pitchFamily="34" charset="0"/>
              </a:rPr>
              <a:t>Python relies on indentation, using whitespace, to define scope; such as the scope of loops, functions and classes. </a:t>
            </a:r>
          </a:p>
          <a:p>
            <a:pPr marL="285750" indent="-285750"/>
            <a:endParaRPr lang="en-US" sz="1500" dirty="0">
              <a:latin typeface="Verdana" panose="020B0604030504040204" pitchFamily="34" charset="0"/>
            </a:endParaRPr>
          </a:p>
          <a:p>
            <a:pPr marL="285750" indent="-285750"/>
            <a:r>
              <a:rPr lang="en-US" sz="1500" dirty="0">
                <a:latin typeface="Verdana" panose="020B0604030504040204" pitchFamily="34" charset="0"/>
              </a:rPr>
              <a:t>Python uses new lines to complete a command</a:t>
            </a:r>
          </a:p>
          <a:p>
            <a:pPr marL="285750" indent="-285750"/>
            <a:endParaRPr lang="en-US" sz="1500" dirty="0">
              <a:latin typeface="Verdana" panose="020B0604030504040204" pitchFamily="34" charset="0"/>
            </a:endParaRPr>
          </a:p>
          <a:p>
            <a:pPr marL="285750" indent="-285750"/>
            <a:r>
              <a:rPr lang="en-US" sz="1500" dirty="0">
                <a:latin typeface="Verdana" panose="020B0604030504040204" pitchFamily="34" charset="0"/>
              </a:rPr>
              <a:t>Extension is .</a:t>
            </a:r>
            <a:r>
              <a:rPr lang="en-US" sz="1500" dirty="0" err="1">
                <a:latin typeface="Verdana" panose="020B0604030504040204" pitchFamily="34" charset="0"/>
              </a:rPr>
              <a:t>py</a:t>
            </a:r>
            <a:endParaRPr lang="en-US" sz="1500" dirty="0">
              <a:latin typeface="Verdana" panose="020B0604030504040204" pitchFamily="34" charset="0"/>
            </a:endParaRPr>
          </a:p>
          <a:p>
            <a:pPr marL="285750" indent="-285750"/>
            <a:endParaRPr lang="en-US" sz="1500" dirty="0">
              <a:latin typeface="Verdana" panose="020B0604030504040204" pitchFamily="34" charset="0"/>
            </a:endParaRPr>
          </a:p>
          <a:p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3063655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AC74B7-34DB-4C23-A7C1-79E0DBC8D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Python: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47AA9C-46E7-41BC-A124-C19D03EE9D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0"/>
            <a:ext cx="6377769" cy="6858000"/>
          </a:xfrm>
        </p:spPr>
        <p:txBody>
          <a:bodyPr anchor="ctr">
            <a:normAutofit/>
          </a:bodyPr>
          <a:lstStyle/>
          <a:p>
            <a:r>
              <a:rPr lang="en-US" sz="1200" dirty="0"/>
              <a:t>Go to python interpreter</a:t>
            </a:r>
          </a:p>
          <a:p>
            <a:pPr lvl="1"/>
            <a:r>
              <a:rPr lang="en-US" sz="1200" dirty="0"/>
              <a:t>$ python 	(python version 2)</a:t>
            </a:r>
          </a:p>
          <a:p>
            <a:pPr lvl="1"/>
            <a:r>
              <a:rPr lang="en-US" sz="1200" dirty="0"/>
              <a:t>$ python3 	(python version 3)</a:t>
            </a:r>
          </a:p>
          <a:p>
            <a:pPr lvl="1"/>
            <a:endParaRPr lang="en-US" sz="1200" dirty="0"/>
          </a:p>
          <a:p>
            <a:pPr lvl="1"/>
            <a:r>
              <a:rPr lang="en-US" sz="1200" dirty="0"/>
              <a:t>&gt;&gt;&gt; print(“Hello World”)</a:t>
            </a:r>
          </a:p>
          <a:p>
            <a:pPr lvl="2"/>
            <a:r>
              <a:rPr lang="en-US" sz="1200" dirty="0"/>
              <a:t>Hello World</a:t>
            </a:r>
          </a:p>
          <a:p>
            <a:pPr lvl="1"/>
            <a:r>
              <a:rPr lang="en-US" sz="1200" dirty="0"/>
              <a:t>&gt;&gt;&gt; if 5 &gt; 2:</a:t>
            </a:r>
          </a:p>
          <a:p>
            <a:pPr marL="457200" lvl="1" indent="0">
              <a:buNone/>
            </a:pPr>
            <a:r>
              <a:rPr lang="en-US" sz="1200" dirty="0"/>
              <a:t>    ...</a:t>
            </a:r>
            <a:r>
              <a:rPr lang="en-US" sz="1200" dirty="0">
                <a:highlight>
                  <a:srgbClr val="808000"/>
                </a:highlight>
              </a:rPr>
              <a:t>     </a:t>
            </a:r>
            <a:r>
              <a:rPr lang="en-US" sz="1200" dirty="0"/>
              <a:t>print("5 is greater than 2")		(indentation)</a:t>
            </a:r>
          </a:p>
          <a:p>
            <a:pPr marL="457200" lvl="1" indent="0">
              <a:buNone/>
            </a:pPr>
            <a:r>
              <a:rPr lang="en-US" sz="1200" dirty="0"/>
              <a:t>    ...</a:t>
            </a:r>
          </a:p>
          <a:p>
            <a:pPr lvl="2"/>
            <a:r>
              <a:rPr lang="en-US" sz="1200" dirty="0"/>
              <a:t>5 is greater than 2</a:t>
            </a:r>
          </a:p>
          <a:p>
            <a:r>
              <a:rPr lang="en-US" sz="1200" dirty="0"/>
              <a:t># comment</a:t>
            </a:r>
          </a:p>
          <a:p>
            <a:r>
              <a:rPr lang="en-US" sz="1200" dirty="0"/>
              <a:t>“”” multi line docstring “””  		(uses triple quotes)</a:t>
            </a:r>
          </a:p>
          <a:p>
            <a:r>
              <a:rPr lang="en-US" sz="1200" dirty="0"/>
              <a:t>Variables</a:t>
            </a:r>
          </a:p>
          <a:p>
            <a:pPr marL="457200" lvl="1" indent="0">
              <a:buNone/>
            </a:pPr>
            <a:r>
              <a:rPr lang="en-US" sz="1200" dirty="0"/>
              <a:t>x = 5		# is integer					</a:t>
            </a:r>
            <a:br>
              <a:rPr lang="en-US" sz="1200" dirty="0"/>
            </a:br>
            <a:r>
              <a:rPr lang="en-US" sz="1200" dirty="0"/>
              <a:t>a = "John“	# is string</a:t>
            </a:r>
            <a:br>
              <a:rPr lang="en-US" sz="1200" dirty="0"/>
            </a:br>
            <a:r>
              <a:rPr lang="en-US" sz="1200" dirty="0"/>
              <a:t>print(x)</a:t>
            </a:r>
            <a:br>
              <a:rPr lang="en-US" sz="1200" dirty="0"/>
            </a:br>
            <a:r>
              <a:rPr lang="en-US" sz="1200" dirty="0"/>
              <a:t>print(y) </a:t>
            </a:r>
          </a:p>
          <a:p>
            <a:pPr marL="457200" lvl="1" indent="0">
              <a:buNone/>
            </a:pPr>
            <a:r>
              <a:rPr lang="en-US" sz="1200" dirty="0"/>
              <a:t>Print(“hello ” + a)</a:t>
            </a:r>
          </a:p>
          <a:p>
            <a:pPr marL="457200" lvl="1" indent="0">
              <a:buNone/>
            </a:pPr>
            <a:r>
              <a:rPr lang="en-US" sz="1200" dirty="0"/>
              <a:t>a = “Awesome “</a:t>
            </a:r>
          </a:p>
          <a:p>
            <a:pPr marL="457200" lvl="1" indent="0">
              <a:buNone/>
            </a:pPr>
            <a:r>
              <a:rPr lang="en-US" sz="1200" dirty="0"/>
              <a:t>b = “Python.”</a:t>
            </a:r>
          </a:p>
          <a:p>
            <a:pPr marL="457200" lvl="1" indent="0">
              <a:buNone/>
            </a:pPr>
            <a:r>
              <a:rPr lang="en-US" sz="1200" dirty="0"/>
              <a:t>print(a + b)</a:t>
            </a:r>
          </a:p>
          <a:p>
            <a:pPr marL="457200" lvl="1" indent="0">
              <a:buNone/>
            </a:pPr>
            <a:r>
              <a:rPr lang="en-US" sz="1200" dirty="0"/>
              <a:t>Y = 10</a:t>
            </a:r>
          </a:p>
          <a:p>
            <a:pPr marL="457200" lvl="1" indent="0">
              <a:buNone/>
            </a:pPr>
            <a:r>
              <a:rPr lang="en-US" sz="1200" dirty="0"/>
              <a:t>print(x + y)</a:t>
            </a:r>
          </a:p>
          <a:p>
            <a:pPr marL="457200" lvl="1" indent="0">
              <a:buNone/>
            </a:pPr>
            <a:r>
              <a:rPr lang="en-US" sz="1200" dirty="0"/>
              <a:t>		</a:t>
            </a:r>
          </a:p>
          <a:p>
            <a:pPr marL="457200" lvl="1" indent="0">
              <a:buNone/>
            </a:pPr>
            <a:r>
              <a:rPr lang="en-US" sz="1200" dirty="0"/>
              <a:t>(x = 2.6   	float)</a:t>
            </a:r>
          </a:p>
          <a:p>
            <a:pPr marL="457200" lvl="1" indent="0">
              <a:buNone/>
            </a:pPr>
            <a:r>
              <a:rPr lang="en-US" sz="1200" dirty="0"/>
              <a:t>(x = 2j		complex)       		[ print type(x) ]</a:t>
            </a:r>
          </a:p>
        </p:txBody>
      </p:sp>
    </p:spTree>
    <p:extLst>
      <p:ext uri="{BB962C8B-B14F-4D97-AF65-F5344CB8AC3E}">
        <p14:creationId xmlns:p14="http://schemas.microsoft.com/office/powerpoint/2010/main" val="1454522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829B24-FBA6-4CA5-9E16-B30CC75B8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Typecasting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3513B7-DA95-4EB6-86B7-7A3E01D221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int(4.56) = 4</a:t>
            </a:r>
          </a:p>
          <a:p>
            <a:r>
              <a:rPr lang="en-US" sz="2400" dirty="0"/>
              <a:t>int(“4”) = 4</a:t>
            </a:r>
          </a:p>
          <a:p>
            <a:endParaRPr lang="en-US" sz="2400" dirty="0"/>
          </a:p>
          <a:p>
            <a:r>
              <a:rPr lang="en-US" sz="2400" dirty="0"/>
              <a:t>float(“4.7”) = 4.7</a:t>
            </a:r>
          </a:p>
          <a:p>
            <a:r>
              <a:rPr lang="en-US" sz="2400" dirty="0"/>
              <a:t>float(4) = 4.0</a:t>
            </a:r>
          </a:p>
          <a:p>
            <a:endParaRPr lang="en-US" sz="2400" dirty="0"/>
          </a:p>
          <a:p>
            <a:r>
              <a:rPr lang="en-US" sz="2400" dirty="0"/>
              <a:t>str(5) = ‘5’</a:t>
            </a:r>
          </a:p>
          <a:p>
            <a:r>
              <a:rPr lang="en-US" sz="2400" dirty="0"/>
              <a:t>str(5.34) = ‘5.34’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515989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1EDC57-5832-4EF8-B609-A6519797D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String Literals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3E8457-77A8-47E6-983E-96AE67A896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a = “ HELLO world “</a:t>
            </a:r>
          </a:p>
          <a:p>
            <a:r>
              <a:rPr lang="en-US" sz="2400" dirty="0"/>
              <a:t>print(a[2])		# E</a:t>
            </a:r>
          </a:p>
          <a:p>
            <a:r>
              <a:rPr lang="en-US" sz="2400" dirty="0"/>
              <a:t>print(a[3:6]) 		# LLO</a:t>
            </a:r>
          </a:p>
          <a:p>
            <a:r>
              <a:rPr lang="en-US" sz="2400" dirty="0"/>
              <a:t>print(</a:t>
            </a:r>
            <a:r>
              <a:rPr lang="en-US" sz="2400" dirty="0" err="1"/>
              <a:t>len</a:t>
            </a:r>
            <a:r>
              <a:rPr lang="en-US" sz="2400" dirty="0"/>
              <a:t>(a))		# 13</a:t>
            </a:r>
          </a:p>
          <a:p>
            <a:r>
              <a:rPr lang="en-US" sz="2400" dirty="0"/>
              <a:t>print(</a:t>
            </a:r>
            <a:r>
              <a:rPr lang="en-US" sz="2400" dirty="0" err="1"/>
              <a:t>a.upper</a:t>
            </a:r>
            <a:r>
              <a:rPr lang="en-US" sz="2400" dirty="0"/>
              <a:t>())	# HELLO WORLD </a:t>
            </a:r>
          </a:p>
          <a:p>
            <a:r>
              <a:rPr lang="en-US" sz="2400" dirty="0"/>
              <a:t>print(</a:t>
            </a:r>
            <a:r>
              <a:rPr lang="en-US" sz="2400" dirty="0" err="1"/>
              <a:t>a.lower</a:t>
            </a:r>
            <a:r>
              <a:rPr lang="en-US" sz="2400" dirty="0"/>
              <a:t>()) 	# hello world </a:t>
            </a:r>
          </a:p>
          <a:p>
            <a:r>
              <a:rPr lang="en-US" sz="2400" dirty="0"/>
              <a:t>print(</a:t>
            </a:r>
            <a:r>
              <a:rPr lang="en-US" sz="2400" dirty="0" err="1"/>
              <a:t>a.replace</a:t>
            </a:r>
            <a:r>
              <a:rPr lang="en-US" sz="2400" dirty="0"/>
              <a:t>(“H”, “J”)) </a:t>
            </a:r>
          </a:p>
          <a:p>
            <a:r>
              <a:rPr lang="en-US" sz="2400" dirty="0"/>
              <a:t>X = input(‘Enter something: ’)	{ python 3 }</a:t>
            </a:r>
          </a:p>
          <a:p>
            <a:r>
              <a:rPr lang="en-US" sz="2400" dirty="0"/>
              <a:t>X = </a:t>
            </a:r>
            <a:r>
              <a:rPr lang="en-US" sz="2400" dirty="0" err="1"/>
              <a:t>raw_input</a:t>
            </a:r>
            <a:r>
              <a:rPr lang="en-US" sz="2400" dirty="0"/>
              <a:t>(‘Enter something: ‘)  	{python2}</a:t>
            </a:r>
          </a:p>
        </p:txBody>
      </p:sp>
    </p:spTree>
    <p:extLst>
      <p:ext uri="{BB962C8B-B14F-4D97-AF65-F5344CB8AC3E}">
        <p14:creationId xmlns:p14="http://schemas.microsoft.com/office/powerpoint/2010/main" val="24232242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730</Words>
  <Application>Microsoft Office PowerPoint</Application>
  <PresentationFormat>Widescreen</PresentationFormat>
  <Paragraphs>310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Verdana</vt:lpstr>
      <vt:lpstr>Office Theme</vt:lpstr>
      <vt:lpstr>RASBERRY PI WORKSHOP Day -2 Python Basics</vt:lpstr>
      <vt:lpstr>Why python?</vt:lpstr>
      <vt:lpstr>Terminal Commands and Navigation</vt:lpstr>
      <vt:lpstr>Terminal Commands and Navigation</vt:lpstr>
      <vt:lpstr>Terminal Commands and Navigation (Cont.)</vt:lpstr>
      <vt:lpstr>Python:</vt:lpstr>
      <vt:lpstr>Python:</vt:lpstr>
      <vt:lpstr>Typecasting</vt:lpstr>
      <vt:lpstr>String Literals</vt:lpstr>
      <vt:lpstr>Operators:</vt:lpstr>
      <vt:lpstr>Python Collections (Arrays):</vt:lpstr>
      <vt:lpstr>PowerPoint Presentation</vt:lpstr>
      <vt:lpstr>Python Collection: List</vt:lpstr>
      <vt:lpstr>Python Collection: tuples, sets</vt:lpstr>
      <vt:lpstr>Python Collection: dictionary</vt:lpstr>
      <vt:lpstr>Python : Array</vt:lpstr>
      <vt:lpstr>Python: Else if</vt:lpstr>
      <vt:lpstr>Python: loop</vt:lpstr>
      <vt:lpstr>Python : Functions  </vt:lpstr>
      <vt:lpstr>Python : Class</vt:lpstr>
      <vt:lpstr>Python : Modules</vt:lpstr>
      <vt:lpstr>PowerPoint Presentation</vt:lpstr>
      <vt:lpstr>Python Installing packages:</vt:lpstr>
      <vt:lpstr>Python: File handling </vt:lpstr>
      <vt:lpstr>Python: File handling (cont.)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RASBERRY PI WORKSHOP Day -2 Python Basics</dc:title>
  <dc:creator>krrishna shah</dc:creator>
  <cp:lastModifiedBy>krrishna shah</cp:lastModifiedBy>
  <cp:revision>7</cp:revision>
  <dcterms:created xsi:type="dcterms:W3CDTF">2018-08-03T07:24:59Z</dcterms:created>
  <dcterms:modified xsi:type="dcterms:W3CDTF">2018-08-08T17:23:06Z</dcterms:modified>
</cp:coreProperties>
</file>