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5" r:id="rId4"/>
    <p:sldId id="258" r:id="rId5"/>
    <p:sldId id="259" r:id="rId6"/>
    <p:sldId id="267" r:id="rId7"/>
    <p:sldId id="261" r:id="rId8"/>
    <p:sldId id="268" r:id="rId9"/>
    <p:sldId id="269" r:id="rId10"/>
    <p:sldId id="270" r:id="rId11"/>
    <p:sldId id="266" r:id="rId12"/>
    <p:sldId id="260" r:id="rId13"/>
    <p:sldId id="262" r:id="rId14"/>
    <p:sldId id="271" r:id="rId15"/>
    <p:sldId id="263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22.1.2024.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/>
              <a:t>Navesti</a:t>
            </a:r>
            <a:r>
              <a:rPr lang="en-US" sz="1200" dirty="0"/>
              <a:t> </a:t>
            </a:r>
            <a:r>
              <a:rPr lang="en-US" sz="1200" dirty="0" err="1"/>
              <a:t>popis</a:t>
            </a:r>
            <a:r>
              <a:rPr lang="en-US" sz="1200" dirty="0"/>
              <a:t> </a:t>
            </a:r>
            <a:r>
              <a:rPr lang="en-US" sz="1200" dirty="0" err="1"/>
              <a:t>članova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glavne</a:t>
            </a:r>
            <a:r>
              <a:rPr lang="en-US" sz="1200" dirty="0"/>
              <a:t> </a:t>
            </a:r>
            <a:r>
              <a:rPr lang="en-US" sz="1200" dirty="0" err="1"/>
              <a:t>odgovornosti</a:t>
            </a:r>
            <a:endParaRPr lang="hr-H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4368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Ukratko iznesite osnovnu ideju, cilj i svrhu razvoja vašeg projekta</a:t>
            </a:r>
          </a:p>
          <a:p>
            <a:pPr>
              <a:lnSpc>
                <a:spcPct val="100000"/>
              </a:lnSpc>
            </a:pPr>
            <a:r>
              <a:rPr lang="hr-HR" sz="2400" dirty="0"/>
              <a:t>Postoji li na tržištu sličan programski proizvod?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Usporedite značajke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30469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Pregled</a:t>
            </a:r>
            <a:r>
              <a:rPr lang="hr-HR" sz="2400" dirty="0"/>
              <a:t> glavnih funkcionalnih zahtjeva (1 slajd)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Prikazati</a:t>
            </a:r>
            <a:r>
              <a:rPr lang="en-US" sz="2000" dirty="0"/>
              <a:t> </a:t>
            </a:r>
            <a:r>
              <a:rPr lang="en-US" sz="2000" dirty="0" err="1"/>
              <a:t>glavne</a:t>
            </a:r>
            <a:r>
              <a:rPr lang="en-US" sz="2000" dirty="0"/>
              <a:t> </a:t>
            </a:r>
            <a:r>
              <a:rPr lang="en-US" sz="2000" dirty="0" err="1"/>
              <a:t>aktore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funkcionalnosti</a:t>
            </a:r>
            <a:r>
              <a:rPr lang="en-US" sz="2000" dirty="0"/>
              <a:t> </a:t>
            </a:r>
            <a:r>
              <a:rPr lang="en-US" sz="2000" dirty="0" err="1"/>
              <a:t>korištenjem</a:t>
            </a:r>
            <a:r>
              <a:rPr lang="en-US" sz="2000" dirty="0"/>
              <a:t> UML </a:t>
            </a:r>
            <a:r>
              <a:rPr lang="en-US" sz="2000" dirty="0" err="1"/>
              <a:t>dijagrama</a:t>
            </a:r>
            <a:r>
              <a:rPr lang="en-US" sz="2000" dirty="0"/>
              <a:t> </a:t>
            </a:r>
            <a:r>
              <a:rPr lang="en-US" sz="2000" dirty="0" err="1"/>
              <a:t>obrazaca</a:t>
            </a:r>
            <a:r>
              <a:rPr lang="en-US" sz="2000" dirty="0"/>
              <a:t> </a:t>
            </a:r>
            <a:r>
              <a:rPr lang="en-US" sz="2000" dirty="0" err="1"/>
              <a:t>uporabe</a:t>
            </a: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Nefunkcionalni i zahtjevi domene primjene (1 slajd)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0446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Na visokoj razini apstrakcije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Koristiti</a:t>
            </a:r>
            <a:r>
              <a:rPr lang="en-US" sz="2400" dirty="0"/>
              <a:t> </a:t>
            </a:r>
            <a:r>
              <a:rPr lang="en-US" sz="2400" dirty="0" err="1"/>
              <a:t>prikaz</a:t>
            </a:r>
            <a:r>
              <a:rPr lang="en-US" sz="2400" dirty="0"/>
              <a:t> UML </a:t>
            </a:r>
            <a:r>
              <a:rPr lang="en-US" sz="2400" dirty="0" err="1"/>
              <a:t>dijagramima</a:t>
            </a:r>
            <a:r>
              <a:rPr lang="en-US" sz="2400" dirty="0"/>
              <a:t> </a:t>
            </a:r>
            <a:r>
              <a:rPr lang="en-US" sz="2400" dirty="0" err="1"/>
              <a:t>razreda</a:t>
            </a:r>
            <a:r>
              <a:rPr lang="en-US" sz="2400" dirty="0"/>
              <a:t>, </a:t>
            </a:r>
            <a:r>
              <a:rPr lang="en-US" sz="2400" dirty="0" err="1"/>
              <a:t>komponenti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razmještaja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prikazati</a:t>
            </a:r>
            <a:r>
              <a:rPr lang="en-US" sz="1800" dirty="0"/>
              <a:t> </a:t>
            </a:r>
            <a:r>
              <a:rPr lang="en-US" sz="1800" dirty="0" err="1"/>
              <a:t>samo</a:t>
            </a:r>
            <a:r>
              <a:rPr lang="en-US" sz="1800" dirty="0"/>
              <a:t> </a:t>
            </a:r>
            <a:r>
              <a:rPr lang="en-US" sz="1800" dirty="0" err="1"/>
              <a:t>najvažnije</a:t>
            </a:r>
            <a:r>
              <a:rPr lang="en-US" sz="1800" dirty="0"/>
              <a:t> </a:t>
            </a:r>
            <a:r>
              <a:rPr lang="en-US" sz="1800" dirty="0" err="1"/>
              <a:t>dijelove</a:t>
            </a:r>
            <a:r>
              <a:rPr lang="en-US" sz="1800" dirty="0"/>
              <a:t> </a:t>
            </a:r>
            <a:r>
              <a:rPr lang="en-US" sz="1800" dirty="0" err="1"/>
              <a:t>sustava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pripaziti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preglednost</a:t>
            </a:r>
            <a:r>
              <a:rPr lang="en-US" sz="1800" dirty="0"/>
              <a:t> </a:t>
            </a:r>
            <a:r>
              <a:rPr lang="en-US" sz="1800" dirty="0" err="1"/>
              <a:t>i</a:t>
            </a:r>
            <a:r>
              <a:rPr lang="en-US" sz="1800" dirty="0"/>
              <a:t> </a:t>
            </a:r>
            <a:r>
              <a:rPr lang="en-US" sz="1800" dirty="0" err="1"/>
              <a:t>čitljivost</a:t>
            </a:r>
            <a:endParaRPr lang="hr-HR" sz="1800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61727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/>
              <a:t>Organizacija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Opseg</a:t>
            </a:r>
            <a:r>
              <a:rPr lang="en-US" sz="2400" dirty="0"/>
              <a:t> </a:t>
            </a:r>
            <a:r>
              <a:rPr lang="en-US" sz="2400" dirty="0" err="1"/>
              <a:t>provedenog</a:t>
            </a:r>
            <a:r>
              <a:rPr lang="en-US" sz="2400" dirty="0"/>
              <a:t> </a:t>
            </a:r>
            <a:r>
              <a:rPr lang="en-US" sz="2400" dirty="0" err="1"/>
              <a:t>ispitivanja</a:t>
            </a:r>
            <a:endParaRPr lang="en-US" sz="2400" dirty="0"/>
          </a:p>
          <a:p>
            <a:pPr marL="457200" lvl="1" indent="0">
              <a:buNone/>
            </a:pP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57615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Korišteni programski jezici i tehnologije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Naznačiti što je korišteno za frontend a što za backend</a:t>
            </a:r>
            <a:endParaRPr lang="en-US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Popis korištenih alata (za izradu programske podrške, dokumentacije, komunikaciju i upravljanje)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185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hr-HR" sz="2400" dirty="0"/>
              <a:t>Vremenska linija razvoja (specifikacija, implementacija, ispitivanje, dokumentiranje)</a:t>
            </a:r>
          </a:p>
          <a:p>
            <a:pPr lvl="1">
              <a:lnSpc>
                <a:spcPct val="100000"/>
              </a:lnSpc>
            </a:pPr>
            <a:r>
              <a:rPr lang="hr-HR" sz="2000" dirty="0"/>
              <a:t>Poželjan grafički prikaz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en-US" sz="2000" dirty="0" err="1"/>
              <a:t>Prokomentirati</a:t>
            </a:r>
            <a:r>
              <a:rPr lang="en-US" sz="2000" dirty="0"/>
              <a:t> </a:t>
            </a:r>
            <a:r>
              <a:rPr lang="en-US" sz="2000" dirty="0" err="1"/>
              <a:t>kojem</a:t>
            </a:r>
            <a:r>
              <a:rPr lang="en-US" sz="2000" dirty="0"/>
              <a:t> je SDLC </a:t>
            </a:r>
            <a:r>
              <a:rPr lang="en-US" sz="2000" dirty="0" err="1"/>
              <a:t>modelu</a:t>
            </a:r>
            <a:r>
              <a:rPr lang="en-US" sz="2000" dirty="0"/>
              <a:t> </a:t>
            </a:r>
            <a:r>
              <a:rPr lang="en-US" sz="2000" dirty="0" err="1"/>
              <a:t>Vaš</a:t>
            </a:r>
            <a:r>
              <a:rPr lang="en-US" sz="2000" dirty="0"/>
              <a:t> </a:t>
            </a:r>
            <a:r>
              <a:rPr lang="en-US" sz="2000" dirty="0" err="1"/>
              <a:t>proces</a:t>
            </a:r>
            <a:r>
              <a:rPr lang="en-US" sz="2000" dirty="0"/>
              <a:t> </a:t>
            </a:r>
            <a:r>
              <a:rPr lang="en-US" sz="2000" dirty="0" err="1"/>
              <a:t>razvoja</a:t>
            </a:r>
            <a:r>
              <a:rPr lang="en-US" sz="2000" dirty="0"/>
              <a:t> bio </a:t>
            </a:r>
            <a:r>
              <a:rPr lang="en-US" sz="2000" dirty="0" err="1"/>
              <a:t>najsličniji</a:t>
            </a:r>
            <a:r>
              <a:rPr lang="en-US" sz="2000" dirty="0"/>
              <a:t> (</a:t>
            </a:r>
            <a:r>
              <a:rPr lang="en-US" sz="2000" dirty="0" err="1"/>
              <a:t>vodopadni</a:t>
            </a:r>
            <a:r>
              <a:rPr lang="en-US" sz="2000" dirty="0"/>
              <a:t>, </a:t>
            </a:r>
            <a:r>
              <a:rPr lang="en-US" sz="2000" dirty="0" err="1"/>
              <a:t>agilni</a:t>
            </a:r>
            <a:r>
              <a:rPr lang="en-US" sz="2000" dirty="0"/>
              <a:t>…)</a:t>
            </a:r>
            <a:endParaRPr lang="hr-HR" sz="2000" dirty="0"/>
          </a:p>
          <a:p>
            <a:pPr marL="457200" lvl="1" indent="0">
              <a:lnSpc>
                <a:spcPct val="100000"/>
              </a:lnSpc>
              <a:buNone/>
            </a:pPr>
            <a:endParaRPr lang="hr-HR" sz="2000" dirty="0"/>
          </a:p>
          <a:p>
            <a:pPr>
              <a:lnSpc>
                <a:spcPct val="100000"/>
              </a:lnSpc>
            </a:pPr>
            <a:r>
              <a:rPr lang="hr-HR" sz="2400" dirty="0"/>
              <a:t>Raspodjela posla po članovima tima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en-US" sz="1800" dirty="0" err="1"/>
              <a:t>Navesti</a:t>
            </a:r>
            <a:r>
              <a:rPr lang="en-US" sz="1800" dirty="0"/>
              <a:t> </a:t>
            </a:r>
            <a:r>
              <a:rPr lang="en-US" sz="1800" dirty="0" err="1"/>
              <a:t>približan</a:t>
            </a:r>
            <a:r>
              <a:rPr lang="en-US" sz="1800" dirty="0"/>
              <a:t> </a:t>
            </a:r>
            <a:r>
              <a:rPr lang="en-US" sz="1800" dirty="0" err="1"/>
              <a:t>broj</a:t>
            </a:r>
            <a:r>
              <a:rPr lang="en-US" sz="1800" dirty="0"/>
              <a:t> sati </a:t>
            </a:r>
            <a:r>
              <a:rPr lang="en-US" sz="1800" dirty="0" err="1"/>
              <a:t>utrošenih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izradu</a:t>
            </a:r>
            <a:r>
              <a:rPr lang="en-US" sz="1800" dirty="0"/>
              <a:t> </a:t>
            </a:r>
            <a:r>
              <a:rPr lang="en-US" sz="1800" dirty="0" err="1"/>
              <a:t>projekta</a:t>
            </a:r>
            <a:endParaRPr lang="hr-HR" sz="1800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9092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Što je bilo dobro, a što je moglo bolje</a:t>
            </a:r>
          </a:p>
          <a:p>
            <a:pPr lvl="1"/>
            <a:r>
              <a:rPr lang="hr-HR" dirty="0"/>
              <a:t>A što se nikako ne bi smjelo ponoviti </a:t>
            </a:r>
            <a:r>
              <a:rPr lang="hr-HR" dirty="0">
                <a:sym typeface="Wingdings" panose="05000000000000000000" pitchFamily="2" charset="2"/>
              </a:rPr>
              <a:t>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74111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Zlatno pravilo dobre prezentacije: </a:t>
            </a:r>
          </a:p>
          <a:p>
            <a:pPr lvl="1"/>
            <a:r>
              <a:rPr lang="hr-HR" dirty="0"/>
              <a:t>na svakom slajdu 6 natuknica s po 6 riječi</a:t>
            </a:r>
          </a:p>
          <a:p>
            <a:r>
              <a:rPr lang="hr-HR" dirty="0"/>
              <a:t>10ak slajdova je sasvim dovoljno – istaknite samo najvažnije činjenice</a:t>
            </a:r>
          </a:p>
          <a:p>
            <a:r>
              <a:rPr lang="hr-HR" dirty="0"/>
              <a:t>Dizajn možete mijenjati po volji, ali ne smije zasjeniti sadržaj (doslovno! - sve mora biti čitko i pregledno)</a:t>
            </a:r>
          </a:p>
          <a:p>
            <a:r>
              <a:rPr lang="hr-HR" dirty="0"/>
              <a:t>Na zadnjem slajdu stavite popis članova grupe s email adresama</a:t>
            </a:r>
          </a:p>
          <a:p>
            <a:endParaRPr lang="hr-HR" dirty="0"/>
          </a:p>
          <a:p>
            <a:r>
              <a:rPr lang="hr-HR" dirty="0"/>
              <a:t>Kod izlaganja na satu:</a:t>
            </a:r>
          </a:p>
          <a:p>
            <a:pPr lvl="1"/>
            <a:r>
              <a:rPr lang="hr-HR" dirty="0"/>
              <a:t>Pokrenite sve potrebne programe i alate na računalu prije početka Vašeg izlaganja te provjerite kompatibilnost opreme!</a:t>
            </a:r>
          </a:p>
          <a:p>
            <a:pPr lvl="1"/>
            <a:r>
              <a:rPr lang="hr-HR" dirty="0"/>
              <a:t>Dobro uvježbajte prezentaciju.</a:t>
            </a:r>
          </a:p>
          <a:p>
            <a:pPr lvl="1"/>
            <a:r>
              <a:rPr lang="hr-HR" dirty="0"/>
              <a:t>Izlaganje traje najviše 15 min i sastoji se od ppt prezentacije, demonstracije rada aplikacije i pitanja iz publike – </a:t>
            </a:r>
            <a:r>
              <a:rPr lang="hr-HR" b="1" dirty="0"/>
              <a:t>poštujte zadani vremenski okvir!</a:t>
            </a:r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1335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733522" y="666730"/>
            <a:ext cx="2771150" cy="27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4422375" y="2526976"/>
            <a:ext cx="4036333" cy="8757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Programsko</a:t>
            </a:r>
            <a:r>
              <a:rPr lang="en-US" sz="2000" b="1" cap="small" dirty="0">
                <a:solidFill>
                  <a:srgbClr val="363636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cap="small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inženjerstvo</a:t>
            </a:r>
            <a:endParaRPr lang="en-US" sz="2000" b="1" cap="small" dirty="0">
              <a:solidFill>
                <a:srgbClr val="363636"/>
              </a:solidFill>
              <a:latin typeface="Century Gothic" panose="020B0502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hr-HR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         </a:t>
            </a:r>
            <a:r>
              <a:rPr lang="en-US" sz="1600" b="1" dirty="0" err="1">
                <a:solidFill>
                  <a:srgbClr val="363636"/>
                </a:solidFill>
                <a:latin typeface="Century Gothic" panose="020B0502020202020204" pitchFamily="34" charset="0"/>
              </a:rPr>
              <a:t>ak</a:t>
            </a:r>
            <a:r>
              <a:rPr lang="en-US" sz="1600" b="1" dirty="0">
                <a:solidFill>
                  <a:srgbClr val="363636"/>
                </a:solidFill>
                <a:latin typeface="Century Gothic" panose="020B0502020202020204" pitchFamily="34" charset="0"/>
              </a:rPr>
              <a:t>. god. 2023./2024.</a:t>
            </a:r>
            <a:endParaRPr lang="hr-HR" sz="1600" b="1" dirty="0">
              <a:solidFill>
                <a:srgbClr val="363636"/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60C55-0B9A-415C-B973-238B00D9203B}"/>
              </a:ext>
            </a:extLst>
          </p:cNvPr>
          <p:cNvSpPr txBox="1"/>
          <p:nvPr/>
        </p:nvSpPr>
        <p:spPr>
          <a:xfrm>
            <a:off x="6472518" y="1130608"/>
            <a:ext cx="259772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sz="1100" b="0" dirty="0"/>
              <a:t>Zavod za elektroniku, mikroelektroniku, računalne i inteligentne sustave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22.1.2024.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dirty="0"/>
              <a:t>Nestali ljubimci</a:t>
            </a:r>
            <a:br>
              <a:rPr lang="en-US" dirty="0"/>
            </a:br>
            <a:r>
              <a:rPr lang="hr-HR" sz="4400" dirty="0"/>
              <a:t>MP7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85376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CDD0-9AA2-B019-79A2-0AB255D2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razmještaja</a:t>
            </a: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3B5CE024-532B-FD35-9783-74C413FCE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34239"/>
            <a:ext cx="7886700" cy="405312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3C8E8-93D3-1CC1-8F5E-A51343A2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4758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D6A6-3DEC-3CF5-6D13-0C9594E31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sustava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64D2A-F329-9FC3-5364-705A6F505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hr-HR" dirty="0"/>
              <a:t>Selenium</a:t>
            </a:r>
          </a:p>
          <a:p>
            <a:pPr lvl="1"/>
            <a:r>
              <a:rPr lang="hr-HR" dirty="0"/>
              <a:t>Ispitivanje komponenti</a:t>
            </a:r>
          </a:p>
          <a:p>
            <a:pPr lvl="1"/>
            <a:r>
              <a:rPr lang="hr-HR" dirty="0"/>
              <a:t>Ispitivanje sustava</a:t>
            </a:r>
          </a:p>
          <a:p>
            <a:pPr lvl="1"/>
            <a:r>
              <a:rPr lang="hr-HR" dirty="0"/>
              <a:t>Primjer testa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9195-7B0B-E541-4DB2-C7E26AB76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11</a:t>
            </a:fld>
            <a:endParaRPr lang="hr-HR"/>
          </a:p>
        </p:txBody>
      </p:sp>
      <p:pic>
        <p:nvPicPr>
          <p:cNvPr id="6" name="Picture 5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19A52180-1687-C696-F5D7-AA60BB581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734" y="2892227"/>
            <a:ext cx="5458532" cy="332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07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hr-HR" dirty="0"/>
              <a:t>Razvojno okruženje – Microsoft Visual Studio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Backend – radni okvir .NET Framwork i jezik C#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Frontend – React i jezik JavaScript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UML dijagrami – Astah Professional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Komunikacija – WhatsApp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Upravljanje izvornim kodom – Git i GitHub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Dokumentacija – TeXstudio i TeXLive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200" dirty="0"/>
              <a:t>Ovakva organizacija rada bila je najsličnija vodopadnom modelu procesa razvoja, koji se koristi za jednostavnije projekte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13</a:t>
            </a:fld>
            <a:endParaRPr lang="hr-HR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8932DBD9-F4F2-B486-9B57-182390831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28" y="2236206"/>
            <a:ext cx="5588544" cy="369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4FF7-9E4D-16C2-D625-70D085FF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Organizacija rada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5B658-97AA-46C2-9E56-C04B02C6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14</a:t>
            </a:fld>
            <a:endParaRPr lang="hr-H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2EF3FF-6854-EE6F-3944-9504B3700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Raspodjela posla po članovima</a:t>
            </a:r>
          </a:p>
          <a:p>
            <a:r>
              <a:rPr lang="hr-HR" dirty="0"/>
              <a:t>Baza podataka (1) - 60</a:t>
            </a:r>
          </a:p>
          <a:p>
            <a:r>
              <a:rPr lang="hr-HR" dirty="0"/>
              <a:t>Frontend (2) - 310</a:t>
            </a:r>
          </a:p>
          <a:p>
            <a:r>
              <a:rPr lang="hr-HR" dirty="0"/>
              <a:t>Backend (3) - 320</a:t>
            </a:r>
          </a:p>
          <a:p>
            <a:r>
              <a:rPr lang="hr-HR" dirty="0"/>
              <a:t>Dokumentacija (2) - 110</a:t>
            </a:r>
          </a:p>
          <a:p>
            <a:r>
              <a:rPr lang="hr-HR" dirty="0"/>
              <a:t>Ukupno: oko 800 sati rada</a:t>
            </a:r>
          </a:p>
        </p:txBody>
      </p:sp>
    </p:spTree>
    <p:extLst>
      <p:ext uri="{BB962C8B-B14F-4D97-AF65-F5344CB8AC3E}">
        <p14:creationId xmlns:p14="http://schemas.microsoft.com/office/powerpoint/2010/main" val="303364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Naučene lekcije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>
                <a:sym typeface="Wingdings" panose="05000000000000000000" pitchFamily="2" charset="2"/>
              </a:rPr>
              <a:t>Složenije stvari ne ostavljati za zadnji čas</a:t>
            </a:r>
          </a:p>
          <a:p>
            <a:r>
              <a:rPr lang="hr-HR" dirty="0">
                <a:sym typeface="Wingdings" panose="05000000000000000000" pitchFamily="2" charset="2"/>
              </a:rPr>
              <a:t>Timski rad</a:t>
            </a:r>
          </a:p>
          <a:p>
            <a:r>
              <a:rPr lang="hr-HR" dirty="0">
                <a:sym typeface="Wingdings" panose="05000000000000000000" pitchFamily="2" charset="2"/>
              </a:rPr>
              <a:t>Potreban rad na komunikaciji </a:t>
            </a:r>
          </a:p>
          <a:p>
            <a:r>
              <a:rPr lang="hr-HR" dirty="0">
                <a:sym typeface="Wingdings" panose="05000000000000000000" pitchFamily="2" charset="2"/>
              </a:rPr>
              <a:t>Drugačija raspodjela posla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FFFD-05A7-DA5B-3448-7D3F39394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Članovi 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0E52-87B4-DB88-DAFD-2CBB5D1E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Mia Krstičević - mia.krsticevic@fer.hr</a:t>
            </a:r>
          </a:p>
          <a:p>
            <a:r>
              <a:rPr lang="hr-HR" dirty="0"/>
              <a:t>Filip Smolić - filip.smolic@fer.hr</a:t>
            </a:r>
          </a:p>
          <a:p>
            <a:r>
              <a:rPr lang="hr-HR" dirty="0"/>
              <a:t>Toni Vanjak - toni.vanjak@fer.hr</a:t>
            </a:r>
          </a:p>
          <a:p>
            <a:r>
              <a:rPr lang="hr-HR" dirty="0"/>
              <a:t>Fran Kufrin - fran.kufrin@fer.hr</a:t>
            </a:r>
          </a:p>
          <a:p>
            <a:r>
              <a:rPr lang="hr-HR" dirty="0"/>
              <a:t>Vito Tomas - vito.tomas@fer.hr</a:t>
            </a:r>
          </a:p>
          <a:p>
            <a:r>
              <a:rPr lang="hr-HR" dirty="0"/>
              <a:t>Dominik Šarić - dominik.saric2@fer.hr</a:t>
            </a:r>
          </a:p>
          <a:p>
            <a:r>
              <a:rPr lang="hr-HR" dirty="0"/>
              <a:t>Lucija Renić - lucija.renic@fer.hr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73612-714E-71BA-951F-A12C6A2A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16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52077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  <a:p>
            <a:r>
              <a:rPr lang="hr-HR" dirty="0"/>
              <a:t>Pregled zahtjeva</a:t>
            </a:r>
          </a:p>
          <a:p>
            <a:r>
              <a:rPr lang="hr-HR" dirty="0"/>
              <a:t>Korišteni alati i tehnologije</a:t>
            </a:r>
          </a:p>
          <a:p>
            <a:r>
              <a:rPr lang="hr-HR" dirty="0"/>
              <a:t>Arhitektura</a:t>
            </a:r>
          </a:p>
          <a:p>
            <a:r>
              <a:rPr lang="hr-HR" dirty="0"/>
              <a:t>Organizacija rada </a:t>
            </a:r>
          </a:p>
          <a:p>
            <a:r>
              <a:rPr lang="hr-HR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EFE2-0E87-C862-EA2A-11CE3190D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608529"/>
          </a:xfrm>
        </p:spPr>
        <p:txBody>
          <a:bodyPr>
            <a:normAutofit/>
          </a:bodyPr>
          <a:lstStyle/>
          <a:p>
            <a:r>
              <a:rPr lang="en-US" dirty="0" err="1"/>
              <a:t>Članovi</a:t>
            </a:r>
            <a:r>
              <a:rPr lang="en-US" dirty="0"/>
              <a:t> </a:t>
            </a:r>
            <a:r>
              <a:rPr lang="en-US" dirty="0" err="1"/>
              <a:t>tima</a:t>
            </a:r>
            <a:r>
              <a:rPr lang="hr-HR" dirty="0"/>
              <a:t> i glavne odgovornosti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8C00-8248-A3F2-C0FB-65F0B6FDA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09457"/>
            <a:ext cx="7886700" cy="4217424"/>
          </a:xfrm>
        </p:spPr>
        <p:txBody>
          <a:bodyPr>
            <a:normAutofit/>
          </a:bodyPr>
          <a:lstStyle/>
          <a:p>
            <a:r>
              <a:rPr lang="hr-HR" dirty="0"/>
              <a:t>Mia Krstičević (voditeljica projekta) – izrada baze podataka, backend</a:t>
            </a:r>
          </a:p>
          <a:p>
            <a:r>
              <a:rPr lang="hr-HR" dirty="0"/>
              <a:t>Filip Smolić – frontend</a:t>
            </a:r>
          </a:p>
          <a:p>
            <a:r>
              <a:rPr lang="hr-HR" dirty="0"/>
              <a:t>Fran Kufrin – frontend</a:t>
            </a:r>
          </a:p>
          <a:p>
            <a:r>
              <a:rPr lang="hr-HR" dirty="0"/>
              <a:t>Dominik Šarić – backend</a:t>
            </a:r>
          </a:p>
          <a:p>
            <a:r>
              <a:rPr lang="hr-HR" dirty="0"/>
              <a:t>Vito Tomas – backend</a:t>
            </a:r>
          </a:p>
          <a:p>
            <a:r>
              <a:rPr lang="hr-HR" dirty="0"/>
              <a:t>Toni Vanjak – dokumentacija</a:t>
            </a:r>
          </a:p>
          <a:p>
            <a:r>
              <a:rPr lang="hr-HR" dirty="0"/>
              <a:t>Lucija Renić - dokumentacija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ED4CF-678A-0529-FC12-9BA32554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6765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zadatka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dirty="0"/>
              <a:t>Ideja projekta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napraviti web aplikaciju „Nestali ljubimci” koja će korisnicima pomoći u pronalasku izgubljenih kućnih ljubimaca</a:t>
            </a:r>
          </a:p>
          <a:p>
            <a:pPr>
              <a:lnSpc>
                <a:spcPct val="100000"/>
              </a:lnSpc>
            </a:pPr>
            <a:r>
              <a:rPr lang="hr-HR" dirty="0"/>
              <a:t>Cilj projekta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omogućiti što brži i učinkovitiji način izmjene informacija o nestanku, opažanju i pronalasku odbjeglog kućnog ljubimca</a:t>
            </a:r>
          </a:p>
          <a:p>
            <a:pPr>
              <a:lnSpc>
                <a:spcPct val="100000"/>
              </a:lnSpc>
            </a:pPr>
            <a:r>
              <a:rPr lang="hr-HR" dirty="0"/>
              <a:t>Postojeća rješenja</a:t>
            </a:r>
          </a:p>
          <a:p>
            <a:pPr lvl="1">
              <a:lnSpc>
                <a:spcPct val="100000"/>
              </a:lnSpc>
            </a:pPr>
            <a:r>
              <a:rPr lang="hr-HR" dirty="0"/>
              <a:t>Društvene mreže (facebook grupe, Instagram profili), web stranice (Njuškalo, službene stranice azila)</a:t>
            </a:r>
          </a:p>
          <a:p>
            <a:pPr lvl="2">
              <a:lnSpc>
                <a:spcPct val="100000"/>
              </a:lnSpc>
            </a:pPr>
            <a:r>
              <a:rPr lang="hr-HR" dirty="0"/>
              <a:t>Nepregledno, nemaju mogućnost slanja geolokacije, nespretan način komunikacije</a:t>
            </a:r>
          </a:p>
          <a:p>
            <a:pPr lvl="1">
              <a:lnSpc>
                <a:spcPct val="100000"/>
              </a:lnSpc>
            </a:pPr>
            <a:endParaRPr lang="hr-HR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2890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hr-H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/>
          </a:p>
        </p:txBody>
      </p:sp>
      <p:pic>
        <p:nvPicPr>
          <p:cNvPr id="6" name="Picture 5" descr="A diagram of a person's work flow&#10;&#10;Description automatically generated">
            <a:extLst>
              <a:ext uri="{FF2B5EF4-FFF2-40B4-BE49-F238E27FC236}">
                <a16:creationId xmlns:a16="http://schemas.microsoft.com/office/drawing/2014/main" id="{24E6D30C-EB5C-9AC9-B9AF-430D94FC4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535" y="1395554"/>
            <a:ext cx="6242930" cy="494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95C9-6AAF-D7D9-7A7B-EBEBD30F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sz="4000" dirty="0"/>
              <a:t>Nefunkcionalni i zahtjevi domene primjene 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FCC1-A1D5-02CF-F19D-BFAE4F18C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Sustav omogućuje rad više korisnika u stvarnom vremenu</a:t>
            </a:r>
          </a:p>
          <a:p>
            <a:r>
              <a:rPr lang="hr-HR" dirty="0"/>
              <a:t>Neispravno korištenje korisničkog sučelja ne narušava funkcionalnost sustava</a:t>
            </a:r>
          </a:p>
          <a:p>
            <a:r>
              <a:rPr lang="hr-HR" dirty="0"/>
              <a:t>Aplikacija je izvedena kao web aplikacija prilagođena za mobilne uređaje (responzivna)</a:t>
            </a:r>
          </a:p>
          <a:p>
            <a:r>
              <a:rPr lang="hr-HR" dirty="0"/>
              <a:t>Korisničko sučelje podržava hrvatsku abecedu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FB0-F664-9CAF-0F0D-C0264062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59117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hr-HR" sz="2000" dirty="0"/>
              <a:t>MVC koncept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Model – predstavlja podatke i logiku aplikacije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View – predstavlja sučelje preko kojeg korisnici komuniciraju s aplikacijom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Controller – upravlja komunikacijom između Modela i View-a</a:t>
            </a:r>
          </a:p>
          <a:p>
            <a:pPr>
              <a:lnSpc>
                <a:spcPct val="100000"/>
              </a:lnSpc>
            </a:pPr>
            <a:r>
              <a:rPr lang="hr-HR" sz="2000" dirty="0"/>
              <a:t>Dijagram razreda - Controller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7</a:t>
            </a:fld>
            <a:endParaRPr lang="hr-HR"/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7385CC9-9D16-1F4E-61BE-8F9EA4E585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3" t="9164" r="11895" b="15690"/>
          <a:stretch/>
        </p:blipFill>
        <p:spPr>
          <a:xfrm>
            <a:off x="2462542" y="4001199"/>
            <a:ext cx="2869719" cy="252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B0BB-E5F2-2940-32D9-EBFA8F85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razreda -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780B8-B513-5981-89E3-2677CDA1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8</a:t>
            </a:fld>
            <a:endParaRPr lang="hr-HR"/>
          </a:p>
        </p:txBody>
      </p:sp>
      <p:pic>
        <p:nvPicPr>
          <p:cNvPr id="8" name="Content Placeholder 7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FFB5AC16-1477-8DAA-AA11-97B231866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" t="5369" r="2408" b="4989"/>
          <a:stretch/>
        </p:blipFill>
        <p:spPr>
          <a:xfrm>
            <a:off x="628650" y="1655721"/>
            <a:ext cx="7886700" cy="441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9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281D-5C25-A197-73CB-AEAA8AD96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Dijagram komponenti</a:t>
            </a:r>
          </a:p>
        </p:txBody>
      </p:sp>
      <p:pic>
        <p:nvPicPr>
          <p:cNvPr id="6" name="Content Placeholder 5" descr="A diagram of a computer&#10;&#10;Description automatically generated">
            <a:extLst>
              <a:ext uri="{FF2B5EF4-FFF2-40B4-BE49-F238E27FC236}">
                <a16:creationId xmlns:a16="http://schemas.microsoft.com/office/drawing/2014/main" id="{3F3E87A1-DFD0-D55F-3CDC-769A09B89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78" y="1395413"/>
            <a:ext cx="7542444" cy="49307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C59D7-BBF5-7D2C-190D-AB095803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0078117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2552</TotalTime>
  <Words>716</Words>
  <Application>Microsoft Office PowerPoint</Application>
  <PresentationFormat>On-screen Show (4:3)</PresentationFormat>
  <Paragraphs>133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Courier New</vt:lpstr>
      <vt:lpstr>Franklin Gothic Book</vt:lpstr>
      <vt:lpstr>Wingdings</vt:lpstr>
      <vt:lpstr>PROGI-template</vt:lpstr>
      <vt:lpstr>Nestali ljubimci MP7</vt:lpstr>
      <vt:lpstr>Sadržaj</vt:lpstr>
      <vt:lpstr>Članovi tima i glavne odgovornosti</vt:lpstr>
      <vt:lpstr>Opis zadatka</vt:lpstr>
      <vt:lpstr>Pregled zahtjeva</vt:lpstr>
      <vt:lpstr>Nefunkcionalni i zahtjevi domene primjene </vt:lpstr>
      <vt:lpstr>Arhitektura sustava</vt:lpstr>
      <vt:lpstr>Dijagram razreda - Models</vt:lpstr>
      <vt:lpstr>Dijagram komponenti</vt:lpstr>
      <vt:lpstr>Dijagram razmještaja</vt:lpstr>
      <vt:lpstr>Ispitivanje sustava</vt:lpstr>
      <vt:lpstr>Korišteni alati i tehnologije</vt:lpstr>
      <vt:lpstr>Organizacija rada</vt:lpstr>
      <vt:lpstr>Organizacija rada</vt:lpstr>
      <vt:lpstr>Naučene lekcije</vt:lpstr>
      <vt:lpstr>Članovi tima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Lucija Renić</cp:lastModifiedBy>
  <cp:revision>37</cp:revision>
  <dcterms:created xsi:type="dcterms:W3CDTF">2016-01-18T13:10:52Z</dcterms:created>
  <dcterms:modified xsi:type="dcterms:W3CDTF">2024-01-22T08:54:46Z</dcterms:modified>
</cp:coreProperties>
</file>