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5"/>
  </p:notesMasterIdLst>
  <p:handoutMasterIdLst>
    <p:handoutMasterId r:id="rId36"/>
  </p:handoutMasterIdLst>
  <p:sldIdLst>
    <p:sldId id="350" r:id="rId5"/>
    <p:sldId id="352" r:id="rId6"/>
    <p:sldId id="378" r:id="rId7"/>
    <p:sldId id="365" r:id="rId8"/>
    <p:sldId id="361" r:id="rId9"/>
    <p:sldId id="366" r:id="rId10"/>
    <p:sldId id="367" r:id="rId11"/>
    <p:sldId id="368" r:id="rId12"/>
    <p:sldId id="369" r:id="rId13"/>
    <p:sldId id="370" r:id="rId14"/>
    <p:sldId id="379" r:id="rId15"/>
    <p:sldId id="371" r:id="rId16"/>
    <p:sldId id="373" r:id="rId17"/>
    <p:sldId id="375" r:id="rId18"/>
    <p:sldId id="374" r:id="rId19"/>
    <p:sldId id="377" r:id="rId20"/>
    <p:sldId id="380" r:id="rId21"/>
    <p:sldId id="384" r:id="rId22"/>
    <p:sldId id="381" r:id="rId23"/>
    <p:sldId id="382" r:id="rId24"/>
    <p:sldId id="383" r:id="rId25"/>
    <p:sldId id="385" r:id="rId26"/>
    <p:sldId id="387" r:id="rId27"/>
    <p:sldId id="388" r:id="rId28"/>
    <p:sldId id="389" r:id="rId29"/>
    <p:sldId id="390" r:id="rId30"/>
    <p:sldId id="391" r:id="rId31"/>
    <p:sldId id="392" r:id="rId32"/>
    <p:sldId id="386" r:id="rId33"/>
    <p:sldId id="393" r:id="rId3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95D3"/>
    <a:srgbClr val="EB2426"/>
    <a:srgbClr val="EB7D3C"/>
    <a:srgbClr val="FF9300"/>
    <a:srgbClr val="007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7" autoAdjust="0"/>
    <p:restoredTop sz="80931" autoAdjust="0"/>
  </p:normalViewPr>
  <p:slideViewPr>
    <p:cSldViewPr snapToGrid="0">
      <p:cViewPr varScale="1">
        <p:scale>
          <a:sx n="124" d="100"/>
          <a:sy n="124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22/01/2025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Slijedi kratki uvid u to kako smo pripremili podatke za analizu.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10232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U obzir uzimamo samo zapise koji označuju prvi posjet pacijenta liječniku, kako vizualizacija </a:t>
            </a:r>
            <a:r>
              <a:rPr lang="en-GB" dirty="0"/>
              <a:t>I</a:t>
            </a:r>
            <a:r>
              <a:rPr lang="en-CH" dirty="0"/>
              <a:t> statistika značajki ne bi bile pristrane prema pacijentima s više posjeta. U tom nam slučaju značajka MR Delay, vremenski razmak između posjeta, više ne donosi nikakvu korisnu informaciju pa nju uklanjamo, kao </a:t>
            </a:r>
            <a:r>
              <a:rPr lang="en-GB" dirty="0"/>
              <a:t>I</a:t>
            </a:r>
            <a:r>
              <a:rPr lang="en-CH" dirty="0"/>
              <a:t> značajku Clinical Dementia Rating, zbog visoke korelacije s izlaznom varijablom.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99050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Također smo uklonili </a:t>
            </a:r>
            <a:r>
              <a:rPr lang="en-GB" dirty="0"/>
              <a:t>I</a:t>
            </a:r>
            <a:r>
              <a:rPr lang="en-CH" dirty="0"/>
              <a:t> značajke s monotonim vrijednostima Subject ID </a:t>
            </a:r>
            <a:r>
              <a:rPr lang="en-GB" dirty="0"/>
              <a:t>I</a:t>
            </a:r>
            <a:r>
              <a:rPr lang="en-CH" dirty="0"/>
              <a:t> MRI I</a:t>
            </a:r>
            <a:r>
              <a:rPr lang="en-GB" dirty="0"/>
              <a:t>d</a:t>
            </a:r>
            <a:r>
              <a:rPr lang="en-CH" dirty="0"/>
              <a:t>, </a:t>
            </a:r>
            <a:r>
              <a:rPr lang="en-GB" dirty="0"/>
              <a:t>I </a:t>
            </a:r>
            <a:r>
              <a:rPr lang="en-CH" dirty="0"/>
              <a:t>konstantnim vrijednostima Visit </a:t>
            </a:r>
            <a:r>
              <a:rPr lang="en-GB" dirty="0"/>
              <a:t>I</a:t>
            </a:r>
            <a:r>
              <a:rPr lang="en-CH" dirty="0"/>
              <a:t> Hand.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92420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Nedostajuće smo vrijednosti u skupu podataka zamijenili medijanom, isto kako je učinjeno </a:t>
            </a:r>
            <a:r>
              <a:rPr lang="en-GB" dirty="0"/>
              <a:t>I</a:t>
            </a:r>
            <a:r>
              <a:rPr lang="en-CH" dirty="0"/>
              <a:t> u članku.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14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07950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Kategoričke smo značajke Group </a:t>
            </a:r>
            <a:r>
              <a:rPr lang="en-GB" dirty="0"/>
              <a:t>I</a:t>
            </a:r>
            <a:r>
              <a:rPr lang="en-CH" dirty="0"/>
              <a:t> oznaku spola pretvorili u numeričke značajke. Značajka Group prvotno je imala tri kategorije: Demented, Nondemented </a:t>
            </a:r>
            <a:r>
              <a:rPr lang="en-GB" dirty="0"/>
              <a:t>I</a:t>
            </a:r>
            <a:r>
              <a:rPr lang="en-CH" dirty="0"/>
              <a:t> Converted. B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udući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 da se u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trenutnoj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analizi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uzima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 u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obzir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samo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prvi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posjet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svake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osobe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,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grupu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 </a:t>
            </a:r>
            <a:r>
              <a:rPr lang="en-GB" dirty="0"/>
              <a:t>Converted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 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tretirali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smo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kao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 </a:t>
            </a:r>
            <a:r>
              <a:rPr lang="en-GB" dirty="0"/>
              <a:t>Nondemented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 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jer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su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na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prvom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posjetu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sigurno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bili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 </a:t>
            </a:r>
            <a:r>
              <a:rPr lang="en-GB" dirty="0"/>
              <a:t>Nondemented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 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ako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pripadaju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grupi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 </a:t>
            </a:r>
            <a:r>
              <a:rPr lang="en-GB" dirty="0"/>
              <a:t>Converted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.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15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88388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16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36252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Kao što sam već napomenula, </a:t>
            </a:r>
            <a:r>
              <a:rPr lang="en-GB" dirty="0"/>
              <a:t>I</a:t>
            </a:r>
            <a:r>
              <a:rPr lang="en-CH" dirty="0"/>
              <a:t> mi smo kao u članku koristili pet navedenih algoritama strojnog učenja. Za replikaciju rezultata podijelili smo skup podataka za učenje </a:t>
            </a:r>
            <a:r>
              <a:rPr lang="en-GB" dirty="0"/>
              <a:t>I</a:t>
            </a:r>
            <a:r>
              <a:rPr lang="en-CH" dirty="0"/>
              <a:t> provjeru u omjeru 80/20.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17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068958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Redom smo izveli algoritam stabla odluke…nasumične šume…stroja potpornih vektora…XGBoost…Većinsko glasanje </a:t>
            </a:r>
            <a:r>
              <a:rPr lang="en-GB" dirty="0"/>
              <a:t>I</a:t>
            </a:r>
            <a:r>
              <a:rPr lang="en-CH" dirty="0"/>
              <a:t> probabilističko glasanje. Za sve smo modele izračunali sljedeće mjere: točnost, preciznost, stopu istinski pozitivnih rezultata te harmoničku sredinu preciznosti </a:t>
            </a:r>
            <a:r>
              <a:rPr lang="en-GB" dirty="0"/>
              <a:t>I</a:t>
            </a:r>
            <a:r>
              <a:rPr lang="en-CH" dirty="0"/>
              <a:t> stope istinski pozitivnih rezultata.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18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28385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Približno smo uspjeli replicirati rezultate članka, kao što se može vidjeti u ovoj tabličnoj usporedbi. Korištenjem algoritama DT dobili smo gotovo identičan rezultat, korištenjem RF nešto bolji, korištenjem SVM nešto lošiji, </a:t>
            </a:r>
            <a:r>
              <a:rPr lang="en-GB" dirty="0"/>
              <a:t>I</a:t>
            </a:r>
            <a:r>
              <a:rPr lang="en-CH" dirty="0"/>
              <a:t> korištenjem XGBoost-a </a:t>
            </a:r>
            <a:r>
              <a:rPr lang="en-GB" dirty="0"/>
              <a:t>I</a:t>
            </a:r>
            <a:r>
              <a:rPr lang="en-CH" dirty="0"/>
              <a:t> glasanja nešto bolji.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19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732259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Na matricama konfuzije lijepo se može vidjeti </a:t>
            </a:r>
            <a:r>
              <a:rPr lang="en-GB" dirty="0"/>
              <a:t>I</a:t>
            </a:r>
            <a:r>
              <a:rPr lang="en-CH" dirty="0"/>
              <a:t> točna raspodjela naših rezultata, odnosno koliko je bilo točno predviđenih izlaza, a koliko promašaja, bili oni False positive ili False negative.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7110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 </a:t>
            </a:r>
            <a:r>
              <a:rPr lang="en-GB" dirty="0" err="1"/>
              <a:t>uvodu</a:t>
            </a:r>
            <a:r>
              <a:rPr lang="en-GB" dirty="0"/>
              <a:t> </a:t>
            </a:r>
            <a:r>
              <a:rPr lang="en-GB" dirty="0" err="1"/>
              <a:t>ćemo</a:t>
            </a:r>
            <a:r>
              <a:rPr lang="en-GB" dirty="0"/>
              <a:t> </a:t>
            </a:r>
            <a:r>
              <a:rPr lang="en-GB" dirty="0" err="1"/>
              <a:t>reći</a:t>
            </a:r>
            <a:r>
              <a:rPr lang="en-GB" dirty="0"/>
              <a:t> </a:t>
            </a:r>
            <a:r>
              <a:rPr lang="en-GB" dirty="0" err="1"/>
              <a:t>nešto</a:t>
            </a:r>
            <a:r>
              <a:rPr lang="en-GB" dirty="0"/>
              <a:t> </a:t>
            </a:r>
            <a:r>
              <a:rPr lang="en-GB" dirty="0" err="1"/>
              <a:t>više</a:t>
            </a:r>
            <a:r>
              <a:rPr lang="en-GB" dirty="0"/>
              <a:t> o </a:t>
            </a:r>
            <a:r>
              <a:rPr lang="en-GB" dirty="0" err="1"/>
              <a:t>Alzheimerovoj</a:t>
            </a:r>
            <a:r>
              <a:rPr lang="en-GB" dirty="0"/>
              <a:t> </a:t>
            </a:r>
            <a:r>
              <a:rPr lang="en-GB" dirty="0" err="1"/>
              <a:t>bolesti</a:t>
            </a:r>
            <a:r>
              <a:rPr lang="en-GB" dirty="0"/>
              <a:t>, o </a:t>
            </a:r>
            <a:r>
              <a:rPr lang="en-GB" dirty="0" err="1"/>
              <a:t>skupu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en-GB" dirty="0" err="1"/>
              <a:t>kojim</a:t>
            </a:r>
            <a:r>
              <a:rPr lang="en-GB" dirty="0"/>
              <a:t> </a:t>
            </a:r>
            <a:r>
              <a:rPr lang="en-GB" dirty="0" err="1"/>
              <a:t>smo</a:t>
            </a:r>
            <a:r>
              <a:rPr lang="en-GB" dirty="0"/>
              <a:t> </a:t>
            </a:r>
            <a:r>
              <a:rPr lang="en-GB" dirty="0" err="1"/>
              <a:t>baratali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o </a:t>
            </a:r>
            <a:r>
              <a:rPr lang="en-GB" dirty="0" err="1"/>
              <a:t>članku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koji </a:t>
            </a:r>
            <a:r>
              <a:rPr lang="en-GB" dirty="0" err="1"/>
              <a:t>smo</a:t>
            </a:r>
            <a:r>
              <a:rPr lang="en-GB" dirty="0"/>
              <a:t> se </a:t>
            </a:r>
            <a:r>
              <a:rPr lang="en-GB" dirty="0" err="1"/>
              <a:t>ugledali</a:t>
            </a:r>
            <a:r>
              <a:rPr lang="en-GB" dirty="0"/>
              <a:t>. </a:t>
            </a:r>
            <a:r>
              <a:rPr lang="en-GB" dirty="0" err="1"/>
              <a:t>Zatim</a:t>
            </a:r>
            <a:r>
              <a:rPr lang="en-GB" dirty="0"/>
              <a:t> </a:t>
            </a:r>
            <a:r>
              <a:rPr lang="en-GB" dirty="0" err="1"/>
              <a:t>slijedi</a:t>
            </a:r>
            <a:r>
              <a:rPr lang="en-GB" dirty="0"/>
              <a:t> </a:t>
            </a:r>
            <a:r>
              <a:rPr lang="en-GB" dirty="0" err="1"/>
              <a:t>kratki</a:t>
            </a:r>
            <a:r>
              <a:rPr lang="en-GB" dirty="0"/>
              <a:t> </a:t>
            </a:r>
            <a:r>
              <a:rPr lang="en-GB" dirty="0" err="1"/>
              <a:t>uvid</a:t>
            </a:r>
            <a:r>
              <a:rPr lang="en-GB" dirty="0"/>
              <a:t> u to </a:t>
            </a:r>
            <a:r>
              <a:rPr lang="en-GB" dirty="0" err="1"/>
              <a:t>kako</a:t>
            </a:r>
            <a:r>
              <a:rPr lang="en-GB" dirty="0"/>
              <a:t> </a:t>
            </a:r>
            <a:r>
              <a:rPr lang="en-GB" dirty="0" err="1"/>
              <a:t>smo</a:t>
            </a:r>
            <a:r>
              <a:rPr lang="en-GB" dirty="0"/>
              <a:t> </a:t>
            </a:r>
            <a:r>
              <a:rPr lang="en-GB" dirty="0" err="1"/>
              <a:t>podatke</a:t>
            </a:r>
            <a:r>
              <a:rPr lang="en-GB" dirty="0"/>
              <a:t> </a:t>
            </a:r>
            <a:r>
              <a:rPr lang="en-GB" dirty="0" err="1"/>
              <a:t>pripremili</a:t>
            </a:r>
            <a:r>
              <a:rPr lang="en-GB" dirty="0"/>
              <a:t> za </a:t>
            </a:r>
            <a:r>
              <a:rPr lang="en-GB" dirty="0" err="1"/>
              <a:t>analizu</a:t>
            </a:r>
            <a:r>
              <a:rPr lang="en-GB" dirty="0"/>
              <a:t>, a </a:t>
            </a:r>
            <a:r>
              <a:rPr lang="en-GB" dirty="0" err="1"/>
              <a:t>nakon</a:t>
            </a:r>
            <a:r>
              <a:rPr lang="en-GB" dirty="0"/>
              <a:t> toga </a:t>
            </a:r>
            <a:r>
              <a:rPr lang="en-GB" dirty="0" err="1"/>
              <a:t>kako</a:t>
            </a:r>
            <a:r>
              <a:rPr lang="en-GB" dirty="0"/>
              <a:t> </a:t>
            </a:r>
            <a:r>
              <a:rPr lang="en-GB" dirty="0" err="1"/>
              <a:t>smo</a:t>
            </a:r>
            <a:r>
              <a:rPr lang="en-GB" dirty="0"/>
              <a:t> </a:t>
            </a:r>
            <a:r>
              <a:rPr lang="en-GB" dirty="0" err="1"/>
              <a:t>uspjeli</a:t>
            </a:r>
            <a:r>
              <a:rPr lang="en-GB" dirty="0"/>
              <a:t> </a:t>
            </a:r>
            <a:r>
              <a:rPr lang="en-GB" dirty="0" err="1"/>
              <a:t>replicirati</a:t>
            </a:r>
            <a:r>
              <a:rPr lang="en-GB" dirty="0"/>
              <a:t> </a:t>
            </a:r>
            <a:r>
              <a:rPr lang="en-GB" dirty="0" err="1"/>
              <a:t>rezultate</a:t>
            </a:r>
            <a:r>
              <a:rPr lang="en-GB" dirty="0"/>
              <a:t> </a:t>
            </a:r>
            <a:r>
              <a:rPr lang="en-GB" dirty="0" err="1"/>
              <a:t>članka</a:t>
            </a:r>
            <a:r>
              <a:rPr lang="en-GB" dirty="0"/>
              <a:t>. </a:t>
            </a:r>
            <a:r>
              <a:rPr lang="en-GB" dirty="0" err="1"/>
              <a:t>Naposljetku</a:t>
            </a:r>
            <a:r>
              <a:rPr lang="en-GB" dirty="0"/>
              <a:t>, </a:t>
            </a:r>
            <a:r>
              <a:rPr lang="en-GB" dirty="0" err="1"/>
              <a:t>pokazat</a:t>
            </a:r>
            <a:r>
              <a:rPr lang="en-GB" dirty="0"/>
              <a:t> </a:t>
            </a:r>
            <a:r>
              <a:rPr lang="en-GB" dirty="0" err="1"/>
              <a:t>ćemo</a:t>
            </a:r>
            <a:r>
              <a:rPr lang="en-GB" dirty="0"/>
              <a:t> </a:t>
            </a:r>
            <a:r>
              <a:rPr lang="en-GB" dirty="0" err="1"/>
              <a:t>moguća</a:t>
            </a:r>
            <a:r>
              <a:rPr lang="en-GB" dirty="0"/>
              <a:t> </a:t>
            </a:r>
            <a:r>
              <a:rPr lang="en-GB" dirty="0" err="1"/>
              <a:t>poboljšanja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iznijeti</a:t>
            </a:r>
            <a:r>
              <a:rPr lang="en-GB" dirty="0"/>
              <a:t> </a:t>
            </a:r>
            <a:r>
              <a:rPr lang="en-GB" dirty="0" err="1"/>
              <a:t>kratki</a:t>
            </a:r>
            <a:r>
              <a:rPr lang="en-GB" dirty="0"/>
              <a:t> </a:t>
            </a:r>
            <a:r>
              <a:rPr lang="en-GB" dirty="0" err="1"/>
              <a:t>zaključak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90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Slijede naši pokušaji poboljšanja rezultata.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466723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450"/>
              </a:spcAft>
            </a:pPr>
            <a:r>
              <a:rPr lang="en-CH" dirty="0"/>
              <a:t>Za poboljšanje rezultata isprobali smo sljedeće: 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k-fold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unakrsnu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validaciju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isprobavanje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različitih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omjera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train test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skupa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drugačiju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zamjneu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nedostajućih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vrijednosti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I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povećanje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skupa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podataka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22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46591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Isprobali smo k-fold unakrsnu validaciju kako bismo smanjili utjecaj slučajnog odabira seed-a na rezultate. Podaci se dijele u k dijelova, a svaki se od dijelova jednom koristi kao testni skup podataka, a preostali k-1 dijelova se koristi kao trenirajući skup. Naposljetku nam k-fold unakrsna validacija </a:t>
            </a:r>
            <a:r>
              <a:rPr lang="en-GB" dirty="0"/>
              <a:t>I</a:t>
            </a:r>
            <a:r>
              <a:rPr lang="en-CH" dirty="0"/>
              <a:t> nije pretjerano poboljšala rezultate, nekad su čak rezultati bili </a:t>
            </a:r>
            <a:r>
              <a:rPr lang="en-GB" dirty="0"/>
              <a:t>I</a:t>
            </a:r>
            <a:r>
              <a:rPr lang="en-CH" dirty="0"/>
              <a:t> malo lošiji. Međutim, primjenom k-fold unakrsne validacije svakako smo dobili stabilnije rezultate pri promjeni seed-a.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23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30584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Iduće što smo isprobali su različiti omjeri skupa za učenje </a:t>
            </a:r>
            <a:r>
              <a:rPr lang="en-GB" dirty="0"/>
              <a:t>I</a:t>
            </a:r>
            <a:r>
              <a:rPr lang="en-CH" dirty="0"/>
              <a:t> skupa za provjeru. Isprobali smo veličine skupa za projveru od 10 do 92.5%, s korakom od 5%, </a:t>
            </a:r>
            <a:r>
              <a:rPr lang="en-GB" dirty="0"/>
              <a:t>I</a:t>
            </a:r>
            <a:r>
              <a:rPr lang="en-CH" dirty="0"/>
              <a:t> na grafu su rezultati koje smo dobili.</a:t>
            </a:r>
          </a:p>
          <a:p>
            <a:r>
              <a:rPr lang="en-CH" dirty="0"/>
              <a:t>Uočili smo da bi možda optimalna veličina skupa za provjeru mogla biti 0.3, pa smo proveli sve izračune </a:t>
            </a:r>
            <a:r>
              <a:rPr lang="en-GB" dirty="0"/>
              <a:t>s tom </a:t>
            </a:r>
            <a:r>
              <a:rPr lang="en-GB" dirty="0" err="1"/>
              <a:t>vrijednošću</a:t>
            </a:r>
            <a:r>
              <a:rPr lang="en-GB" dirty="0"/>
              <a:t>.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24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93474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Na tablicama su prikazani rezultati koje smo dobili. 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Za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neke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modele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veličina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testnog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skupa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od 0.3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daje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bolje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rezultate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dok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za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druge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rezultira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lošijim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performansama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u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odnosu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početnu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veličinu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testnog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skupa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od 0.2.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Međutim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razlike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nisu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dovoljno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značajne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da bi se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moglo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zaključiti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da je nova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veličina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testnog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skupa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bolja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25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1329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Umjesto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zamjene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nedostajućih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vrijednosti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medijanom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kao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što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je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učinjeno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u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članku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odlučili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smo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ukloniti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redove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s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nedostajućim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vrijednostima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Budući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da je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broj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takvih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redova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bio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vrlo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malen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njihovim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uklanjanjem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nije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značajno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narušena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kvaliteta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podatkovnog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skupa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 Kao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što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se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može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vidjetei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iz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rezultata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rezultati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gotovo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svih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modela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su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značajno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poboljšani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ovakvom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zamjenom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nedostajućih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vrijednosti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dok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su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rezultati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algoritma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DT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ostali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približno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isti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26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34911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Nakon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toga,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nastojali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smo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povećati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broj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podataka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tako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da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smo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konvertirane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primjere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tj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pacijente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koji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su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prvotno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bili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nedementni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a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kasnije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postali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dementni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uključili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dvaput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Prvi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posjet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označili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smo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kao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"Nondemented",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jer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su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tada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sigurno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bili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nedementni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dok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smo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posljednji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posjet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označili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kao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"Demented",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jer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su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tada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sigurno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bili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dementni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 U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odnosu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na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prvotne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rezultate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ovo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su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prilično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poboljšane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brojke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za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sve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GB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modele</a:t>
            </a:r>
            <a:r>
              <a:rPr lang="en-GB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27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7309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U ovom smo se projektu pozabavili pripremom podataka, replikacijom rezultata znanstvenom članka te mogućim poboljšanjima. Iako rezultate članka nismo uspjelo znatno poboljšati, ovaj nam je projekt bio iznimno koristan.</a:t>
            </a:r>
          </a:p>
          <a:p>
            <a:r>
              <a:rPr lang="en-CH"/>
              <a:t>Upoznali smose s nekim novim algoritmima strojnog učenja, te s njihovom implementaciju u programskom jeziku Python, čime smo zagrebli površinu Znanosti o podacima.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29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5688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Najprije</a:t>
            </a:r>
            <a:r>
              <a:rPr lang="en-GB" dirty="0"/>
              <a:t> o </a:t>
            </a:r>
            <a:r>
              <a:rPr lang="en-GB" dirty="0" err="1"/>
              <a:t>Alzheimerovoj</a:t>
            </a:r>
            <a:r>
              <a:rPr lang="en-GB" dirty="0"/>
              <a:t> </a:t>
            </a:r>
            <a:r>
              <a:rPr lang="en-GB" dirty="0" err="1"/>
              <a:t>bolesti</a:t>
            </a:r>
            <a:r>
              <a:rPr lang="en-GB" dirty="0"/>
              <a:t>. </a:t>
            </a:r>
            <a:r>
              <a:rPr lang="en-GB" dirty="0" err="1"/>
              <a:t>Alzheimerova</a:t>
            </a:r>
            <a:r>
              <a:rPr lang="en-GB" dirty="0"/>
              <a:t> </a:t>
            </a:r>
            <a:r>
              <a:rPr lang="en-GB" dirty="0" err="1"/>
              <a:t>bolest</a:t>
            </a:r>
            <a:r>
              <a:rPr lang="en-GB" dirty="0"/>
              <a:t> je </a:t>
            </a:r>
            <a:r>
              <a:rPr lang="en-GB" dirty="0" err="1"/>
              <a:t>progresivno</a:t>
            </a:r>
            <a:r>
              <a:rPr lang="en-GB" dirty="0"/>
              <a:t> </a:t>
            </a:r>
            <a:r>
              <a:rPr lang="en-GB" dirty="0" err="1"/>
              <a:t>neurološko</a:t>
            </a:r>
            <a:r>
              <a:rPr lang="en-GB" dirty="0"/>
              <a:t> </a:t>
            </a:r>
            <a:r>
              <a:rPr lang="en-GB" dirty="0" err="1"/>
              <a:t>stanje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dovodi</a:t>
            </a:r>
            <a:r>
              <a:rPr lang="en-GB" dirty="0"/>
              <a:t> do </a:t>
            </a:r>
            <a:r>
              <a:rPr lang="en-GB" dirty="0" err="1"/>
              <a:t>kratkoročnog</a:t>
            </a:r>
            <a:r>
              <a:rPr lang="en-GB" dirty="0"/>
              <a:t> </a:t>
            </a:r>
            <a:r>
              <a:rPr lang="en-GB" dirty="0" err="1"/>
              <a:t>gubitka</a:t>
            </a:r>
            <a:r>
              <a:rPr lang="en-GB" dirty="0"/>
              <a:t> </a:t>
            </a:r>
            <a:r>
              <a:rPr lang="en-GB" dirty="0" err="1"/>
              <a:t>memorije</a:t>
            </a:r>
            <a:r>
              <a:rPr lang="en-GB" dirty="0"/>
              <a:t>, </a:t>
            </a:r>
            <a:r>
              <a:rPr lang="en-GB" dirty="0" err="1"/>
              <a:t>paranoje</a:t>
            </a:r>
            <a:r>
              <a:rPr lang="en-GB" dirty="0"/>
              <a:t> I </a:t>
            </a:r>
            <a:r>
              <a:rPr lang="en-GB" dirty="0" err="1"/>
              <a:t>deluzionalnih</a:t>
            </a:r>
            <a:r>
              <a:rPr lang="en-GB" dirty="0"/>
              <a:t> </a:t>
            </a:r>
            <a:r>
              <a:rPr lang="en-GB" dirty="0" err="1"/>
              <a:t>ideja</a:t>
            </a:r>
            <a:r>
              <a:rPr lang="en-GB" dirty="0"/>
              <a:t>. </a:t>
            </a:r>
            <a:r>
              <a:rPr lang="en-GB" dirty="0" err="1"/>
              <a:t>Trenutno</a:t>
            </a:r>
            <a:r>
              <a:rPr lang="en-GB" dirty="0"/>
              <a:t> ne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/>
              <a:t>lijek</a:t>
            </a:r>
            <a:r>
              <a:rPr lang="en-GB" dirty="0"/>
              <a:t> koji bi </a:t>
            </a:r>
            <a:r>
              <a:rPr lang="en-GB" dirty="0" err="1"/>
              <a:t>izliječio</a:t>
            </a:r>
            <a:r>
              <a:rPr lang="en-GB" dirty="0"/>
              <a:t> </a:t>
            </a:r>
            <a:r>
              <a:rPr lang="en-GB" dirty="0" err="1"/>
              <a:t>Alzheimerovu</a:t>
            </a:r>
            <a:r>
              <a:rPr lang="en-GB" dirty="0"/>
              <a:t> </a:t>
            </a:r>
            <a:r>
              <a:rPr lang="en-GB" dirty="0" err="1"/>
              <a:t>bolest</a:t>
            </a:r>
            <a:r>
              <a:rPr lang="en-GB" dirty="0"/>
              <a:t>, no </a:t>
            </a:r>
            <a:r>
              <a:rPr lang="en-GB" dirty="0" err="1"/>
              <a:t>postoje</a:t>
            </a:r>
            <a:r>
              <a:rPr lang="en-GB" dirty="0"/>
              <a:t> </a:t>
            </a:r>
            <a:r>
              <a:rPr lang="en-GB" dirty="0" err="1"/>
              <a:t>lijekovi</a:t>
            </a:r>
            <a:r>
              <a:rPr lang="en-GB" dirty="0"/>
              <a:t> za </a:t>
            </a:r>
            <a:r>
              <a:rPr lang="en-GB" dirty="0" err="1"/>
              <a:t>usporavanje</a:t>
            </a:r>
            <a:r>
              <a:rPr lang="en-GB" dirty="0"/>
              <a:t> I </a:t>
            </a:r>
            <a:r>
              <a:rPr lang="en-GB" dirty="0" err="1"/>
              <a:t>ublažavanje</a:t>
            </a:r>
            <a:r>
              <a:rPr lang="en-GB" dirty="0"/>
              <a:t> </a:t>
            </a:r>
            <a:r>
              <a:rPr lang="en-GB" dirty="0" err="1"/>
              <a:t>bolesti</a:t>
            </a:r>
            <a:r>
              <a:rPr lang="en-GB" dirty="0"/>
              <a:t> u </a:t>
            </a:r>
            <a:r>
              <a:rPr lang="en-GB" dirty="0" err="1"/>
              <a:t>ranijim</a:t>
            </a:r>
            <a:r>
              <a:rPr lang="en-GB" dirty="0"/>
              <a:t> </a:t>
            </a:r>
            <a:r>
              <a:rPr lang="en-GB" dirty="0" err="1"/>
              <a:t>stadijima</a:t>
            </a:r>
            <a:r>
              <a:rPr lang="en-GB" dirty="0"/>
              <a:t>. </a:t>
            </a:r>
            <a:r>
              <a:rPr lang="en-GB" dirty="0" err="1"/>
              <a:t>Iz</a:t>
            </a:r>
            <a:r>
              <a:rPr lang="en-GB" dirty="0"/>
              <a:t> tog je </a:t>
            </a:r>
            <a:r>
              <a:rPr lang="en-GB" dirty="0" err="1"/>
              <a:t>razloga</a:t>
            </a:r>
            <a:r>
              <a:rPr lang="en-GB" dirty="0"/>
              <a:t> </a:t>
            </a:r>
            <a:r>
              <a:rPr lang="en-GB" dirty="0" err="1"/>
              <a:t>vrlo</a:t>
            </a:r>
            <a:r>
              <a:rPr lang="en-GB" dirty="0"/>
              <a:t> </a:t>
            </a:r>
            <a:r>
              <a:rPr lang="en-GB" dirty="0" err="1"/>
              <a:t>važno</a:t>
            </a:r>
            <a:r>
              <a:rPr lang="en-GB" dirty="0"/>
              <a:t> </a:t>
            </a:r>
            <a:r>
              <a:rPr lang="en-GB" dirty="0" err="1"/>
              <a:t>što</a:t>
            </a:r>
            <a:r>
              <a:rPr lang="en-GB" dirty="0"/>
              <a:t> </a:t>
            </a:r>
            <a:r>
              <a:rPr lang="en-GB" dirty="0" err="1"/>
              <a:t>ranije</a:t>
            </a:r>
            <a:r>
              <a:rPr lang="en-GB" dirty="0"/>
              <a:t> </a:t>
            </a:r>
            <a:r>
              <a:rPr lang="en-GB" dirty="0" err="1"/>
              <a:t>otkriti</a:t>
            </a:r>
            <a:r>
              <a:rPr lang="en-GB" dirty="0"/>
              <a:t> </a:t>
            </a:r>
            <a:r>
              <a:rPr lang="en-GB" dirty="0" err="1"/>
              <a:t>Alzheimerovu</a:t>
            </a:r>
            <a:r>
              <a:rPr lang="en-GB" dirty="0"/>
              <a:t> </a:t>
            </a:r>
            <a:r>
              <a:rPr lang="en-GB" dirty="0" err="1"/>
              <a:t>bolest</a:t>
            </a:r>
            <a:r>
              <a:rPr lang="en-GB" dirty="0"/>
              <a:t>, no to je </a:t>
            </a:r>
            <a:r>
              <a:rPr lang="en-GB" dirty="0" err="1"/>
              <a:t>vrlo</a:t>
            </a:r>
            <a:r>
              <a:rPr lang="en-GB" dirty="0"/>
              <a:t> </a:t>
            </a:r>
            <a:r>
              <a:rPr lang="en-GB" dirty="0" err="1"/>
              <a:t>teško</a:t>
            </a:r>
            <a:r>
              <a:rPr lang="en-GB" dirty="0"/>
              <a:t>. </a:t>
            </a:r>
            <a:r>
              <a:rPr lang="en-GB" dirty="0" err="1"/>
              <a:t>Ipak</a:t>
            </a:r>
            <a:r>
              <a:rPr lang="en-GB" dirty="0"/>
              <a:t>, </a:t>
            </a:r>
            <a:r>
              <a:rPr lang="en-GB" dirty="0" err="1"/>
              <a:t>pokazalo</a:t>
            </a:r>
            <a:r>
              <a:rPr lang="en-GB" dirty="0"/>
              <a:t> se da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računalna</a:t>
            </a:r>
            <a:r>
              <a:rPr lang="en-GB" dirty="0"/>
              <a:t> </a:t>
            </a:r>
            <a:r>
              <a:rPr lang="en-GB" dirty="0" err="1"/>
              <a:t>predviđanja</a:t>
            </a:r>
            <a:r>
              <a:rPr lang="en-GB" dirty="0"/>
              <a:t>, </a:t>
            </a:r>
            <a:r>
              <a:rPr lang="en-GB" dirty="0" err="1"/>
              <a:t>temeljena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snimkama</a:t>
            </a:r>
            <a:r>
              <a:rPr lang="en-GB" dirty="0"/>
              <a:t> </a:t>
            </a:r>
            <a:r>
              <a:rPr lang="en-GB" dirty="0" err="1"/>
              <a:t>magnetske</a:t>
            </a:r>
            <a:r>
              <a:rPr lang="en-GB" dirty="0"/>
              <a:t> resonance </a:t>
            </a:r>
            <a:r>
              <a:rPr lang="en-GB" dirty="0" err="1"/>
              <a:t>mozga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raznih</a:t>
            </a:r>
            <a:r>
              <a:rPr lang="en-GB" dirty="0"/>
              <a:t> </a:t>
            </a:r>
            <a:r>
              <a:rPr lang="en-GB" dirty="0" err="1"/>
              <a:t>testova</a:t>
            </a:r>
            <a:r>
              <a:rPr lang="en-GB" dirty="0"/>
              <a:t> </a:t>
            </a:r>
            <a:r>
              <a:rPr lang="en-GB" dirty="0" err="1"/>
              <a:t>krvi</a:t>
            </a:r>
            <a:r>
              <a:rPr lang="en-GB" dirty="0"/>
              <a:t>, </a:t>
            </a:r>
            <a:r>
              <a:rPr lang="en-GB" dirty="0" err="1"/>
              <a:t>djelotvornija</a:t>
            </a:r>
            <a:r>
              <a:rPr lang="en-GB" dirty="0"/>
              <a:t> od </a:t>
            </a:r>
            <a:r>
              <a:rPr lang="en-GB" dirty="0" err="1"/>
              <a:t>ljudske</a:t>
            </a:r>
            <a:r>
              <a:rPr lang="en-GB" dirty="0"/>
              <a:t> </a:t>
            </a:r>
            <a:r>
              <a:rPr lang="en-GB" dirty="0" err="1"/>
              <a:t>procjene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6025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 </a:t>
            </a:r>
            <a:r>
              <a:rPr lang="en-GB" dirty="0" err="1"/>
              <a:t>odabranom</a:t>
            </a:r>
            <a:r>
              <a:rPr lang="en-GB" dirty="0"/>
              <a:t> je </a:t>
            </a:r>
            <a:r>
              <a:rPr lang="en-GB" dirty="0" err="1"/>
              <a:t>članku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skup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od 150 </a:t>
            </a:r>
            <a:r>
              <a:rPr lang="en-GB" dirty="0" err="1"/>
              <a:t>zapisa</a:t>
            </a:r>
            <a:r>
              <a:rPr lang="en-GB" dirty="0"/>
              <a:t> </a:t>
            </a:r>
            <a:r>
              <a:rPr lang="en-GB" dirty="0" err="1"/>
              <a:t>primijenjeno</a:t>
            </a:r>
            <a:r>
              <a:rPr lang="en-GB" dirty="0"/>
              <a:t> 5 </a:t>
            </a:r>
            <a:r>
              <a:rPr lang="en-GB" dirty="0" err="1"/>
              <a:t>različitih</a:t>
            </a:r>
            <a:r>
              <a:rPr lang="en-GB" dirty="0"/>
              <a:t> </a:t>
            </a:r>
            <a:r>
              <a:rPr lang="en-GB" dirty="0" err="1"/>
              <a:t>algoritama</a:t>
            </a:r>
            <a:r>
              <a:rPr lang="en-GB" dirty="0"/>
              <a:t> </a:t>
            </a:r>
            <a:r>
              <a:rPr lang="en-GB" dirty="0" err="1"/>
              <a:t>strojnog</a:t>
            </a:r>
            <a:r>
              <a:rPr lang="en-GB" dirty="0"/>
              <a:t> </a:t>
            </a:r>
            <a:r>
              <a:rPr lang="en-GB" dirty="0" err="1"/>
              <a:t>učenja</a:t>
            </a:r>
            <a:r>
              <a:rPr lang="en-GB" dirty="0"/>
              <a:t>, s </a:t>
            </a:r>
            <a:r>
              <a:rPr lang="en-GB" dirty="0" err="1"/>
              <a:t>ciljem</a:t>
            </a:r>
            <a:r>
              <a:rPr lang="en-GB" dirty="0"/>
              <a:t> </a:t>
            </a:r>
            <a:r>
              <a:rPr lang="en-GB" dirty="0" err="1"/>
              <a:t>predviđanja</a:t>
            </a:r>
            <a:r>
              <a:rPr lang="en-GB" dirty="0"/>
              <a:t> je li </a:t>
            </a:r>
            <a:r>
              <a:rPr lang="en-GB" dirty="0" err="1"/>
              <a:t>osoba</a:t>
            </a:r>
            <a:r>
              <a:rPr lang="en-GB" dirty="0"/>
              <a:t> </a:t>
            </a:r>
            <a:r>
              <a:rPr lang="en-GB" dirty="0" err="1"/>
              <a:t>dementna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nije</a:t>
            </a:r>
            <a:r>
              <a:rPr lang="en-GB" dirty="0"/>
              <a:t>. </a:t>
            </a:r>
            <a:r>
              <a:rPr lang="en-GB" dirty="0" err="1"/>
              <a:t>Jedan</a:t>
            </a:r>
            <a:r>
              <a:rPr lang="en-GB" dirty="0"/>
              <a:t> </a:t>
            </a:r>
            <a:r>
              <a:rPr lang="en-GB" dirty="0" err="1"/>
              <a:t>zapis</a:t>
            </a:r>
            <a:r>
              <a:rPr lang="en-GB" dirty="0"/>
              <a:t> u </a:t>
            </a:r>
            <a:r>
              <a:rPr lang="en-GB" dirty="0" err="1"/>
              <a:t>skupu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en-GB" dirty="0" err="1"/>
              <a:t>odgovara</a:t>
            </a:r>
            <a:r>
              <a:rPr lang="en-GB" dirty="0"/>
              <a:t> </a:t>
            </a:r>
            <a:r>
              <a:rPr lang="en-GB" dirty="0" err="1"/>
              <a:t>jednom</a:t>
            </a:r>
            <a:r>
              <a:rPr lang="en-GB" dirty="0"/>
              <a:t> </a:t>
            </a:r>
            <a:r>
              <a:rPr lang="en-GB" dirty="0" err="1"/>
              <a:t>posjetu</a:t>
            </a:r>
            <a:r>
              <a:rPr lang="en-GB" dirty="0"/>
              <a:t> </a:t>
            </a:r>
            <a:r>
              <a:rPr lang="en-GB" dirty="0" err="1"/>
              <a:t>pacijenta</a:t>
            </a:r>
            <a:r>
              <a:rPr lang="en-GB" dirty="0"/>
              <a:t>, </a:t>
            </a:r>
            <a:r>
              <a:rPr lang="en-GB" dirty="0" err="1"/>
              <a:t>opisanog</a:t>
            </a:r>
            <a:r>
              <a:rPr lang="en-GB" dirty="0"/>
              <a:t> s 12 </a:t>
            </a:r>
            <a:r>
              <a:rPr lang="en-GB" dirty="0" err="1"/>
              <a:t>značajki</a:t>
            </a:r>
            <a:r>
              <a:rPr lang="en-GB" dirty="0"/>
              <a:t>, </a:t>
            </a:r>
            <a:r>
              <a:rPr lang="en-GB" dirty="0" err="1"/>
              <a:t>poput</a:t>
            </a:r>
            <a:r>
              <a:rPr lang="en-GB" dirty="0"/>
              <a:t> </a:t>
            </a:r>
            <a:r>
              <a:rPr lang="en-GB" dirty="0" err="1"/>
              <a:t>dobi</a:t>
            </a:r>
            <a:r>
              <a:rPr lang="en-GB" dirty="0"/>
              <a:t>, </a:t>
            </a:r>
            <a:r>
              <a:rPr lang="en-GB" dirty="0" err="1"/>
              <a:t>ukupnog</a:t>
            </a:r>
            <a:r>
              <a:rPr lang="en-GB" dirty="0"/>
              <a:t> </a:t>
            </a:r>
            <a:r>
              <a:rPr lang="en-GB" dirty="0" err="1"/>
              <a:t>intrakranijalnog</a:t>
            </a:r>
            <a:r>
              <a:rPr lang="en-GB" dirty="0"/>
              <a:t> </a:t>
            </a:r>
            <a:r>
              <a:rPr lang="en-GB" dirty="0" err="1"/>
              <a:t>volumena</a:t>
            </a:r>
            <a:r>
              <a:rPr lang="en-GB" dirty="0"/>
              <a:t> </a:t>
            </a:r>
            <a:r>
              <a:rPr lang="en-GB" dirty="0" err="1"/>
              <a:t>mozga</a:t>
            </a:r>
            <a:r>
              <a:rPr lang="en-GB" dirty="0"/>
              <a:t>. </a:t>
            </a:r>
            <a:r>
              <a:rPr lang="en-GB" dirty="0" err="1"/>
              <a:t>kliničke</a:t>
            </a:r>
            <a:r>
              <a:rPr lang="en-GB" dirty="0"/>
              <a:t> </a:t>
            </a:r>
            <a:r>
              <a:rPr lang="en-GB" dirty="0" err="1"/>
              <a:t>ocjene</a:t>
            </a:r>
            <a:r>
              <a:rPr lang="en-GB" dirty="0"/>
              <a:t> </a:t>
            </a:r>
            <a:r>
              <a:rPr lang="en-GB" dirty="0" err="1"/>
              <a:t>demencije</a:t>
            </a:r>
            <a:r>
              <a:rPr lang="en-GB" dirty="0"/>
              <a:t> I </a:t>
            </a:r>
            <a:r>
              <a:rPr lang="en-GB" dirty="0" err="1"/>
              <a:t>dr.</a:t>
            </a:r>
            <a:endParaRPr lang="en-GB" dirty="0"/>
          </a:p>
          <a:p>
            <a:r>
              <a:rPr lang="en-GB" dirty="0" err="1"/>
              <a:t>Primijenjeni</a:t>
            </a:r>
            <a:r>
              <a:rPr lang="en-GB" dirty="0"/>
              <a:t> </a:t>
            </a:r>
            <a:r>
              <a:rPr lang="en-GB" dirty="0" err="1"/>
              <a:t>algoritmi</a:t>
            </a:r>
            <a:r>
              <a:rPr lang="en-GB" dirty="0"/>
              <a:t> </a:t>
            </a:r>
            <a:r>
              <a:rPr lang="en-GB" dirty="0" err="1"/>
              <a:t>strojnog</a:t>
            </a:r>
            <a:r>
              <a:rPr lang="en-GB" dirty="0"/>
              <a:t> </a:t>
            </a:r>
            <a:r>
              <a:rPr lang="en-GB" dirty="0" err="1"/>
              <a:t>učenja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: </a:t>
            </a:r>
            <a:r>
              <a:rPr lang="en-GB" dirty="0" err="1"/>
              <a:t>stablo</a:t>
            </a:r>
            <a:r>
              <a:rPr lang="en-GB" dirty="0"/>
              <a:t> </a:t>
            </a:r>
            <a:r>
              <a:rPr lang="en-GB" dirty="0" err="1"/>
              <a:t>odluke</a:t>
            </a:r>
            <a:r>
              <a:rPr lang="en-GB" dirty="0"/>
              <a:t>, </a:t>
            </a:r>
            <a:r>
              <a:rPr lang="en-GB" dirty="0" err="1"/>
              <a:t>nasumična</a:t>
            </a:r>
            <a:r>
              <a:rPr lang="en-GB" dirty="0"/>
              <a:t> </a:t>
            </a:r>
            <a:r>
              <a:rPr lang="en-GB" dirty="0" err="1"/>
              <a:t>šuma</a:t>
            </a:r>
            <a:r>
              <a:rPr lang="en-GB" dirty="0"/>
              <a:t>, </a:t>
            </a:r>
            <a:r>
              <a:rPr lang="en-GB" dirty="0" err="1"/>
              <a:t>stroj</a:t>
            </a:r>
            <a:r>
              <a:rPr lang="en-GB" dirty="0"/>
              <a:t> </a:t>
            </a:r>
            <a:r>
              <a:rPr lang="en-GB" dirty="0" err="1"/>
              <a:t>potpornih</a:t>
            </a:r>
            <a:r>
              <a:rPr lang="en-GB" dirty="0"/>
              <a:t> </a:t>
            </a:r>
            <a:r>
              <a:rPr lang="en-GB" dirty="0" err="1"/>
              <a:t>vektora</a:t>
            </a:r>
            <a:r>
              <a:rPr lang="en-GB" dirty="0"/>
              <a:t>, </a:t>
            </a:r>
            <a:r>
              <a:rPr lang="en-GB" dirty="0" err="1"/>
              <a:t>XGBoost</a:t>
            </a:r>
            <a:r>
              <a:rPr lang="en-GB" dirty="0"/>
              <a:t> I </a:t>
            </a:r>
            <a:r>
              <a:rPr lang="en-GB" dirty="0" err="1"/>
              <a:t>klasifikacija</a:t>
            </a:r>
            <a:r>
              <a:rPr lang="en-GB" dirty="0"/>
              <a:t> </a:t>
            </a:r>
            <a:r>
              <a:rPr lang="en-GB" dirty="0" err="1"/>
              <a:t>glasanjem</a:t>
            </a:r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5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Stablo odluke je algoritam korišten </a:t>
            </a:r>
            <a:r>
              <a:rPr lang="en-GB" dirty="0"/>
              <a:t>I</a:t>
            </a:r>
            <a:r>
              <a:rPr lang="en-CH" dirty="0"/>
              <a:t> za klasifikaciju </a:t>
            </a:r>
            <a:r>
              <a:rPr lang="en-GB" dirty="0"/>
              <a:t>I</a:t>
            </a:r>
            <a:r>
              <a:rPr lang="en-CH" dirty="0"/>
              <a:t> za regresiju, koji pri donošenju odluke koristi hijerarhijsku strukturu. Radi se o izgradnji stabla u kojem su čvorovi atributi, grane mogući ishodi, a listovi predikcije.</a:t>
            </a:r>
          </a:p>
          <a:p>
            <a:r>
              <a:rPr lang="en-GB" dirty="0" err="1"/>
              <a:t>Algoritam</a:t>
            </a:r>
            <a:r>
              <a:rPr lang="en-GB" dirty="0"/>
              <a:t> </a:t>
            </a:r>
            <a:r>
              <a:rPr lang="en-GB" dirty="0" err="1"/>
              <a:t>bira</a:t>
            </a:r>
            <a:r>
              <a:rPr lang="en-GB" dirty="0"/>
              <a:t> </a:t>
            </a:r>
            <a:r>
              <a:rPr lang="en-GB" dirty="0" err="1"/>
              <a:t>najbolji</a:t>
            </a:r>
            <a:r>
              <a:rPr lang="en-GB" dirty="0"/>
              <a:t> </a:t>
            </a:r>
            <a:r>
              <a:rPr lang="en-GB" dirty="0" err="1"/>
              <a:t>atribut</a:t>
            </a:r>
            <a:r>
              <a:rPr lang="en-GB" dirty="0"/>
              <a:t> za </a:t>
            </a:r>
            <a:r>
              <a:rPr lang="en-GB" dirty="0" err="1"/>
              <a:t>podjelu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en-GB" dirty="0" err="1"/>
              <a:t>koristeći</a:t>
            </a:r>
            <a:r>
              <a:rPr lang="en-GB" dirty="0"/>
              <a:t> </a:t>
            </a:r>
            <a:r>
              <a:rPr lang="en-GB" dirty="0" err="1"/>
              <a:t>mjere</a:t>
            </a:r>
            <a:r>
              <a:rPr lang="en-GB" dirty="0"/>
              <a:t> </a:t>
            </a:r>
            <a:r>
              <a:rPr lang="en-GB" dirty="0" err="1"/>
              <a:t>poput</a:t>
            </a:r>
            <a:r>
              <a:rPr lang="en-GB" dirty="0"/>
              <a:t> </a:t>
            </a:r>
            <a:r>
              <a:rPr lang="en-GB" dirty="0" err="1"/>
              <a:t>entropije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smanjenja</a:t>
            </a:r>
            <a:r>
              <a:rPr lang="en-GB" dirty="0"/>
              <a:t> </a:t>
            </a:r>
            <a:r>
              <a:rPr lang="en-GB" dirty="0" err="1"/>
              <a:t>varijance</a:t>
            </a:r>
            <a:r>
              <a:rPr lang="en-GB" dirty="0"/>
              <a:t> u </a:t>
            </a:r>
            <a:r>
              <a:rPr lang="en-GB" dirty="0" err="1"/>
              <a:t>ciljnim</a:t>
            </a:r>
            <a:r>
              <a:rPr lang="en-GB" dirty="0"/>
              <a:t> </a:t>
            </a:r>
            <a:r>
              <a:rPr lang="en-GB" dirty="0" err="1"/>
              <a:t>vrijednostima</a:t>
            </a:r>
            <a:r>
              <a:rPr lang="en-GB" dirty="0"/>
              <a:t>. </a:t>
            </a:r>
            <a:r>
              <a:rPr lang="en-GB" dirty="0" err="1"/>
              <a:t>Vrlo</a:t>
            </a:r>
            <a:r>
              <a:rPr lang="en-GB" dirty="0"/>
              <a:t> je </a:t>
            </a:r>
            <a:r>
              <a:rPr lang="en-GB" dirty="0" err="1"/>
              <a:t>interpretabilan</a:t>
            </a:r>
            <a:r>
              <a:rPr lang="en-GB" dirty="0"/>
              <a:t>, no </a:t>
            </a:r>
            <a:r>
              <a:rPr lang="en-GB" dirty="0" err="1"/>
              <a:t>suočava</a:t>
            </a:r>
            <a:r>
              <a:rPr lang="en-GB" dirty="0"/>
              <a:t> se s </a:t>
            </a:r>
            <a:r>
              <a:rPr lang="en-GB" dirty="0" err="1"/>
              <a:t>problemom</a:t>
            </a:r>
            <a:r>
              <a:rPr lang="en-GB" dirty="0"/>
              <a:t> </a:t>
            </a:r>
            <a:r>
              <a:rPr lang="en-GB" dirty="0" err="1"/>
              <a:t>prenaučenosti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71386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Algoritam nasumične šume za donošenje odluke kombinira odluke više stabala kako bi poboljšao točnost, stabilnost </a:t>
            </a:r>
            <a:r>
              <a:rPr lang="en-GB" dirty="0"/>
              <a:t>I</a:t>
            </a:r>
            <a:r>
              <a:rPr lang="en-CH" dirty="0"/>
              <a:t> odupro se prenaučenosti. Svako se stablo iz šume trenira na drugačijem podskupu podataka, generiranih metodom zvanom bootstraping. Iako je mogućnost prenaučenosti smanjena, ovaj je algoritam nešto sporiji od stabla odluke.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16275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SVM je algoritam koji se najčešće koristi za binarnu klasifikaciju. On razdvaja primjere u klase pronalaženjem hiperravnine koja maksimizira udaljenost između dvaju najbližih primjera iz različitih klasa. </a:t>
            </a:r>
            <a:r>
              <a:rPr lang="en-GB" dirty="0"/>
              <a:t>Ako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podaci</a:t>
            </a:r>
            <a:r>
              <a:rPr lang="en-GB" dirty="0"/>
              <a:t> </a:t>
            </a:r>
            <a:r>
              <a:rPr lang="en-GB" dirty="0" err="1"/>
              <a:t>nelinearno</a:t>
            </a:r>
            <a:r>
              <a:rPr lang="en-GB" dirty="0"/>
              <a:t> </a:t>
            </a:r>
            <a:r>
              <a:rPr lang="en-GB" dirty="0" err="1"/>
              <a:t>razdvojivi</a:t>
            </a:r>
            <a:r>
              <a:rPr lang="en-GB" dirty="0"/>
              <a:t> u </a:t>
            </a:r>
            <a:r>
              <a:rPr lang="en-GB" dirty="0" err="1"/>
              <a:t>izvornom</a:t>
            </a:r>
            <a:r>
              <a:rPr lang="en-GB" dirty="0"/>
              <a:t> </a:t>
            </a:r>
            <a:r>
              <a:rPr lang="en-GB" dirty="0" err="1"/>
              <a:t>prostoru</a:t>
            </a:r>
            <a:r>
              <a:rPr lang="en-GB" dirty="0"/>
              <a:t>, SVM </a:t>
            </a:r>
            <a:r>
              <a:rPr lang="en-GB" dirty="0" err="1"/>
              <a:t>koristi</a:t>
            </a:r>
            <a:r>
              <a:rPr lang="en-GB" dirty="0"/>
              <a:t> </a:t>
            </a:r>
            <a:r>
              <a:rPr lang="en-GB" b="0" dirty="0" err="1"/>
              <a:t>jezgreni</a:t>
            </a:r>
            <a:r>
              <a:rPr lang="en-GB" b="0" dirty="0"/>
              <a:t> </a:t>
            </a:r>
            <a:r>
              <a:rPr lang="en-GB" b="0" dirty="0" err="1"/>
              <a:t>trik</a:t>
            </a:r>
            <a:r>
              <a:rPr lang="en-GB" dirty="0"/>
              <a:t>, koji </a:t>
            </a:r>
            <a:r>
              <a:rPr lang="en-GB" dirty="0" err="1"/>
              <a:t>projicira</a:t>
            </a:r>
            <a:r>
              <a:rPr lang="en-GB" dirty="0"/>
              <a:t> </a:t>
            </a:r>
            <a:r>
              <a:rPr lang="en-GB" dirty="0" err="1"/>
              <a:t>podatke</a:t>
            </a:r>
            <a:r>
              <a:rPr lang="en-GB" dirty="0"/>
              <a:t> u </a:t>
            </a:r>
            <a:r>
              <a:rPr lang="en-GB" dirty="0" err="1"/>
              <a:t>prostor</a:t>
            </a:r>
            <a:r>
              <a:rPr lang="en-GB" dirty="0"/>
              <a:t> </a:t>
            </a:r>
            <a:r>
              <a:rPr lang="en-GB" dirty="0" err="1"/>
              <a:t>veće</a:t>
            </a:r>
            <a:r>
              <a:rPr lang="en-GB" dirty="0"/>
              <a:t> </a:t>
            </a:r>
            <a:r>
              <a:rPr lang="en-GB" dirty="0" err="1"/>
              <a:t>dimenzionalnosti</a:t>
            </a:r>
            <a:r>
              <a:rPr lang="en-GB" dirty="0"/>
              <a:t> </a:t>
            </a:r>
            <a:r>
              <a:rPr lang="en-GB" dirty="0" err="1"/>
              <a:t>gdje</a:t>
            </a:r>
            <a:r>
              <a:rPr lang="en-GB" dirty="0"/>
              <a:t> </a:t>
            </a:r>
            <a:r>
              <a:rPr lang="en-GB" dirty="0" err="1"/>
              <a:t>postaju</a:t>
            </a:r>
            <a:r>
              <a:rPr lang="en-GB" dirty="0"/>
              <a:t> </a:t>
            </a:r>
            <a:r>
              <a:rPr lang="en-GB" dirty="0" err="1"/>
              <a:t>linearno</a:t>
            </a:r>
            <a:r>
              <a:rPr lang="en-GB" dirty="0"/>
              <a:t> </a:t>
            </a:r>
            <a:r>
              <a:rPr lang="en-GB" dirty="0" err="1"/>
              <a:t>razdvojivi</a:t>
            </a:r>
            <a:r>
              <a:rPr lang="en-GB" dirty="0"/>
              <a:t>. On je </a:t>
            </a:r>
            <a:r>
              <a:rPr lang="en-GB" dirty="0" err="1"/>
              <a:t>prilično</a:t>
            </a:r>
            <a:r>
              <a:rPr lang="en-GB" dirty="0"/>
              <a:t> </a:t>
            </a:r>
            <a:r>
              <a:rPr lang="en-GB" dirty="0" err="1"/>
              <a:t>otporan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prenaučenost</a:t>
            </a:r>
            <a:r>
              <a:rPr lang="en-GB" dirty="0"/>
              <a:t>, no </a:t>
            </a:r>
            <a:r>
              <a:rPr lang="en-GB" dirty="0" err="1"/>
              <a:t>spor</a:t>
            </a:r>
            <a:r>
              <a:rPr lang="en-GB" dirty="0"/>
              <a:t> je za </a:t>
            </a:r>
            <a:r>
              <a:rPr lang="en-GB" dirty="0" err="1"/>
              <a:t>velike</a:t>
            </a:r>
            <a:r>
              <a:rPr lang="en-GB" dirty="0"/>
              <a:t> </a:t>
            </a:r>
            <a:r>
              <a:rPr lang="en-GB" dirty="0" err="1"/>
              <a:t>skupove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.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13637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XGBoost je algoritam strojnog učenja zasnovan na tehnici gradient boosting. Sastoji se od ansambla jednostavnijih modela, s time da svaki idući model pokušava minimizirati funkciju gubitka prethodnog modela, korištenjem gradijentnog spusta. Vrlo je brz </a:t>
            </a:r>
            <a:r>
              <a:rPr lang="en-GB" dirty="0"/>
              <a:t>I</a:t>
            </a:r>
            <a:r>
              <a:rPr lang="en-CH" dirty="0"/>
              <a:t> efikasan, no sklon je prenaučenosti.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90711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Glasanje je algoritam koji kombinira odluke više različitih algoritama strojnog učenja. Postoje dva glavna tipa, većinsko </a:t>
            </a:r>
            <a:r>
              <a:rPr lang="en-GB" dirty="0"/>
              <a:t>I</a:t>
            </a:r>
            <a:r>
              <a:rPr lang="en-CH" dirty="0"/>
              <a:t> probabilističko glasanje. Kod većinskog glasanja, </a:t>
            </a:r>
            <a:r>
              <a:rPr lang="en-GB" dirty="0" err="1"/>
              <a:t>svaki</a:t>
            </a:r>
            <a:r>
              <a:rPr lang="en-GB" dirty="0"/>
              <a:t> model </a:t>
            </a:r>
            <a:r>
              <a:rPr lang="en-GB" dirty="0" err="1"/>
              <a:t>daje</a:t>
            </a:r>
            <a:r>
              <a:rPr lang="en-GB" dirty="0"/>
              <a:t> </a:t>
            </a:r>
            <a:r>
              <a:rPr lang="en-GB" dirty="0" err="1"/>
              <a:t>svoju</a:t>
            </a:r>
            <a:r>
              <a:rPr lang="en-GB" dirty="0"/>
              <a:t> </a:t>
            </a:r>
            <a:r>
              <a:rPr lang="en-GB" dirty="0" err="1"/>
              <a:t>klasifikaciju</a:t>
            </a:r>
            <a:r>
              <a:rPr lang="en-GB" dirty="0"/>
              <a:t>, a </a:t>
            </a:r>
            <a:r>
              <a:rPr lang="en-GB" dirty="0" err="1"/>
              <a:t>konačna</a:t>
            </a:r>
            <a:r>
              <a:rPr lang="en-GB" dirty="0"/>
              <a:t> </a:t>
            </a:r>
            <a:r>
              <a:rPr lang="en-GB" dirty="0" err="1"/>
              <a:t>odluka</a:t>
            </a:r>
            <a:r>
              <a:rPr lang="en-GB" dirty="0"/>
              <a:t> je </a:t>
            </a:r>
            <a:r>
              <a:rPr lang="en-GB" dirty="0" err="1"/>
              <a:t>klasa</a:t>
            </a:r>
            <a:r>
              <a:rPr lang="en-GB" dirty="0"/>
              <a:t> </a:t>
            </a:r>
            <a:r>
              <a:rPr lang="en-GB" dirty="0" err="1"/>
              <a:t>koju</a:t>
            </a:r>
            <a:r>
              <a:rPr lang="en-GB" dirty="0"/>
              <a:t> </a:t>
            </a:r>
            <a:r>
              <a:rPr lang="en-GB" dirty="0" err="1"/>
              <a:t>predloži</a:t>
            </a:r>
            <a:r>
              <a:rPr lang="en-GB" dirty="0"/>
              <a:t> </a:t>
            </a:r>
            <a:r>
              <a:rPr lang="en-GB" dirty="0" err="1"/>
              <a:t>većina</a:t>
            </a:r>
            <a:r>
              <a:rPr lang="en-GB" dirty="0"/>
              <a:t> </a:t>
            </a:r>
            <a:r>
              <a:rPr lang="en-GB" dirty="0" err="1"/>
              <a:t>modela</a:t>
            </a:r>
            <a:r>
              <a:rPr lang="en-GB" dirty="0"/>
              <a:t>. </a:t>
            </a:r>
            <a:r>
              <a:rPr lang="en-GB" dirty="0" err="1"/>
              <a:t>Kod</a:t>
            </a:r>
            <a:r>
              <a:rPr lang="en-GB" dirty="0"/>
              <a:t> </a:t>
            </a:r>
            <a:r>
              <a:rPr lang="en-GB" dirty="0" err="1"/>
              <a:t>probabilističkog</a:t>
            </a:r>
            <a:r>
              <a:rPr lang="en-GB" dirty="0"/>
              <a:t> </a:t>
            </a:r>
            <a:r>
              <a:rPr lang="en-GB" dirty="0" err="1"/>
              <a:t>glasanja</a:t>
            </a:r>
            <a:r>
              <a:rPr lang="en-GB" dirty="0"/>
              <a:t>, </a:t>
            </a:r>
            <a:r>
              <a:rPr lang="en-GB" dirty="0" err="1"/>
              <a:t>koriste</a:t>
            </a:r>
            <a:r>
              <a:rPr lang="en-GB" dirty="0"/>
              <a:t> se </a:t>
            </a:r>
            <a:r>
              <a:rPr lang="en-GB" dirty="0" err="1"/>
              <a:t>modeli</a:t>
            </a:r>
            <a:r>
              <a:rPr lang="en-GB" dirty="0"/>
              <a:t> koji </a:t>
            </a:r>
            <a:r>
              <a:rPr lang="en-GB" dirty="0" err="1"/>
              <a:t>imaju</a:t>
            </a:r>
            <a:r>
              <a:rPr lang="en-GB" dirty="0"/>
              <a:t> </a:t>
            </a:r>
            <a:r>
              <a:rPr lang="en-GB" dirty="0" err="1"/>
              <a:t>probabilističke</a:t>
            </a:r>
            <a:r>
              <a:rPr lang="en-GB" dirty="0"/>
              <a:t> </a:t>
            </a:r>
            <a:r>
              <a:rPr lang="en-GB" dirty="0" err="1"/>
              <a:t>izlaze</a:t>
            </a:r>
            <a:r>
              <a:rPr lang="en-GB" dirty="0"/>
              <a:t>. </a:t>
            </a:r>
            <a:r>
              <a:rPr lang="en-GB" dirty="0" err="1"/>
              <a:t>Izlazne</a:t>
            </a:r>
            <a:r>
              <a:rPr lang="en-GB" dirty="0"/>
              <a:t> </a:t>
            </a:r>
            <a:r>
              <a:rPr lang="en-GB" dirty="0" err="1"/>
              <a:t>vjerojatnosti</a:t>
            </a:r>
            <a:r>
              <a:rPr lang="en-GB" dirty="0"/>
              <a:t> se </a:t>
            </a:r>
            <a:r>
              <a:rPr lang="en-GB" dirty="0" err="1"/>
              <a:t>zbrajaju</a:t>
            </a:r>
            <a:r>
              <a:rPr lang="en-GB" dirty="0"/>
              <a:t> za </a:t>
            </a:r>
            <a:r>
              <a:rPr lang="en-GB" dirty="0" err="1"/>
              <a:t>svaku</a:t>
            </a:r>
            <a:r>
              <a:rPr lang="en-GB" dirty="0"/>
              <a:t> </a:t>
            </a:r>
            <a:r>
              <a:rPr lang="en-GB" dirty="0" err="1"/>
              <a:t>klasu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se </a:t>
            </a:r>
            <a:r>
              <a:rPr lang="en-GB" dirty="0" err="1"/>
              <a:t>odabire</a:t>
            </a:r>
            <a:r>
              <a:rPr lang="en-GB" dirty="0"/>
              <a:t> </a:t>
            </a:r>
            <a:r>
              <a:rPr lang="en-GB" dirty="0" err="1"/>
              <a:t>klasa</a:t>
            </a:r>
            <a:r>
              <a:rPr lang="en-GB" dirty="0"/>
              <a:t> s </a:t>
            </a:r>
            <a:r>
              <a:rPr lang="en-GB" dirty="0" err="1"/>
              <a:t>najvećom</a:t>
            </a:r>
            <a:r>
              <a:rPr lang="en-GB" dirty="0"/>
              <a:t> </a:t>
            </a:r>
            <a:r>
              <a:rPr lang="en-GB" dirty="0" err="1"/>
              <a:t>ukupnom</a:t>
            </a:r>
            <a:r>
              <a:rPr lang="en-GB" dirty="0"/>
              <a:t> </a:t>
            </a:r>
            <a:r>
              <a:rPr lang="en-GB" dirty="0" err="1"/>
              <a:t>vjerojatnošću</a:t>
            </a:r>
            <a:r>
              <a:rPr lang="en-GB" dirty="0"/>
              <a:t>. </a:t>
            </a:r>
            <a:r>
              <a:rPr lang="en-GB" dirty="0" err="1"/>
              <a:t>Ovaj</a:t>
            </a:r>
            <a:r>
              <a:rPr lang="en-GB" dirty="0"/>
              <a:t> </a:t>
            </a:r>
            <a:r>
              <a:rPr lang="en-GB" dirty="0" err="1"/>
              <a:t>algoritam</a:t>
            </a:r>
            <a:r>
              <a:rPr lang="en-GB" dirty="0"/>
              <a:t>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veću</a:t>
            </a:r>
            <a:r>
              <a:rPr lang="en-GB" dirty="0"/>
              <a:t> </a:t>
            </a:r>
            <a:r>
              <a:rPr lang="en-GB" dirty="0" err="1"/>
              <a:t>točnost</a:t>
            </a:r>
            <a:r>
              <a:rPr lang="en-GB" dirty="0"/>
              <a:t> u </a:t>
            </a:r>
            <a:r>
              <a:rPr lang="en-GB" dirty="0" err="1"/>
              <a:t>odnosu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pojedinačne</a:t>
            </a:r>
            <a:r>
              <a:rPr lang="en-GB" dirty="0"/>
              <a:t> </a:t>
            </a:r>
            <a:r>
              <a:rPr lang="en-GB" dirty="0" err="1"/>
              <a:t>algoritme</a:t>
            </a:r>
            <a:r>
              <a:rPr lang="en-GB" dirty="0"/>
              <a:t>. no </a:t>
            </a:r>
            <a:r>
              <a:rPr lang="en-GB" dirty="0" err="1"/>
              <a:t>računski</a:t>
            </a:r>
            <a:r>
              <a:rPr lang="en-GB" dirty="0"/>
              <a:t> je </a:t>
            </a:r>
            <a:r>
              <a:rPr lang="en-GB" dirty="0" err="1"/>
              <a:t>zahtjevan</a:t>
            </a:r>
            <a:r>
              <a:rPr lang="en-GB" dirty="0"/>
              <a:t>.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8918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22 January,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22 January,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>
          <p15:clr>
            <a:srgbClr val="FBAE40"/>
          </p15:clr>
        </p15:guide>
        <p15:guide id="11" pos="2880">
          <p15:clr>
            <a:srgbClr val="FBAE40"/>
          </p15:clr>
        </p15:guide>
        <p15:guide id="12" orient="horz" pos="17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22 January, 2025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22 January,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22 January,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22 January,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GB" noProof="0"/>
              <a:t>Click icon to add table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22 January,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22 January,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22 January,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22 January, 2025</a:t>
            </a:fld>
            <a:endParaRPr lang="en-GB" noProof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pm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en-GB" dirty="0"/>
              <a:t>UZOP - </a:t>
            </a:r>
            <a:r>
              <a:rPr lang="en-GB" dirty="0" err="1"/>
              <a:t>projekt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18922" y="4549553"/>
            <a:ext cx="6239703" cy="953337"/>
          </a:xfrm>
        </p:spPr>
        <p:txBody>
          <a:bodyPr rtlCol="0"/>
          <a:lstStyle/>
          <a:p>
            <a:pPr rtl="0"/>
            <a:r>
              <a:rPr lang="en-GB" dirty="0" err="1">
                <a:latin typeface="+mj-lt"/>
              </a:rPr>
              <a:t>Sveučilište</a:t>
            </a:r>
            <a:r>
              <a:rPr lang="en-GB" dirty="0">
                <a:latin typeface="+mj-lt"/>
              </a:rPr>
              <a:t> u </a:t>
            </a:r>
            <a:r>
              <a:rPr lang="en-GB" dirty="0" err="1">
                <a:latin typeface="+mj-lt"/>
              </a:rPr>
              <a:t>Zagrebu</a:t>
            </a:r>
            <a:r>
              <a:rPr lang="en-GB" dirty="0">
                <a:latin typeface="+mj-lt"/>
              </a:rPr>
              <a:t>, </a:t>
            </a:r>
            <a:r>
              <a:rPr lang="en-GB" dirty="0" err="1">
                <a:latin typeface="+mj-lt"/>
              </a:rPr>
              <a:t>Fakultet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elektrotehnike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i</a:t>
            </a:r>
            <a:r>
              <a:rPr lang="en-GB" dirty="0">
                <a:latin typeface="+mj-lt"/>
              </a:rPr>
              <a:t> </a:t>
            </a:r>
            <a:r>
              <a:rPr lang="en-GB" dirty="0" err="1">
                <a:latin typeface="+mj-lt"/>
              </a:rPr>
              <a:t>računarstva</a:t>
            </a:r>
            <a:endParaRPr lang="en-GB" dirty="0"/>
          </a:p>
          <a:p>
            <a:pPr rtl="0"/>
            <a:r>
              <a:rPr lang="en-GB" dirty="0"/>
              <a:t>Lana </a:t>
            </a:r>
            <a:r>
              <a:rPr lang="en-GB" dirty="0" err="1"/>
              <a:t>Bartolović</a:t>
            </a:r>
            <a:r>
              <a:rPr lang="en-GB" dirty="0"/>
              <a:t>, Mia </a:t>
            </a:r>
            <a:r>
              <a:rPr lang="en-GB" dirty="0" err="1"/>
              <a:t>Krstičević</a:t>
            </a:r>
            <a:r>
              <a:rPr lang="en-GB" dirty="0"/>
              <a:t>, Dunja Petrović, Lucija </a:t>
            </a:r>
            <a:r>
              <a:rPr lang="en-GB" dirty="0" err="1"/>
              <a:t>Runjić</a:t>
            </a:r>
            <a:endParaRPr lang="en-GB" dirty="0"/>
          </a:p>
          <a:p>
            <a:pPr rtl="0"/>
            <a:r>
              <a:rPr lang="en-GB" dirty="0" err="1"/>
              <a:t>Siječanj</a:t>
            </a:r>
            <a:r>
              <a:rPr lang="en-GB" dirty="0"/>
              <a:t>, 2025.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1395E9-6D9C-D362-0687-4C0A2188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6225053" cy="61086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Uvod</a:t>
            </a:r>
            <a:r>
              <a:rPr lang="en-GB" dirty="0"/>
              <a:t> – </a:t>
            </a:r>
            <a:r>
              <a:rPr lang="en-GB" i="1" dirty="0"/>
              <a:t>Voting </a:t>
            </a:r>
            <a:r>
              <a:rPr lang="en-GB" dirty="0"/>
              <a:t>(</a:t>
            </a:r>
            <a:r>
              <a:rPr lang="en-GB" dirty="0" err="1"/>
              <a:t>Glasanje</a:t>
            </a:r>
            <a:r>
              <a:rPr lang="en-GB" dirty="0"/>
              <a:t>)</a:t>
            </a:r>
            <a:endParaRPr lang="en-GB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A70AA-9E6C-6663-471F-A3EC1D9315A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10</a:t>
            </a:fld>
            <a:endParaRPr lang="en-GB" noProof="0">
              <a:latin typeface="+mn-lt"/>
            </a:endParaRPr>
          </a:p>
        </p:txBody>
      </p:sp>
      <p:pic>
        <p:nvPicPr>
          <p:cNvPr id="8" name="Picture 7" descr="A diagram of a model&#10;&#10;Description automatically generated">
            <a:extLst>
              <a:ext uri="{FF2B5EF4-FFF2-40B4-BE49-F238E27FC236}">
                <a16:creationId xmlns:a16="http://schemas.microsoft.com/office/drawing/2014/main" id="{647C90F3-869F-7199-334E-527D4D980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85" y="2060809"/>
            <a:ext cx="7374244" cy="2585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CACE02-10ED-A095-B66F-F2BFB2D2E327}"/>
              </a:ext>
            </a:extLst>
          </p:cNvPr>
          <p:cNvSpPr txBox="1"/>
          <p:nvPr/>
        </p:nvSpPr>
        <p:spPr>
          <a:xfrm>
            <a:off x="7570429" y="1745498"/>
            <a:ext cx="43197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rgbClr val="3E95D3"/>
                </a:solidFill>
              </a:rPr>
              <a:t>kombinira odluke više različitih algoritama strojnog učenja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>
              <a:solidFill>
                <a:srgbClr val="3E95D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>
              <a:solidFill>
                <a:srgbClr val="3E95D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rgbClr val="3E95D3"/>
                </a:solidFill>
              </a:rPr>
              <a:t>hard voting </a:t>
            </a:r>
            <a:r>
              <a:rPr lang="en-CH" b="1" dirty="0">
                <a:solidFill>
                  <a:srgbClr val="3E95D3"/>
                </a:solidFill>
                <a:sym typeface="Wingdings" pitchFamily="2" charset="2"/>
              </a:rPr>
              <a:t> većinsko glasanje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>
              <a:solidFill>
                <a:srgbClr val="3E95D3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>
              <a:solidFill>
                <a:srgbClr val="3E95D3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rgbClr val="3E95D3"/>
                </a:solidFill>
                <a:sym typeface="Wingdings" pitchFamily="2" charset="2"/>
              </a:rPr>
              <a:t>soft voting  probabilističko glasanje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>
              <a:solidFill>
                <a:srgbClr val="3E95D3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>
              <a:solidFill>
                <a:srgbClr val="3E95D3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rgbClr val="3E95D3"/>
                </a:solidFill>
                <a:sym typeface="Wingdings" pitchFamily="2" charset="2"/>
              </a:rPr>
              <a:t>veća točnost u odnosu na pojedinačne algoritme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>
              <a:solidFill>
                <a:srgbClr val="3E95D3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>
              <a:solidFill>
                <a:srgbClr val="3E95D3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rgbClr val="3E95D3"/>
                </a:solidFill>
                <a:sym typeface="Wingdings" pitchFamily="2" charset="2"/>
              </a:rPr>
              <a:t>računski zahtjevan</a:t>
            </a:r>
            <a:endParaRPr lang="en-CH" b="1" dirty="0">
              <a:solidFill>
                <a:srgbClr val="3E95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4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6862E27-49CA-14FC-FF42-311C679FC8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3B6769-337B-3D44-4CA3-502EFDE8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Priprema podataka</a:t>
            </a:r>
          </a:p>
        </p:txBody>
      </p:sp>
    </p:spTree>
    <p:extLst>
      <p:ext uri="{BB962C8B-B14F-4D97-AF65-F5344CB8AC3E}">
        <p14:creationId xmlns:p14="http://schemas.microsoft.com/office/powerpoint/2010/main" val="59155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54D2-F4B5-7D90-5D76-151A56CA3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Priprema podataka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906D5-AD8A-1971-0178-AF4BC921B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H" dirty="0"/>
              <a:t>Uzimanje u obzir samo prvog posjeta pacijenta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F30835A-ABA1-8E9A-6D1C-17A76198AE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68" y="3262354"/>
            <a:ext cx="10661264" cy="99637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A6B57-B160-5929-8D3D-5978CEA561E9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/>
          </a:bodyPr>
          <a:lstStyle/>
          <a:p>
            <a:r>
              <a:rPr lang="en-CH" dirty="0"/>
              <a:t>Uklanjanje značajke </a:t>
            </a:r>
            <a:r>
              <a:rPr lang="en-CH" i="1" dirty="0"/>
              <a:t>MR Delay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9CE2CB-82BB-F254-6341-CEF419AFA22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CH" dirty="0"/>
              <a:t>Uklanjanje značajke </a:t>
            </a:r>
            <a:r>
              <a:rPr lang="en-CH" i="1" dirty="0"/>
              <a:t>CDR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73124B-E0AC-6980-5B6C-17E37ABF9B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06703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14F5-42F4-D5D2-48FE-7B29FD24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Priprema podataka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34845-225A-AE2D-E676-3252C9443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CH" dirty="0"/>
              <a:t>Uklanjanje značajki s konstantnim vrijednostima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D181D-E3BD-BE11-B3BD-AB9F557D934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CH" dirty="0"/>
              <a:t>Uklanjanje značajki s monotonim vrijednostima</a:t>
            </a:r>
          </a:p>
        </p:txBody>
      </p:sp>
      <p:pic>
        <p:nvPicPr>
          <p:cNvPr id="11" name="Content Placeholder 10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02E245B-F423-4142-AFC4-2D27E77878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910" y="2899423"/>
            <a:ext cx="9341580" cy="2506755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85EDD-2EB1-DF68-E6ED-BB3273C38A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7181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4D4B-1F9E-D49D-01E3-522C7301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Priprema podataka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53560-7A70-9CA5-3ED3-0AF929BF6B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CH" dirty="0"/>
              <a:t>Uklanjanje nedostajućih vrijednosti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BE5675A-A439-1F63-E760-6C2AC42E546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14</a:t>
            </a:fld>
            <a:endParaRPr lang="en-GB" noProof="0" dirty="0"/>
          </a:p>
        </p:txBody>
      </p:sp>
      <p:pic>
        <p:nvPicPr>
          <p:cNvPr id="17" name="Picture 16" descr="A computer code with text&#10;&#10;AI-generated content may be incorrect.">
            <a:extLst>
              <a:ext uri="{FF2B5EF4-FFF2-40B4-BE49-F238E27FC236}">
                <a16:creationId xmlns:a16="http://schemas.microsoft.com/office/drawing/2014/main" id="{A1B4CC1A-60B7-DFC4-C9DE-A72AEFBEA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97" y="3064148"/>
            <a:ext cx="11107006" cy="173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9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24BBA-3D6B-F880-5D79-8FDB1353C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CE2C-4CC6-2B7B-DB95-7F0B7D30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Priprema podataka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08F2F-AE6B-9B20-E5D4-3D88A83DB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Pretvorba kategoričkih u numeričke značajke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DAE51-4355-923B-139A-9FAC3EAB91E5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en-CH" dirty="0"/>
              <a:t>Normalizacija podataka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50009-C716-4B41-23F3-9D6DDE569C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15</a:t>
            </a:fld>
            <a:endParaRPr lang="en-GB" noProof="0" dirty="0"/>
          </a:p>
        </p:txBody>
      </p:sp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81F1382-7082-DCA0-C542-2C2365D16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799" y="2842485"/>
            <a:ext cx="5168401" cy="373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42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A19AA18-99DC-45DF-1877-883C88915C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9926A0-01FD-8DD5-4F24-325CE447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Replikacija rezultata</a:t>
            </a:r>
          </a:p>
        </p:txBody>
      </p:sp>
    </p:spTree>
    <p:extLst>
      <p:ext uri="{BB962C8B-B14F-4D97-AF65-F5344CB8AC3E}">
        <p14:creationId xmlns:p14="http://schemas.microsoft.com/office/powerpoint/2010/main" val="4006371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AEA2-3AE1-1F22-2E11-0FF72EFAB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Replikacija rezultata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43FC360-E9DC-CC4C-1242-9BC963E1FEC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CH" i="1" dirty="0"/>
              <a:t>Decision tree, Random forest, SVM, XGBoost, Voting</a:t>
            </a:r>
          </a:p>
          <a:p>
            <a:endParaRPr lang="en-CH" i="1" dirty="0"/>
          </a:p>
          <a:p>
            <a:r>
              <a:rPr lang="en-CH" i="1" dirty="0"/>
              <a:t>train</a:t>
            </a:r>
            <a:r>
              <a:rPr lang="en-CH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i="1" dirty="0"/>
              <a:t>test </a:t>
            </a:r>
            <a:r>
              <a:rPr lang="en-GB" dirty="0" err="1"/>
              <a:t>skup</a:t>
            </a:r>
            <a:r>
              <a:rPr lang="en-GB" dirty="0"/>
              <a:t> </a:t>
            </a:r>
            <a:r>
              <a:rPr lang="en-GB" dirty="0" err="1"/>
              <a:t>podijeljeni</a:t>
            </a:r>
            <a:r>
              <a:rPr lang="en-GB" dirty="0"/>
              <a:t> u </a:t>
            </a:r>
            <a:r>
              <a:rPr lang="en-GB" dirty="0" err="1"/>
              <a:t>omjeru</a:t>
            </a:r>
            <a:r>
              <a:rPr lang="en-GB" dirty="0"/>
              <a:t> 80/20</a:t>
            </a:r>
            <a:endParaRPr lang="en-CH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F7568-8E9A-0250-12DF-7083879146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17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2861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85124-54A4-45A8-2401-B76B7A3A39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18</a:t>
            </a:fld>
            <a:endParaRPr lang="en-GB" noProof="0">
              <a:latin typeface="+mn-lt"/>
            </a:endParaRPr>
          </a:p>
        </p:txBody>
      </p:sp>
      <p:pic>
        <p:nvPicPr>
          <p:cNvPr id="10" name="Picture 9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4509FCA5-D2E2-A18D-9292-C154432B4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1" y="2534793"/>
            <a:ext cx="10297797" cy="1788413"/>
          </a:xfrm>
          <a:prstGeom prst="rect">
            <a:avLst/>
          </a:prstGeom>
        </p:spPr>
      </p:pic>
      <p:pic>
        <p:nvPicPr>
          <p:cNvPr id="12" name="Picture 11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4F252B3D-3059-9453-1981-8A983351A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1" y="2534793"/>
            <a:ext cx="10241756" cy="1754907"/>
          </a:xfrm>
          <a:prstGeom prst="rect">
            <a:avLst/>
          </a:prstGeom>
        </p:spPr>
      </p:pic>
      <p:pic>
        <p:nvPicPr>
          <p:cNvPr id="14" name="Picture 1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4B7EDD86-0106-DDD3-284A-BA23AD073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43" y="2633472"/>
            <a:ext cx="10379025" cy="1656228"/>
          </a:xfrm>
          <a:prstGeom prst="rect">
            <a:avLst/>
          </a:prstGeom>
        </p:spPr>
      </p:pic>
      <p:pic>
        <p:nvPicPr>
          <p:cNvPr id="16" name="Picture 1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4E95529E-A876-D6DC-32F0-DD8656B80D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3" y="2552129"/>
            <a:ext cx="10722783" cy="1720233"/>
          </a:xfrm>
          <a:prstGeom prst="rect">
            <a:avLst/>
          </a:prstGeom>
        </p:spPr>
      </p:pic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24C8C1-D122-05DB-4219-C2755CF894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68" y="2105865"/>
            <a:ext cx="10967172" cy="2711441"/>
          </a:xfrm>
          <a:prstGeom prst="rect">
            <a:avLst/>
          </a:prstGeom>
        </p:spPr>
      </p:pic>
      <p:pic>
        <p:nvPicPr>
          <p:cNvPr id="20" name="Picture 1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074559-E74C-1552-AB2D-5E5CBDB80A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29" y="2081972"/>
            <a:ext cx="10956339" cy="275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9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B3F1-F479-7DC4-B208-A00A28DE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Replikacija rezultata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2A9C2-B70A-5FDC-19FD-9739FA8021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19</a:t>
            </a:fld>
            <a:endParaRPr lang="en-GB" noProof="0">
              <a:latin typeface="+mn-lt"/>
            </a:endParaRPr>
          </a:p>
        </p:txBody>
      </p:sp>
      <p:pic>
        <p:nvPicPr>
          <p:cNvPr id="10" name="Picture 9" descr="A screenshot of a graph&#10;&#10;AI-generated content may be incorrect.">
            <a:extLst>
              <a:ext uri="{FF2B5EF4-FFF2-40B4-BE49-F238E27FC236}">
                <a16:creationId xmlns:a16="http://schemas.microsoft.com/office/drawing/2014/main" id="{790627E0-5177-31F1-90C0-0B3C0DCB0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515983"/>
            <a:ext cx="7772400" cy="513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9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en-GB" dirty="0" err="1"/>
              <a:t>Sadržaj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rtlCol="0"/>
          <a:lstStyle/>
          <a:p>
            <a:pPr rtl="0"/>
            <a:r>
              <a:rPr lang="en-GB" dirty="0"/>
              <a:t>01. </a:t>
            </a:r>
            <a:r>
              <a:rPr lang="en-GB" dirty="0" err="1"/>
              <a:t>Uvod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rtlCol="0"/>
          <a:lstStyle/>
          <a:p>
            <a:pPr rtl="0"/>
            <a:r>
              <a:rPr lang="en-GB" dirty="0"/>
              <a:t>O </a:t>
            </a:r>
            <a:r>
              <a:rPr lang="en-GB" dirty="0" err="1"/>
              <a:t>članku</a:t>
            </a:r>
            <a:r>
              <a:rPr lang="en-GB" dirty="0"/>
              <a:t>, o </a:t>
            </a:r>
            <a:r>
              <a:rPr lang="en-GB" dirty="0" err="1"/>
              <a:t>Alzheimerovoj</a:t>
            </a:r>
            <a:r>
              <a:rPr lang="en-GB" dirty="0"/>
              <a:t> </a:t>
            </a:r>
            <a:r>
              <a:rPr lang="en-GB" dirty="0" err="1"/>
              <a:t>bolesti</a:t>
            </a:r>
            <a:r>
              <a:rPr lang="en-GB" dirty="0"/>
              <a:t>, </a:t>
            </a:r>
            <a:r>
              <a:rPr lang="en-GB" dirty="0" err="1"/>
              <a:t>skupu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...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rtlCol="0"/>
          <a:lstStyle/>
          <a:p>
            <a:pPr rtl="0"/>
            <a:r>
              <a:rPr lang="en-GB" dirty="0"/>
              <a:t>02. </a:t>
            </a:r>
            <a:r>
              <a:rPr lang="en-GB" dirty="0" err="1"/>
              <a:t>Priprema</a:t>
            </a:r>
            <a:r>
              <a:rPr lang="en-GB" dirty="0"/>
              <a:t> </a:t>
            </a:r>
            <a:r>
              <a:rPr lang="en-GB" dirty="0" err="1"/>
              <a:t>podataka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rtlCol="0"/>
          <a:lstStyle/>
          <a:p>
            <a:pPr rtl="0"/>
            <a:r>
              <a:rPr lang="en-GB" dirty="0" err="1"/>
              <a:t>Uklanjanje</a:t>
            </a:r>
            <a:r>
              <a:rPr lang="en-GB" dirty="0"/>
              <a:t> </a:t>
            </a:r>
            <a:r>
              <a:rPr lang="en-GB" dirty="0" err="1"/>
              <a:t>nepotrebnih</a:t>
            </a:r>
            <a:r>
              <a:rPr lang="en-GB" dirty="0"/>
              <a:t> </a:t>
            </a:r>
            <a:r>
              <a:rPr lang="en-GB" dirty="0" err="1"/>
              <a:t>značajki</a:t>
            </a:r>
            <a:r>
              <a:rPr lang="en-GB" dirty="0"/>
              <a:t>, </a:t>
            </a:r>
            <a:r>
              <a:rPr lang="en-GB" dirty="0" err="1"/>
              <a:t>pretvorba</a:t>
            </a:r>
            <a:r>
              <a:rPr lang="en-GB" dirty="0"/>
              <a:t> </a:t>
            </a:r>
            <a:r>
              <a:rPr lang="en-GB" dirty="0" err="1"/>
              <a:t>kategoričkih</a:t>
            </a:r>
            <a:r>
              <a:rPr lang="en-GB" dirty="0"/>
              <a:t> u </a:t>
            </a:r>
            <a:r>
              <a:rPr lang="en-GB" dirty="0" err="1"/>
              <a:t>numeričke</a:t>
            </a:r>
            <a:r>
              <a:rPr lang="en-GB" dirty="0"/>
              <a:t> </a:t>
            </a:r>
            <a:r>
              <a:rPr lang="en-GB" dirty="0" err="1"/>
              <a:t>značajke</a:t>
            </a:r>
            <a:r>
              <a:rPr lang="en-GB" dirty="0"/>
              <a:t>, </a:t>
            </a:r>
            <a:r>
              <a:rPr lang="en-GB" dirty="0" err="1"/>
              <a:t>normalizacija</a:t>
            </a:r>
            <a:r>
              <a:rPr lang="en-GB" dirty="0"/>
              <a:t>...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rtlCol="0"/>
          <a:lstStyle/>
          <a:p>
            <a:pPr rtl="0"/>
            <a:r>
              <a:rPr lang="en-GB" dirty="0"/>
              <a:t>03. </a:t>
            </a:r>
            <a:r>
              <a:rPr lang="en-GB" dirty="0" err="1"/>
              <a:t>Replikacija</a:t>
            </a:r>
            <a:r>
              <a:rPr lang="en-GB" dirty="0"/>
              <a:t> </a:t>
            </a:r>
            <a:r>
              <a:rPr lang="en-GB" dirty="0" err="1"/>
              <a:t>rezultata</a:t>
            </a:r>
            <a:r>
              <a:rPr lang="en-GB" dirty="0"/>
              <a:t> </a:t>
            </a:r>
            <a:r>
              <a:rPr lang="en-GB" dirty="0" err="1"/>
              <a:t>članka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1C152D-1AA6-9242-B5C9-B06EEE4F96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rtlCol="0"/>
          <a:lstStyle/>
          <a:p>
            <a:pPr rtl="0"/>
            <a:r>
              <a:rPr lang="en-GB" dirty="0" err="1"/>
              <a:t>Korištenje</a:t>
            </a:r>
            <a:r>
              <a:rPr lang="en-GB" dirty="0"/>
              <a:t> </a:t>
            </a:r>
            <a:r>
              <a:rPr lang="en-GB" dirty="0" err="1"/>
              <a:t>istih</a:t>
            </a:r>
            <a:r>
              <a:rPr lang="en-GB" dirty="0"/>
              <a:t> </a:t>
            </a:r>
            <a:r>
              <a:rPr lang="en-GB" dirty="0" err="1"/>
              <a:t>algoritama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raspodjele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en-GB" dirty="0" err="1"/>
              <a:t>kao</a:t>
            </a:r>
            <a:r>
              <a:rPr lang="en-GB" dirty="0"/>
              <a:t> u </a:t>
            </a:r>
            <a:r>
              <a:rPr lang="en-GB" dirty="0" err="1"/>
              <a:t>članku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rtlCol="0"/>
          <a:lstStyle/>
          <a:p>
            <a:pPr rtl="0"/>
            <a:r>
              <a:rPr lang="en-GB" dirty="0"/>
              <a:t>04. </a:t>
            </a:r>
            <a:r>
              <a:rPr lang="en-GB" dirty="0" err="1"/>
              <a:t>Moguća</a:t>
            </a:r>
            <a:r>
              <a:rPr lang="en-GB" dirty="0"/>
              <a:t> </a:t>
            </a:r>
            <a:r>
              <a:rPr lang="en-GB" dirty="0" err="1"/>
              <a:t>poboljšanja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8FB4732-AB07-C54D-AF44-F8ADB6D2B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rtlCol="0"/>
          <a:lstStyle/>
          <a:p>
            <a:pPr rtl="0"/>
            <a:r>
              <a:rPr lang="en-GB" dirty="0" err="1"/>
              <a:t>Testiranje</a:t>
            </a:r>
            <a:r>
              <a:rPr lang="en-GB" dirty="0"/>
              <a:t> </a:t>
            </a:r>
            <a:r>
              <a:rPr lang="en-GB" dirty="0" err="1"/>
              <a:t>mogućih</a:t>
            </a:r>
            <a:r>
              <a:rPr lang="en-GB" dirty="0"/>
              <a:t> </a:t>
            </a:r>
            <a:r>
              <a:rPr lang="en-GB" dirty="0" err="1"/>
              <a:t>poboljšanja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rtlCol="0"/>
          <a:lstStyle/>
          <a:p>
            <a:pPr rtl="0"/>
            <a:r>
              <a:rPr lang="en-GB" dirty="0"/>
              <a:t>05. </a:t>
            </a:r>
            <a:r>
              <a:rPr lang="en-GB" dirty="0" err="1"/>
              <a:t>Zaključak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rtlCol="0"/>
          <a:lstStyle/>
          <a:p>
            <a:pPr rtl="0"/>
            <a:r>
              <a:rPr lang="en-GB" dirty="0" err="1"/>
              <a:t>Idući</a:t>
            </a:r>
            <a:r>
              <a:rPr lang="en-GB" dirty="0"/>
              <a:t> </a:t>
            </a:r>
            <a:r>
              <a:rPr lang="en-GB" dirty="0" err="1"/>
              <a:t>koraci</a:t>
            </a:r>
            <a:endParaRPr lang="en-GB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n-GB"/>
              <a:t>Annual Review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42324F96-667B-47DB-96A2-18E9D99D7C82}" type="datetime3">
              <a:rPr lang="en-GB" smtClean="0"/>
              <a:t>22 January, 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9DF92F-E3C3-27C4-3E56-12546428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838089" cy="610863"/>
          </a:xfrm>
        </p:spPr>
        <p:txBody>
          <a:bodyPr>
            <a:normAutofit fontScale="90000"/>
          </a:bodyPr>
          <a:lstStyle/>
          <a:p>
            <a:r>
              <a:rPr lang="en-CH" dirty="0"/>
              <a:t>Replikacija rezultata - matrice konfuzije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3D0A3-2168-B362-5A07-AA1767DA086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20</a:t>
            </a:fld>
            <a:endParaRPr lang="en-GB" noProof="0">
              <a:latin typeface="+mn-lt"/>
            </a:endParaRPr>
          </a:p>
        </p:txBody>
      </p:sp>
      <p:pic>
        <p:nvPicPr>
          <p:cNvPr id="4" name="Picture 3" descr="A group of blue squares with white text&#10;&#10;AI-generated content may be incorrect.">
            <a:extLst>
              <a:ext uri="{FF2B5EF4-FFF2-40B4-BE49-F238E27FC236}">
                <a16:creationId xmlns:a16="http://schemas.microsoft.com/office/drawing/2014/main" id="{E5E8484C-9614-B600-3426-79D02499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55" y="1619339"/>
            <a:ext cx="9838089" cy="458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84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CC4ED38E-1CAB-BF93-C02B-BC5FDEBE97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822DC-80D6-2F59-5982-F4F73F6E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Poboljšanje rezultata</a:t>
            </a:r>
          </a:p>
        </p:txBody>
      </p:sp>
    </p:spTree>
    <p:extLst>
      <p:ext uri="{BB962C8B-B14F-4D97-AF65-F5344CB8AC3E}">
        <p14:creationId xmlns:p14="http://schemas.microsoft.com/office/powerpoint/2010/main" val="1255199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9D89A1-ECB0-73FD-0103-B2F886BEB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436777" cy="610863"/>
          </a:xfrm>
        </p:spPr>
        <p:txBody>
          <a:bodyPr>
            <a:normAutofit fontScale="90000"/>
          </a:bodyPr>
          <a:lstStyle/>
          <a:p>
            <a:r>
              <a:rPr lang="en-CH" dirty="0"/>
              <a:t>Poboljšanje rezultata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DF7A1-11BC-9D17-5718-D2814D55BE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8093965" cy="2795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 b="1" dirty="0"/>
              <a:t>k-fold unakrsna validacija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 b="1" dirty="0"/>
              <a:t>isprobavanje različitih omjera train/test skupa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 b="1" dirty="0"/>
              <a:t>drugačija zamjena nedostajućih vrijednosti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2000" b="1" dirty="0"/>
              <a:t>povećanje skupa podataka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EBCCD-B2E6-1FBF-2285-CC86E3D555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21675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6577-6CA8-9027-7565-A927900E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3" y="879063"/>
            <a:ext cx="11801856" cy="610863"/>
          </a:xfrm>
        </p:spPr>
        <p:txBody>
          <a:bodyPr>
            <a:normAutofit fontScale="90000"/>
          </a:bodyPr>
          <a:lstStyle/>
          <a:p>
            <a:r>
              <a:rPr lang="en-CH" dirty="0"/>
              <a:t>Poboljšanja rezultata - K-fold unakrsna validacija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791133E-550F-B72D-F0F4-486DD76DD80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71550" y="2132445"/>
            <a:ext cx="10287000" cy="2593109"/>
          </a:xfrm>
        </p:spPr>
        <p:txBody>
          <a:bodyPr>
            <a:normAutofit/>
          </a:bodyPr>
          <a:lstStyle/>
          <a:p>
            <a:r>
              <a:rPr lang="en-CH" sz="2000" dirty="0"/>
              <a:t>podaci se dijele u k dijelova</a:t>
            </a:r>
          </a:p>
          <a:p>
            <a:pPr marL="0" indent="0">
              <a:buNone/>
            </a:pPr>
            <a:endParaRPr lang="en-CH" sz="2000" dirty="0"/>
          </a:p>
          <a:p>
            <a:r>
              <a:rPr lang="en-CH" sz="2000" dirty="0"/>
              <a:t>svaki od dijelova se jednom koristi kao testni skup podataka, a preostali kao skup za treniranje</a:t>
            </a:r>
          </a:p>
          <a:p>
            <a:endParaRPr lang="en-CH" sz="2000" dirty="0"/>
          </a:p>
          <a:p>
            <a:r>
              <a:rPr lang="en-CH" sz="2000" dirty="0"/>
              <a:t>nije poboljšalo rezultate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F9C74-1861-2065-BAB3-C7804316F84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23</a:t>
            </a:fld>
            <a:endParaRPr lang="en-GB" noProof="0">
              <a:latin typeface="+mn-lt"/>
            </a:endParaRPr>
          </a:p>
        </p:txBody>
      </p:sp>
      <p:pic>
        <p:nvPicPr>
          <p:cNvPr id="10" name="Picture 9" descr="A screenshot of a graph&#10;&#10;AI-generated content may be incorrect.">
            <a:extLst>
              <a:ext uri="{FF2B5EF4-FFF2-40B4-BE49-F238E27FC236}">
                <a16:creationId xmlns:a16="http://schemas.microsoft.com/office/drawing/2014/main" id="{39D1CFC8-AE02-13D0-55B9-9DAC94C90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490" y="149731"/>
            <a:ext cx="6383020" cy="670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4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AFA4B-89BE-F03B-D0DE-421F67C9A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11" y="830295"/>
            <a:ext cx="11227977" cy="610863"/>
          </a:xfrm>
        </p:spPr>
        <p:txBody>
          <a:bodyPr>
            <a:noAutofit/>
          </a:bodyPr>
          <a:lstStyle/>
          <a:p>
            <a:r>
              <a:rPr lang="en-CH" sz="3600" dirty="0"/>
              <a:t>Poboljšanje rezultata – Različiti omjeri train/test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696C4-ED8C-E6B7-D714-C1BC15E0E7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24</a:t>
            </a:fld>
            <a:endParaRPr lang="en-GB" noProof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AA879-12FB-1412-3D94-0A13E93AB07E}"/>
              </a:ext>
            </a:extLst>
          </p:cNvPr>
          <p:cNvSpPr txBox="1"/>
          <p:nvPr/>
        </p:nvSpPr>
        <p:spPr>
          <a:xfrm>
            <a:off x="609600" y="1670304"/>
            <a:ext cx="1033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solidFill>
                  <a:schemeClr val="bg1"/>
                </a:solidFill>
              </a:rPr>
              <a:t>isprobane veličine testnog skupa: 10%, 15%, 20%, … , 92.5% </a:t>
            </a:r>
          </a:p>
        </p:txBody>
      </p:sp>
      <p:pic>
        <p:nvPicPr>
          <p:cNvPr id="9" name="Picture 8" descr="A graph of 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A041B617-D4C4-A4D8-C7BD-B42E41CDD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58" y="2126966"/>
            <a:ext cx="7884082" cy="445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28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937F-0A36-D529-6A68-003825B5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10764681" cy="610863"/>
          </a:xfrm>
        </p:spPr>
        <p:txBody>
          <a:bodyPr>
            <a:normAutofit/>
          </a:bodyPr>
          <a:lstStyle/>
          <a:p>
            <a:r>
              <a:rPr lang="en-CH" sz="3600" dirty="0"/>
              <a:t>Poboljšanje rezultata – Različiti omjeri train/test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6C9EF49-F05E-0F4B-CD69-B69796791C9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CH" dirty="0"/>
              <a:t>čini se da bi optimalna veličina testnog skupa mogla biti 0.3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1608A-6FEB-EF36-F86D-74689C3A1B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25</a:t>
            </a:fld>
            <a:endParaRPr lang="en-GB" noProof="0">
              <a:latin typeface="+mn-lt"/>
            </a:endParaRPr>
          </a:p>
        </p:txBody>
      </p:sp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4599E5E0-1BFE-F79F-E089-77FE72235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560" y="319166"/>
            <a:ext cx="6278880" cy="653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AA61-A231-973C-E302-5914B975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11227977" cy="610863"/>
          </a:xfrm>
        </p:spPr>
        <p:txBody>
          <a:bodyPr>
            <a:noAutofit/>
          </a:bodyPr>
          <a:lstStyle/>
          <a:p>
            <a:r>
              <a:rPr lang="en-CH" sz="3600" dirty="0"/>
              <a:t>Poboljšanje rezultata – Drugačija zamjena nedostajućih vrijednosti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3863EBF-F394-68CC-EEDE-A419A21919C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CH" dirty="0"/>
              <a:t>umjesto zamjene medijanom, nedostajuće smo vrijednosti obrisali</a:t>
            </a:r>
          </a:p>
          <a:p>
            <a:endParaRPr lang="en-CH" dirty="0"/>
          </a:p>
          <a:p>
            <a:r>
              <a:rPr lang="en-CH" dirty="0"/>
              <a:t>poboljšalo rezultate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54417-5930-5571-E876-AD413B82E9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26</a:t>
            </a:fld>
            <a:endParaRPr lang="en-GB" noProof="0">
              <a:latin typeface="+mn-lt"/>
            </a:endParaRPr>
          </a:p>
        </p:txBody>
      </p:sp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4790393D-EAFF-EAA7-3B0E-D9C832ACF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69" y="643140"/>
            <a:ext cx="5699262" cy="593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12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9A2C-3E8B-3115-A705-5DBEDF17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275" y="915639"/>
            <a:ext cx="10813449" cy="610863"/>
          </a:xfrm>
        </p:spPr>
        <p:txBody>
          <a:bodyPr>
            <a:noAutofit/>
          </a:bodyPr>
          <a:lstStyle/>
          <a:p>
            <a:r>
              <a:rPr lang="en-CH" sz="3600" dirty="0"/>
              <a:t>Poboljšanje rezultata – Povećanje skupa podataka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5626B-888D-01EC-CB93-BBFE337D9A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27</a:t>
            </a:fld>
            <a:endParaRPr lang="en-GB" noProof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5E3CD-AB6D-7B12-E383-D653584A3A02}"/>
              </a:ext>
            </a:extLst>
          </p:cNvPr>
          <p:cNvSpPr txBox="1"/>
          <p:nvPr/>
        </p:nvSpPr>
        <p:spPr>
          <a:xfrm>
            <a:off x="689275" y="1816608"/>
            <a:ext cx="10813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solidFill>
                  <a:schemeClr val="bg1"/>
                </a:solidFill>
              </a:rPr>
              <a:t>za nekonvertirane pacijente uzeli smo samo prvi posjet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solidFill>
                  <a:schemeClr val="bg1"/>
                </a:solidFill>
              </a:rPr>
              <a:t>za konvertirane smo uzeli samo zadnji posjet </a:t>
            </a:r>
            <a:r>
              <a:rPr lang="en-CH" dirty="0">
                <a:solidFill>
                  <a:schemeClr val="bg1"/>
                </a:solidFill>
                <a:sym typeface="Wingdings" pitchFamily="2" charset="2"/>
              </a:rPr>
              <a:t> sigurno su dementni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dirty="0">
              <a:solidFill>
                <a:schemeClr val="bg1"/>
              </a:solidFill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solidFill>
                  <a:schemeClr val="bg1"/>
                </a:solidFill>
                <a:sym typeface="Wingdings" pitchFamily="2" charset="2"/>
              </a:rPr>
              <a:t>poboljšalo rezultate</a:t>
            </a:r>
            <a:endParaRPr lang="en-CH" dirty="0">
              <a:solidFill>
                <a:schemeClr val="bg1"/>
              </a:solidFill>
            </a:endParaRPr>
          </a:p>
        </p:txBody>
      </p:sp>
      <p:pic>
        <p:nvPicPr>
          <p:cNvPr id="9" name="Picture 8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772144D5-B2B1-2D64-1797-51F7C1606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308" y="3429000"/>
            <a:ext cx="7393381" cy="215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6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241EE6C-C7FF-8C7F-C014-2FFC3B6083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289909-FED7-A2E7-CC9C-743A37AF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Zaključak</a:t>
            </a:r>
          </a:p>
        </p:txBody>
      </p:sp>
    </p:spTree>
    <p:extLst>
      <p:ext uri="{BB962C8B-B14F-4D97-AF65-F5344CB8AC3E}">
        <p14:creationId xmlns:p14="http://schemas.microsoft.com/office/powerpoint/2010/main" val="3691605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F4EF5C8-7167-2182-34F3-D3D1203C04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182424-419C-62F3-A0A5-8CBB4FD8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Zaključak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0302B-32ED-AACB-6210-59B065345E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/>
              <a:t>replikacija </a:t>
            </a:r>
            <a:r>
              <a:rPr lang="en-GB" b="1" dirty="0"/>
              <a:t>I</a:t>
            </a:r>
            <a:r>
              <a:rPr lang="en-CH" b="1" dirty="0"/>
              <a:t> poboljšanje rezultata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/>
              <a:t>upoznavanje s algoritmima strojnog učenja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njihovom</a:t>
            </a:r>
            <a:r>
              <a:rPr lang="en-GB" b="1" dirty="0"/>
              <a:t> </a:t>
            </a:r>
            <a:r>
              <a:rPr lang="en-GB" b="1" dirty="0" err="1"/>
              <a:t>implementacijom</a:t>
            </a:r>
            <a:r>
              <a:rPr lang="en-GB" b="1" dirty="0"/>
              <a:t> u </a:t>
            </a:r>
            <a:r>
              <a:rPr lang="en-GB" b="1" dirty="0" err="1"/>
              <a:t>Pythonu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62BC7-E765-DEE9-3D77-20FEDFF0D8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3789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E6266BC-414F-A48B-73D9-28B82FB16B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D9B508-E587-4CA4-5C1D-DD210C96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Uvod</a:t>
            </a:r>
          </a:p>
        </p:txBody>
      </p:sp>
    </p:spTree>
    <p:extLst>
      <p:ext uri="{BB962C8B-B14F-4D97-AF65-F5344CB8AC3E}">
        <p14:creationId xmlns:p14="http://schemas.microsoft.com/office/powerpoint/2010/main" val="2626610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52A8B4E-7632-01DE-F598-E7568ED3DF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B6E748-40DB-CB66-37C1-5938A848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Hvala na pažnji!</a:t>
            </a:r>
          </a:p>
        </p:txBody>
      </p:sp>
    </p:spTree>
    <p:extLst>
      <p:ext uri="{BB962C8B-B14F-4D97-AF65-F5344CB8AC3E}">
        <p14:creationId xmlns:p14="http://schemas.microsoft.com/office/powerpoint/2010/main" val="4180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urple ribbon on a white background&#10;&#10;Description automatically generated">
            <a:extLst>
              <a:ext uri="{FF2B5EF4-FFF2-40B4-BE49-F238E27FC236}">
                <a16:creationId xmlns:a16="http://schemas.microsoft.com/office/drawing/2014/main" id="{50CC8FD6-1DB4-9069-9A24-0AD6CF0383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2" r="5842"/>
          <a:stretch/>
        </p:blipFill>
        <p:spPr>
          <a:xfrm>
            <a:off x="6096000" y="-22243"/>
            <a:ext cx="6096000" cy="6902487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1B55DE2-C391-F509-C603-B9058EFC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7100207" cy="610863"/>
          </a:xfrm>
        </p:spPr>
        <p:txBody>
          <a:bodyPr anchor="b">
            <a:normAutofit fontScale="90000"/>
          </a:bodyPr>
          <a:lstStyle/>
          <a:p>
            <a:r>
              <a:rPr lang="hr-HR" dirty="0"/>
              <a:t>Uvod – o Alzheimerovoj bolesti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AE78590-5A73-15AA-EEA6-8554ECA97A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6813275" cy="279523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1B1B1B"/>
                </a:solidFill>
                <a:latin typeface="Cambria" panose="02040503050406030204" pitchFamily="18" charset="0"/>
              </a:rPr>
              <a:t>Alzheimerova</a:t>
            </a:r>
            <a:r>
              <a:rPr lang="en-US" b="1" dirty="0">
                <a:solidFill>
                  <a:srgbClr val="1B1B1B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1B1B1B"/>
                </a:solidFill>
                <a:latin typeface="Cambria" panose="02040503050406030204" pitchFamily="18" charset="0"/>
              </a:rPr>
              <a:t>bolest</a:t>
            </a:r>
            <a:r>
              <a:rPr lang="en-US" b="1" dirty="0">
                <a:solidFill>
                  <a:srgbClr val="1B1B1B"/>
                </a:solidFill>
                <a:latin typeface="Cambria" panose="02040503050406030204" pitchFamily="18" charset="0"/>
              </a:rPr>
              <a:t> – </a:t>
            </a:r>
            <a:r>
              <a:rPr lang="en-US" b="1" dirty="0" err="1">
                <a:solidFill>
                  <a:srgbClr val="1B1B1B"/>
                </a:solidFill>
                <a:latin typeface="Cambria" panose="02040503050406030204" pitchFamily="18" charset="0"/>
              </a:rPr>
              <a:t>progresivno</a:t>
            </a:r>
            <a:r>
              <a:rPr lang="en-US" b="1" dirty="0">
                <a:solidFill>
                  <a:srgbClr val="1B1B1B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1B1B1B"/>
                </a:solidFill>
                <a:latin typeface="Cambria" panose="02040503050406030204" pitchFamily="18" charset="0"/>
              </a:rPr>
              <a:t>neurološko</a:t>
            </a:r>
            <a:r>
              <a:rPr lang="en-US" b="1" dirty="0">
                <a:solidFill>
                  <a:srgbClr val="1B1B1B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1B1B1B"/>
                </a:solidFill>
                <a:latin typeface="Cambria" panose="02040503050406030204" pitchFamily="18" charset="0"/>
              </a:rPr>
              <a:t>stanje</a:t>
            </a:r>
            <a:r>
              <a:rPr lang="en-US" b="1" dirty="0">
                <a:solidFill>
                  <a:srgbClr val="1B1B1B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1B1B1B"/>
                </a:solidFill>
                <a:latin typeface="Cambria" panose="02040503050406030204" pitchFamily="18" charset="0"/>
              </a:rPr>
              <a:t>koje</a:t>
            </a:r>
            <a:r>
              <a:rPr lang="en-US" b="1" dirty="0">
                <a:solidFill>
                  <a:srgbClr val="1B1B1B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1B1B1B"/>
                </a:solidFill>
                <a:latin typeface="Cambria" panose="02040503050406030204" pitchFamily="18" charset="0"/>
              </a:rPr>
              <a:t>dovodi</a:t>
            </a:r>
            <a:r>
              <a:rPr lang="en-US" b="1" dirty="0">
                <a:solidFill>
                  <a:srgbClr val="1B1B1B"/>
                </a:solidFill>
                <a:latin typeface="Cambria" panose="02040503050406030204" pitchFamily="18" charset="0"/>
              </a:rPr>
              <a:t> do </a:t>
            </a:r>
            <a:r>
              <a:rPr lang="en-US" b="1" dirty="0" err="1">
                <a:solidFill>
                  <a:srgbClr val="1B1B1B"/>
                </a:solidFill>
                <a:latin typeface="Cambria" panose="02040503050406030204" pitchFamily="18" charset="0"/>
              </a:rPr>
              <a:t>kratkoročnog</a:t>
            </a:r>
            <a:r>
              <a:rPr lang="en-US" b="1" dirty="0">
                <a:solidFill>
                  <a:srgbClr val="1B1B1B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1B1B1B"/>
                </a:solidFill>
                <a:latin typeface="Cambria" panose="02040503050406030204" pitchFamily="18" charset="0"/>
              </a:rPr>
              <a:t>gubitka</a:t>
            </a:r>
            <a:r>
              <a:rPr lang="en-US" b="1" dirty="0">
                <a:solidFill>
                  <a:srgbClr val="1B1B1B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1B1B1B"/>
                </a:solidFill>
                <a:latin typeface="Cambria" panose="02040503050406030204" pitchFamily="18" charset="0"/>
              </a:rPr>
              <a:t>memorije</a:t>
            </a:r>
            <a:r>
              <a:rPr lang="en-US" b="1" dirty="0">
                <a:solidFill>
                  <a:srgbClr val="1B1B1B"/>
                </a:solidFill>
                <a:latin typeface="Cambria" panose="02040503050406030204" pitchFamily="18" charset="0"/>
              </a:rPr>
              <a:t>, </a:t>
            </a:r>
            <a:r>
              <a:rPr lang="en-US" b="1" dirty="0" err="1">
                <a:solidFill>
                  <a:srgbClr val="1B1B1B"/>
                </a:solidFill>
                <a:latin typeface="Cambria" panose="02040503050406030204" pitchFamily="18" charset="0"/>
              </a:rPr>
              <a:t>paranoje</a:t>
            </a:r>
            <a:r>
              <a:rPr lang="en-US" b="1" dirty="0">
                <a:solidFill>
                  <a:srgbClr val="1B1B1B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1B1B1B"/>
                </a:solidFill>
                <a:latin typeface="Cambria" panose="02040503050406030204" pitchFamily="18" charset="0"/>
              </a:rPr>
              <a:t>i</a:t>
            </a:r>
            <a:r>
              <a:rPr lang="en-US" b="1" dirty="0">
                <a:solidFill>
                  <a:srgbClr val="1B1B1B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1B1B1B"/>
                </a:solidFill>
                <a:latin typeface="Cambria" panose="02040503050406030204" pitchFamily="18" charset="0"/>
              </a:rPr>
              <a:t>deluzionalnih</a:t>
            </a:r>
            <a:r>
              <a:rPr lang="en-US" b="1" dirty="0">
                <a:solidFill>
                  <a:srgbClr val="1B1B1B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1B1B1B"/>
                </a:solidFill>
                <a:latin typeface="Cambria" panose="02040503050406030204" pitchFamily="18" charset="0"/>
              </a:rPr>
              <a:t>ideja</a:t>
            </a:r>
            <a:r>
              <a:rPr lang="en-US" b="1" dirty="0">
                <a:solidFill>
                  <a:srgbClr val="1B1B1B"/>
                </a:solidFill>
                <a:latin typeface="Cambria" panose="02040503050406030204" pitchFamily="18" charset="0"/>
              </a:rPr>
              <a:t> </a:t>
            </a:r>
          </a:p>
          <a:p>
            <a:endParaRPr lang="en-US" b="1" dirty="0">
              <a:solidFill>
                <a:srgbClr val="1B1B1B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nema</a:t>
            </a:r>
            <a:r>
              <a:rPr lang="en-US" b="1" dirty="0"/>
              <a:t> </a:t>
            </a:r>
            <a:r>
              <a:rPr lang="en-US" b="1" dirty="0" err="1"/>
              <a:t>lijeka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teška</a:t>
            </a:r>
            <a:r>
              <a:rPr lang="en-US" b="1" dirty="0"/>
              <a:t> za </a:t>
            </a:r>
            <a:r>
              <a:rPr lang="en-US" b="1" dirty="0" err="1"/>
              <a:t>otkriti</a:t>
            </a:r>
            <a:r>
              <a:rPr lang="en-US" b="1" dirty="0"/>
              <a:t> u </a:t>
            </a:r>
            <a:r>
              <a:rPr lang="en-US" b="1" dirty="0" err="1"/>
              <a:t>ranim</a:t>
            </a:r>
            <a:r>
              <a:rPr lang="en-US" b="1" dirty="0"/>
              <a:t> </a:t>
            </a:r>
            <a:r>
              <a:rPr lang="en-US" b="1" dirty="0" err="1"/>
              <a:t>stadijima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err="1">
                <a:sym typeface="Wingdings" panose="05000000000000000000" pitchFamily="2" charset="2"/>
              </a:rPr>
              <a:t>računala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efikasnija</a:t>
            </a:r>
            <a:r>
              <a:rPr lang="en-US" b="1" dirty="0">
                <a:sym typeface="Wingdings" panose="05000000000000000000" pitchFamily="2" charset="2"/>
              </a:rPr>
              <a:t> od </a:t>
            </a:r>
            <a:r>
              <a:rPr lang="en-US" b="1" dirty="0" err="1">
                <a:sym typeface="Wingdings" panose="05000000000000000000" pitchFamily="2" charset="2"/>
              </a:rPr>
              <a:t>ljudske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procjene</a:t>
            </a:r>
            <a:endParaRPr lang="en-US" b="1" dirty="0"/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EE414945-8675-F46A-ECB7-C9CF5D56E8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18481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 err="1"/>
              <a:t>Uvod</a:t>
            </a:r>
            <a:r>
              <a:rPr lang="en-GB" dirty="0"/>
              <a:t> – o </a:t>
            </a:r>
            <a:r>
              <a:rPr lang="en-GB" dirty="0" err="1"/>
              <a:t>članku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5494684" cy="2795232"/>
          </a:xfrm>
        </p:spPr>
        <p:txBody>
          <a:bodyPr rtlCol="0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 err="1"/>
              <a:t>skup</a:t>
            </a:r>
            <a:r>
              <a:rPr lang="en-GB" b="1" dirty="0"/>
              <a:t> </a:t>
            </a:r>
            <a:r>
              <a:rPr lang="en-GB" b="1" dirty="0" err="1"/>
              <a:t>podataka</a:t>
            </a:r>
            <a:r>
              <a:rPr lang="en-GB" b="1" dirty="0"/>
              <a:t> </a:t>
            </a:r>
            <a:r>
              <a:rPr lang="en-GB" b="1" dirty="0" err="1"/>
              <a:t>sa</a:t>
            </a:r>
            <a:r>
              <a:rPr lang="en-GB" b="1" dirty="0"/>
              <a:t> 150 </a:t>
            </a:r>
            <a:r>
              <a:rPr lang="en-GB" b="1" dirty="0" err="1"/>
              <a:t>zapisa</a:t>
            </a:r>
            <a:r>
              <a:rPr lang="en-GB" b="1" dirty="0"/>
              <a:t>, </a:t>
            </a:r>
            <a:r>
              <a:rPr lang="en-GB" b="1" dirty="0" err="1"/>
              <a:t>dobi</a:t>
            </a:r>
            <a:r>
              <a:rPr lang="en-GB" b="1" dirty="0"/>
              <a:t> 60 – 96 </a:t>
            </a:r>
            <a:r>
              <a:rPr lang="en-GB" b="1" dirty="0" err="1"/>
              <a:t>godina</a:t>
            </a:r>
            <a:endParaRPr lang="en-GB" b="1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/>
              <a:t>12 </a:t>
            </a:r>
            <a:r>
              <a:rPr lang="en-GB" b="1" dirty="0" err="1"/>
              <a:t>značajki</a:t>
            </a:r>
            <a:endParaRPr lang="en-GB" b="1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/>
              <a:t>pet </a:t>
            </a:r>
            <a:r>
              <a:rPr lang="en-GB" b="1" dirty="0" err="1"/>
              <a:t>algoritama</a:t>
            </a:r>
            <a:r>
              <a:rPr lang="en-GB" b="1" dirty="0"/>
              <a:t> </a:t>
            </a:r>
            <a:r>
              <a:rPr lang="en-GB" b="1" dirty="0" err="1"/>
              <a:t>strojnog</a:t>
            </a:r>
            <a:r>
              <a:rPr lang="en-GB" b="1" dirty="0"/>
              <a:t> </a:t>
            </a:r>
            <a:r>
              <a:rPr lang="en-GB" b="1" dirty="0" err="1"/>
              <a:t>učenja</a:t>
            </a:r>
            <a:r>
              <a:rPr lang="en-GB" b="1" dirty="0"/>
              <a:t>: 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GB" sz="1400" b="1" dirty="0" err="1"/>
              <a:t>Stablo</a:t>
            </a:r>
            <a:r>
              <a:rPr lang="en-GB" sz="1400" b="1" dirty="0"/>
              <a:t> </a:t>
            </a:r>
            <a:r>
              <a:rPr lang="en-GB" sz="1400" b="1" dirty="0" err="1"/>
              <a:t>odluke</a:t>
            </a:r>
            <a:r>
              <a:rPr lang="en-GB" sz="1400" b="1" dirty="0"/>
              <a:t> (</a:t>
            </a:r>
            <a:r>
              <a:rPr lang="en-GB" sz="1400" b="1" i="1" dirty="0"/>
              <a:t>Decision tree</a:t>
            </a:r>
            <a:r>
              <a:rPr lang="en-GB" sz="1400" b="1" dirty="0"/>
              <a:t>)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GB" sz="1400" b="1" dirty="0" err="1"/>
              <a:t>Nasumična</a:t>
            </a:r>
            <a:r>
              <a:rPr lang="en-GB" sz="1400" b="1" dirty="0"/>
              <a:t> </a:t>
            </a:r>
            <a:r>
              <a:rPr lang="en-GB" sz="1400" b="1" dirty="0" err="1"/>
              <a:t>šuma</a:t>
            </a:r>
            <a:r>
              <a:rPr lang="en-GB" sz="1400" b="1" dirty="0"/>
              <a:t> (</a:t>
            </a:r>
            <a:r>
              <a:rPr lang="en-GB" sz="1400" b="1" i="1" dirty="0"/>
              <a:t>Random forest</a:t>
            </a:r>
            <a:r>
              <a:rPr lang="en-GB" sz="1400" b="1" dirty="0"/>
              <a:t>)</a:t>
            </a:r>
          </a:p>
          <a:p>
            <a:pPr marL="1428750" lvl="1" indent="-742950">
              <a:buFont typeface="+mj-lt"/>
              <a:buAutoNum type="arabicPeriod"/>
            </a:pPr>
            <a:r>
              <a:rPr lang="en-GB" sz="1400" b="1" dirty="0" err="1"/>
              <a:t>Stroj</a:t>
            </a:r>
            <a:r>
              <a:rPr lang="en-GB" sz="1400" b="1" dirty="0"/>
              <a:t> </a:t>
            </a:r>
            <a:r>
              <a:rPr lang="en-GB" sz="1400" b="1" dirty="0" err="1"/>
              <a:t>potpornih</a:t>
            </a:r>
            <a:r>
              <a:rPr lang="en-GB" sz="1400" b="1" dirty="0"/>
              <a:t> </a:t>
            </a:r>
            <a:r>
              <a:rPr lang="en-GB" sz="1400" b="1" dirty="0" err="1"/>
              <a:t>vektora</a:t>
            </a:r>
            <a:r>
              <a:rPr lang="en-GB" sz="1400" b="1" dirty="0"/>
              <a:t> (</a:t>
            </a:r>
            <a:r>
              <a:rPr lang="en-GB" sz="1400" b="1" i="1" dirty="0"/>
              <a:t>SVM</a:t>
            </a:r>
            <a:r>
              <a:rPr lang="en-GB" sz="1400" b="1" dirty="0"/>
              <a:t>)</a:t>
            </a:r>
            <a:endParaRPr lang="en-GB" sz="1400" b="1" i="1" dirty="0"/>
          </a:p>
          <a:p>
            <a:pPr marL="1428750" lvl="1" indent="-742950">
              <a:buFont typeface="+mj-lt"/>
              <a:buAutoNum type="arabicPeriod"/>
            </a:pPr>
            <a:r>
              <a:rPr lang="en-GB" sz="1400" b="1" dirty="0" err="1"/>
              <a:t>XGBoost</a:t>
            </a:r>
            <a:endParaRPr lang="en-GB" sz="1400" b="1" dirty="0"/>
          </a:p>
          <a:p>
            <a:pPr marL="1428750" lvl="1" indent="-742950">
              <a:buFont typeface="+mj-lt"/>
              <a:buAutoNum type="arabicPeriod"/>
            </a:pPr>
            <a:r>
              <a:rPr lang="en-GB" sz="1400" b="1" dirty="0" err="1"/>
              <a:t>Klasifikacija</a:t>
            </a:r>
            <a:r>
              <a:rPr lang="en-GB" sz="1400" b="1" dirty="0"/>
              <a:t> </a:t>
            </a:r>
            <a:r>
              <a:rPr lang="en-GB" sz="1400" b="1" dirty="0" err="1"/>
              <a:t>glasanjem</a:t>
            </a:r>
            <a:r>
              <a:rPr lang="en-GB" sz="1400" b="1" dirty="0"/>
              <a:t> (</a:t>
            </a:r>
            <a:r>
              <a:rPr lang="en-GB" sz="1400" b="1" i="1" dirty="0"/>
              <a:t>Voting classifier</a:t>
            </a:r>
            <a:r>
              <a:rPr lang="en-GB" sz="1400" b="1" dirty="0"/>
              <a:t>)</a:t>
            </a:r>
            <a:endParaRPr lang="en-GB" sz="1400" b="1" i="1" dirty="0"/>
          </a:p>
          <a:p>
            <a:pPr marL="1428750" lvl="1" indent="-742950">
              <a:buFont typeface="+mj-lt"/>
              <a:buAutoNum type="arabicPeriod"/>
            </a:pPr>
            <a:endParaRPr lang="en-GB" sz="1400" dirty="0"/>
          </a:p>
          <a:p>
            <a:pPr marL="1428750" lvl="1" indent="-742950">
              <a:buFont typeface="+mj-lt"/>
              <a:buAutoNum type="arabicPeriod"/>
            </a:pPr>
            <a:endParaRPr lang="en-GB" sz="2500" dirty="0"/>
          </a:p>
          <a:p>
            <a:pPr marL="742950" indent="-742950">
              <a:buFont typeface="+mj-lt"/>
              <a:buAutoNum type="arabicPeriod"/>
            </a:pPr>
            <a:endParaRPr lang="en-GB" sz="10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GB" sz="100" dirty="0"/>
              <a:t>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5</a:t>
            </a:fld>
            <a:endParaRPr lang="en-GB"/>
          </a:p>
        </p:txBody>
      </p:sp>
      <p:pic>
        <p:nvPicPr>
          <p:cNvPr id="10" name="Picture Placeholder 9" descr="A diagram of a brain&#10;&#10;Description automatically generated">
            <a:extLst>
              <a:ext uri="{FF2B5EF4-FFF2-40B4-BE49-F238E27FC236}">
                <a16:creationId xmlns:a16="http://schemas.microsoft.com/office/drawing/2014/main" id="{651224DA-4B62-4FD9-6AB4-44DEAFC269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5" b="6749"/>
          <a:stretch/>
        </p:blipFill>
        <p:spPr>
          <a:xfrm>
            <a:off x="6096000" y="101322"/>
            <a:ext cx="6096000" cy="6655355"/>
          </a:xfrm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C577C0-818E-BE60-7A70-4F0B6E46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8716006" cy="61086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Uvod</a:t>
            </a:r>
            <a:r>
              <a:rPr lang="en-GB" dirty="0"/>
              <a:t> - </a:t>
            </a:r>
            <a:r>
              <a:rPr lang="en-GB" i="1" dirty="0"/>
              <a:t>Decision tree </a:t>
            </a:r>
            <a:r>
              <a:rPr lang="en-GB" dirty="0"/>
              <a:t>(</a:t>
            </a:r>
            <a:r>
              <a:rPr lang="en-GB" dirty="0" err="1"/>
              <a:t>Stablo</a:t>
            </a:r>
            <a:r>
              <a:rPr lang="en-GB" dirty="0"/>
              <a:t> </a:t>
            </a:r>
            <a:r>
              <a:rPr lang="en-GB" dirty="0" err="1"/>
              <a:t>odluke</a:t>
            </a:r>
            <a:r>
              <a:rPr lang="en-GB" dirty="0"/>
              <a:t>)</a:t>
            </a:r>
            <a:endParaRPr lang="en-GB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1042B-D263-86BE-D0C0-8FDDD76A85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6</a:t>
            </a:fld>
            <a:endParaRPr lang="en-GB" noProof="0">
              <a:latin typeface="+mn-lt"/>
            </a:endParaRPr>
          </a:p>
        </p:txBody>
      </p:sp>
      <p:pic>
        <p:nvPicPr>
          <p:cNvPr id="12" name="Picture 11" descr="A diagram of a diagram of a group of people&#10;&#10;Description automatically generated">
            <a:extLst>
              <a:ext uri="{FF2B5EF4-FFF2-40B4-BE49-F238E27FC236}">
                <a16:creationId xmlns:a16="http://schemas.microsoft.com/office/drawing/2014/main" id="{1ADF4549-0AA0-7C98-5ED0-F5CF6B91F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04" y="1730776"/>
            <a:ext cx="4978153" cy="41991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5836E0-96A6-D6AC-31B6-7CF87DE90739}"/>
              </a:ext>
            </a:extLst>
          </p:cNvPr>
          <p:cNvSpPr txBox="1"/>
          <p:nvPr/>
        </p:nvSpPr>
        <p:spPr>
          <a:xfrm>
            <a:off x="6674069" y="1983704"/>
            <a:ext cx="52867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h</a:t>
            </a:r>
            <a:r>
              <a:rPr lang="en-CH" b="1" dirty="0">
                <a:solidFill>
                  <a:schemeClr val="bg1"/>
                </a:solidFill>
              </a:rPr>
              <a:t>ijerarhijska struktura za klasifikaciju/regresiju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>
              <a:solidFill>
                <a:schemeClr val="bg1"/>
              </a:solidFill>
            </a:endParaRPr>
          </a:p>
          <a:p>
            <a:endParaRPr lang="en-CH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 err="1">
                <a:solidFill>
                  <a:schemeClr val="bg1"/>
                </a:solidFill>
              </a:rPr>
              <a:t>čvorovi</a:t>
            </a:r>
            <a:r>
              <a:rPr lang="en-CH" b="1" dirty="0">
                <a:solidFill>
                  <a:schemeClr val="bg1"/>
                </a:solidFill>
              </a:rPr>
              <a:t> – atributi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chemeClr val="bg1"/>
                </a:solidFill>
              </a:rPr>
              <a:t>grane – mogući ishodi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chemeClr val="bg1"/>
                </a:solidFill>
              </a:rPr>
              <a:t>listovi – predikcije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>
              <a:solidFill>
                <a:schemeClr val="bg1"/>
              </a:solidFill>
            </a:endParaRPr>
          </a:p>
          <a:p>
            <a:endParaRPr lang="en-CH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chemeClr val="bg1"/>
                </a:solidFill>
              </a:rPr>
              <a:t>donošenje odluke: entropija, smanjenje varijance, </a:t>
            </a:r>
            <a:r>
              <a:rPr lang="en-CH" b="1" i="1" dirty="0">
                <a:solidFill>
                  <a:schemeClr val="bg1"/>
                </a:solidFill>
              </a:rPr>
              <a:t>gini impurity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i="1" dirty="0">
              <a:solidFill>
                <a:schemeClr val="bg1"/>
              </a:solidFill>
            </a:endParaRPr>
          </a:p>
          <a:p>
            <a:endParaRPr lang="en-CH" b="1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chemeClr val="bg1"/>
                </a:solidFill>
              </a:rPr>
              <a:t>problem: prenaučenost</a:t>
            </a:r>
          </a:p>
        </p:txBody>
      </p:sp>
    </p:spTree>
    <p:extLst>
      <p:ext uri="{BB962C8B-B14F-4D97-AF65-F5344CB8AC3E}">
        <p14:creationId xmlns:p14="http://schemas.microsoft.com/office/powerpoint/2010/main" val="138676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CF3A1D-5CD1-843F-7326-77F14B10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9672446" cy="610863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Uvod</a:t>
            </a:r>
            <a:r>
              <a:rPr lang="en-GB" dirty="0"/>
              <a:t> - </a:t>
            </a:r>
            <a:r>
              <a:rPr lang="en-GB" i="1" dirty="0"/>
              <a:t>Random forest </a:t>
            </a:r>
            <a:r>
              <a:rPr lang="en-GB" dirty="0"/>
              <a:t>(</a:t>
            </a:r>
            <a:r>
              <a:rPr lang="en-GB" dirty="0" err="1"/>
              <a:t>Nasumična</a:t>
            </a:r>
            <a:r>
              <a:rPr lang="en-GB" dirty="0"/>
              <a:t> </a:t>
            </a:r>
            <a:r>
              <a:rPr lang="en-GB" dirty="0" err="1"/>
              <a:t>šuma</a:t>
            </a:r>
            <a:r>
              <a:rPr lang="en-GB" dirty="0"/>
              <a:t>)</a:t>
            </a:r>
            <a:endParaRPr lang="en-GB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FCDFC-81A5-9E65-D46D-A50987BBD0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7</a:t>
            </a:fld>
            <a:endParaRPr lang="en-GB" noProof="0">
              <a:latin typeface="+mn-lt"/>
            </a:endParaRPr>
          </a:p>
        </p:txBody>
      </p: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C52EE5B2-6948-F38E-BC5E-788804D12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229" y="1489926"/>
            <a:ext cx="6584226" cy="49381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C17481-F9B4-B620-9AF6-33C926A2DEBF}"/>
              </a:ext>
            </a:extLst>
          </p:cNvPr>
          <p:cNvSpPr txBox="1"/>
          <p:nvPr/>
        </p:nvSpPr>
        <p:spPr>
          <a:xfrm>
            <a:off x="964023" y="2756911"/>
            <a:ext cx="4035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rgbClr val="0075A2"/>
                </a:solidFill>
              </a:rPr>
              <a:t>kombinira više stabala odluke za donošenje odluke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>
              <a:solidFill>
                <a:srgbClr val="0075A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rgbClr val="0075A2"/>
                </a:solidFill>
              </a:rPr>
              <a:t>klasifikacija/regresija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>
              <a:solidFill>
                <a:srgbClr val="0075A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i="1" dirty="0">
                <a:solidFill>
                  <a:srgbClr val="0075A2"/>
                </a:solidFill>
              </a:rPr>
              <a:t>bootstraping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i="1" dirty="0">
              <a:solidFill>
                <a:srgbClr val="0075A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rgbClr val="0075A2"/>
                </a:solidFill>
              </a:rPr>
              <a:t>robusnija odluka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>
              <a:solidFill>
                <a:srgbClr val="0075A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rgbClr val="0075A2"/>
                </a:solidFill>
              </a:rPr>
              <a:t>sporiji od </a:t>
            </a:r>
            <a:r>
              <a:rPr lang="en-CH" b="1" i="1" dirty="0">
                <a:solidFill>
                  <a:srgbClr val="0075A2"/>
                </a:solidFill>
              </a:rPr>
              <a:t>decision tree</a:t>
            </a:r>
            <a:r>
              <a:rPr lang="en-CH" b="1" dirty="0">
                <a:solidFill>
                  <a:srgbClr val="0075A2"/>
                </a:solidFill>
              </a:rPr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11011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14B0F1-8C88-0FDD-104D-D2914F28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Uvod</a:t>
            </a:r>
            <a:r>
              <a:rPr lang="en-GB" dirty="0"/>
              <a:t> – </a:t>
            </a:r>
            <a:r>
              <a:rPr lang="en-GB" i="1" dirty="0"/>
              <a:t>SVM</a:t>
            </a:r>
            <a:r>
              <a:rPr lang="en-GB" dirty="0"/>
              <a:t> (</a:t>
            </a:r>
            <a:r>
              <a:rPr lang="en-GB" dirty="0" err="1"/>
              <a:t>Stroj</a:t>
            </a:r>
            <a:r>
              <a:rPr lang="en-GB" dirty="0"/>
              <a:t> </a:t>
            </a:r>
            <a:r>
              <a:rPr lang="en-GB" dirty="0" err="1"/>
              <a:t>potpornih</a:t>
            </a:r>
            <a:r>
              <a:rPr lang="en-GB" dirty="0"/>
              <a:t> </a:t>
            </a:r>
            <a:r>
              <a:rPr lang="en-GB" dirty="0" err="1"/>
              <a:t>vektora</a:t>
            </a:r>
            <a:r>
              <a:rPr lang="en-GB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46B12-0BB3-39BA-1479-B312268669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8</a:t>
            </a:fld>
            <a:endParaRPr lang="en-GB" noProof="0">
              <a:latin typeface="+mn-lt"/>
            </a:endParaRPr>
          </a:p>
        </p:txBody>
      </p:sp>
      <p:pic>
        <p:nvPicPr>
          <p:cNvPr id="8" name="Picture 7" descr="A diagram of a class&#10;&#10;Description automatically generated">
            <a:extLst>
              <a:ext uri="{FF2B5EF4-FFF2-40B4-BE49-F238E27FC236}">
                <a16:creationId xmlns:a16="http://schemas.microsoft.com/office/drawing/2014/main" id="{4C6D4A34-C227-A3BF-21FA-FDAB097BA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" t="7331" r="6149" b="8144"/>
          <a:stretch/>
        </p:blipFill>
        <p:spPr>
          <a:xfrm>
            <a:off x="669233" y="1683027"/>
            <a:ext cx="5666381" cy="4174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A4F780-C597-46AD-28B3-6145DC827928}"/>
              </a:ext>
            </a:extLst>
          </p:cNvPr>
          <p:cNvSpPr txBox="1"/>
          <p:nvPr/>
        </p:nvSpPr>
        <p:spPr>
          <a:xfrm>
            <a:off x="7024340" y="2200583"/>
            <a:ext cx="44984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rgbClr val="EB7D3C"/>
                </a:solidFill>
              </a:rPr>
              <a:t>klasifikacija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>
              <a:solidFill>
                <a:srgbClr val="EB7D3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rgbClr val="EB7D3C"/>
                </a:solidFill>
              </a:rPr>
              <a:t>traži hiperravninu koja maksimizira udaljenost između dvaju najbližih primjera iz različitih klasa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>
              <a:solidFill>
                <a:srgbClr val="EB7D3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i="1" dirty="0">
                <a:solidFill>
                  <a:srgbClr val="EB7D3C"/>
                </a:solidFill>
              </a:rPr>
              <a:t>jezgreni trik</a:t>
            </a:r>
            <a:endParaRPr lang="en-CH" b="1" dirty="0">
              <a:solidFill>
                <a:srgbClr val="EB7D3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i="1" dirty="0">
              <a:solidFill>
                <a:srgbClr val="EB7D3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rgbClr val="EB7D3C"/>
                </a:solidFill>
              </a:rPr>
              <a:t>otporan na prenaučenost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>
              <a:solidFill>
                <a:srgbClr val="EB7D3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rgbClr val="EB7D3C"/>
                </a:solidFill>
              </a:rPr>
              <a:t>spor</a:t>
            </a:r>
          </a:p>
        </p:txBody>
      </p:sp>
    </p:spTree>
    <p:extLst>
      <p:ext uri="{BB962C8B-B14F-4D97-AF65-F5344CB8AC3E}">
        <p14:creationId xmlns:p14="http://schemas.microsoft.com/office/powerpoint/2010/main" val="345495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D3B53-77EB-34AC-59F4-049960D4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Uvod</a:t>
            </a:r>
            <a:r>
              <a:rPr lang="en-GB" dirty="0"/>
              <a:t> - </a:t>
            </a:r>
            <a:r>
              <a:rPr lang="en-GB" i="1" dirty="0" err="1"/>
              <a:t>XGBoost</a:t>
            </a:r>
            <a:endParaRPr lang="en-GB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9A227-6140-2FDE-B722-D064FE3FD6F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9</a:t>
            </a:fld>
            <a:endParaRPr lang="en-GB" noProof="0">
              <a:latin typeface="+mn-lt"/>
            </a:endParaRPr>
          </a:p>
        </p:txBody>
      </p:sp>
      <p:pic>
        <p:nvPicPr>
          <p:cNvPr id="8" name="Picture 7" descr="A diagram of a cluster of dots&#10;&#10;Description automatically generated">
            <a:extLst>
              <a:ext uri="{FF2B5EF4-FFF2-40B4-BE49-F238E27FC236}">
                <a16:creationId xmlns:a16="http://schemas.microsoft.com/office/drawing/2014/main" id="{31F150E1-9C9D-50C3-F0D6-39CAE230A0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216" y="1917632"/>
            <a:ext cx="6046669" cy="3416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87CFC2-5D7C-ED92-436E-E73871824BD1}"/>
              </a:ext>
            </a:extLst>
          </p:cNvPr>
          <p:cNvSpPr txBox="1"/>
          <p:nvPr/>
        </p:nvSpPr>
        <p:spPr>
          <a:xfrm>
            <a:off x="890450" y="2194654"/>
            <a:ext cx="43542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rgbClr val="EB2426"/>
                </a:solidFill>
              </a:rPr>
              <a:t>zasnovan na tehnici </a:t>
            </a:r>
            <a:r>
              <a:rPr lang="en-CH" b="1" i="1" dirty="0">
                <a:solidFill>
                  <a:srgbClr val="EB2426"/>
                </a:solidFill>
              </a:rPr>
              <a:t>gradient boosting</a:t>
            </a:r>
            <a:endParaRPr lang="en-CH" b="1" dirty="0">
              <a:solidFill>
                <a:srgbClr val="EB24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>
              <a:solidFill>
                <a:srgbClr val="EB24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rgbClr val="EB2426"/>
                </a:solidFill>
              </a:rPr>
              <a:t>iterativna gradnja modela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>
              <a:solidFill>
                <a:srgbClr val="EB24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rgbClr val="EB2426"/>
                </a:solidFill>
              </a:rPr>
              <a:t>minimizacija funkcije gubitka pomoću gradijentnog spusta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>
              <a:solidFill>
                <a:srgbClr val="EB24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rgbClr val="EB2426"/>
                </a:solidFill>
              </a:rPr>
              <a:t>vrlo brz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H" b="1" dirty="0">
              <a:solidFill>
                <a:srgbClr val="EB242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b="1" dirty="0">
                <a:solidFill>
                  <a:srgbClr val="EB2426"/>
                </a:solidFill>
              </a:rPr>
              <a:t>sklon prenaučenosti</a:t>
            </a:r>
          </a:p>
        </p:txBody>
      </p:sp>
    </p:spTree>
    <p:extLst>
      <p:ext uri="{BB962C8B-B14F-4D97-AF65-F5344CB8AC3E}">
        <p14:creationId xmlns:p14="http://schemas.microsoft.com/office/powerpoint/2010/main" val="99979640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1_TF78853419_Win32.potx" id="{4B078287-5F8B-4412-8B56-22BABE512007}" vid="{40D3F4AB-D386-4158-AD50-2BEE84BA2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</TotalTime>
  <Words>1914</Words>
  <Application>Microsoft Macintosh PowerPoint</Application>
  <PresentationFormat>Widescreen</PresentationFormat>
  <Paragraphs>228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</vt:lpstr>
      <vt:lpstr>Franklin Gothic Book</vt:lpstr>
      <vt:lpstr>Franklin Gothic Demi</vt:lpstr>
      <vt:lpstr>Roboto</vt:lpstr>
      <vt:lpstr>Wingdings</vt:lpstr>
      <vt:lpstr>Theme1</vt:lpstr>
      <vt:lpstr>UZOP - projekt</vt:lpstr>
      <vt:lpstr>Sadržaj</vt:lpstr>
      <vt:lpstr>Uvod</vt:lpstr>
      <vt:lpstr>Uvod – o Alzheimerovoj bolesti</vt:lpstr>
      <vt:lpstr>Uvod – o članku</vt:lpstr>
      <vt:lpstr>Uvod - Decision tree (Stablo odluke)</vt:lpstr>
      <vt:lpstr>Uvod - Random forest (Nasumična šuma)</vt:lpstr>
      <vt:lpstr>Uvod – SVM (Stroj potpornih vektora)</vt:lpstr>
      <vt:lpstr>Uvod - XGBoost</vt:lpstr>
      <vt:lpstr>Uvod – Voting (Glasanje)</vt:lpstr>
      <vt:lpstr>Priprema podataka</vt:lpstr>
      <vt:lpstr>Priprema podataka</vt:lpstr>
      <vt:lpstr>Priprema podataka</vt:lpstr>
      <vt:lpstr>Priprema podataka</vt:lpstr>
      <vt:lpstr>Priprema podataka</vt:lpstr>
      <vt:lpstr>Replikacija rezultata</vt:lpstr>
      <vt:lpstr>Replikacija rezultata</vt:lpstr>
      <vt:lpstr>PowerPoint Presentation</vt:lpstr>
      <vt:lpstr>Replikacija rezultata</vt:lpstr>
      <vt:lpstr>Replikacija rezultata - matrice konfuzije </vt:lpstr>
      <vt:lpstr>Poboljšanje rezultata</vt:lpstr>
      <vt:lpstr>Poboljšanje rezultata</vt:lpstr>
      <vt:lpstr>Poboljšanja rezultata - K-fold unakrsna validacija</vt:lpstr>
      <vt:lpstr>Poboljšanje rezultata – Različiti omjeri train/test</vt:lpstr>
      <vt:lpstr>Poboljšanje rezultata – Različiti omjeri train/test</vt:lpstr>
      <vt:lpstr>Poboljšanje rezultata – Drugačija zamjena nedostajućih vrijednosti</vt:lpstr>
      <vt:lpstr>Poboljšanje rezultata – Povećanje skupa podataka</vt:lpstr>
      <vt:lpstr>Zaključak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Dunja Petrović</dc:creator>
  <cp:lastModifiedBy>Dunja Petrovic</cp:lastModifiedBy>
  <cp:revision>5</cp:revision>
  <dcterms:created xsi:type="dcterms:W3CDTF">2025-01-20T21:25:47Z</dcterms:created>
  <dcterms:modified xsi:type="dcterms:W3CDTF">2025-01-22T14:48:55Z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