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aveat"/>
      <p:regular r:id="rId17"/>
      <p:bold r:id="rId18"/>
    </p:embeddedFont>
    <p:embeddedFont>
      <p:font typeface="Amatic SC"/>
      <p:regular r:id="rId19"/>
      <p:bold r:id="rId20"/>
    </p:embeddedFont>
    <p:embeddedFont>
      <p:font typeface="Comforta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6.xml"/><Relationship Id="rId22" Type="http://schemas.openxmlformats.org/officeDocument/2006/relationships/font" Target="fonts/Comfortaa-bold.fntdata"/><Relationship Id="rId10" Type="http://schemas.openxmlformats.org/officeDocument/2006/relationships/slide" Target="slides/slide5.xml"/><Relationship Id="rId21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ve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regular.fntdata"/><Relationship Id="rId6" Type="http://schemas.openxmlformats.org/officeDocument/2006/relationships/slide" Target="slides/slide1.xml"/><Relationship Id="rId18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d5e4a856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d5e4a856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d5e4a856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d5e4a856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8648e23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8648e23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d5e4a85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d5e4a85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8648e23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8648e23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d5e4a85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d5e4a85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d5e4a856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d5e4a856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d5e4a856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d5e4a856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d5e4a85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d5e4a85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d5e4a856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d5e4a856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hyperlink" Target="http://drive.google.com/file/d/1kuCJOceXy34M1nFKz8GREGR5ouW2z-NY/view" TargetMode="External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hyperlink" Target="http://drive.google.com/file/d/1ownG6-lDRAY9aDTse7dkleZYvJoXDks8/view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80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The Ecosystem </a:t>
            </a:r>
            <a:endParaRPr sz="4780"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80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of </a:t>
            </a:r>
            <a:endParaRPr sz="4780"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80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Apple vs Android</a:t>
            </a:r>
            <a:endParaRPr sz="4780"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55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rPr>
              <a:t>By Kaleb</a:t>
            </a:r>
            <a:endParaRPr sz="5300">
              <a:solidFill>
                <a:schemeClr val="accent5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45783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80">
                <a:latin typeface="Caveat"/>
                <a:ea typeface="Caveat"/>
                <a:cs typeface="Caveat"/>
                <a:sym typeface="Caveat"/>
              </a:rPr>
              <a:t>The Ecosystem </a:t>
            </a:r>
            <a:endParaRPr sz="478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80">
                <a:latin typeface="Caveat"/>
                <a:ea typeface="Caveat"/>
                <a:cs typeface="Caveat"/>
                <a:sym typeface="Caveat"/>
              </a:rPr>
              <a:t>of </a:t>
            </a:r>
            <a:endParaRPr sz="478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80">
                <a:latin typeface="Caveat"/>
                <a:ea typeface="Caveat"/>
                <a:cs typeface="Caveat"/>
                <a:sym typeface="Caveat"/>
              </a:rPr>
              <a:t>Apple vs Android</a:t>
            </a:r>
            <a:endParaRPr sz="478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2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69240">
            <a:off x="3539695" y="1922525"/>
            <a:ext cx="2064615" cy="129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076" y="75445"/>
            <a:ext cx="4943850" cy="49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1680">
            <a:off x="915294" y="47593"/>
            <a:ext cx="7313406" cy="5541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-2030" l="8730" r="-8730" t="2030"/>
          <a:stretch/>
        </p:blipFill>
        <p:spPr>
          <a:xfrm rot="-786089">
            <a:off x="4810726" y="965376"/>
            <a:ext cx="2379449" cy="237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45564">
            <a:off x="2305900" y="929313"/>
            <a:ext cx="2086450" cy="245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629544">
            <a:off x="1360525" y="1442949"/>
            <a:ext cx="2098100" cy="24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69243">
            <a:off x="3340148" y="424802"/>
            <a:ext cx="5438226" cy="342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85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Ecosystem</a:t>
            </a:r>
            <a:r>
              <a:rPr lang="en"/>
              <a:t>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BDC1C6"/>
                </a:solidFill>
              </a:rPr>
              <a:t>ec·o·sys·tem</a:t>
            </a:r>
            <a:endParaRPr sz="2900">
              <a:solidFill>
                <a:srgbClr val="BDC1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BDC1C6"/>
                </a:solidFill>
              </a:rPr>
              <a:t>/ˈēkōˌsistəm/</a:t>
            </a:r>
            <a:endParaRPr sz="1850">
              <a:solidFill>
                <a:srgbClr val="BDC1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50">
                <a:solidFill>
                  <a:srgbClr val="9AA0A6"/>
                </a:solidFill>
              </a:rPr>
              <a:t>noun</a:t>
            </a:r>
            <a:endParaRPr i="1" sz="1850">
              <a:solidFill>
                <a:srgbClr val="9AA0A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596" y="958650"/>
            <a:ext cx="42705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53062">
            <a:off x="359578" y="185824"/>
            <a:ext cx="1130999" cy="134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71815">
            <a:off x="6754914" y="2793727"/>
            <a:ext cx="2400996" cy="1539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364211">
            <a:off x="7123387" y="747700"/>
            <a:ext cx="1664050" cy="166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 title="IMG_0320.MOV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38450" y="1271875"/>
            <a:ext cx="5303550" cy="37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69240">
            <a:off x="-530192" y="46185"/>
            <a:ext cx="3247934" cy="2042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18">
            <a:off x="3055894" y="1626491"/>
            <a:ext cx="4956912" cy="1924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1326" y="1274549"/>
            <a:ext cx="2137451" cy="36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800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53062">
            <a:off x="359578" y="185824"/>
            <a:ext cx="1130999" cy="134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 title="IMG_0318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2300" y="160588"/>
            <a:ext cx="6429775" cy="48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6">
            <a:alphaModFix/>
          </a:blip>
          <a:srcRect b="-2189" l="5170" r="-5169" t="2190"/>
          <a:stretch/>
        </p:blipFill>
        <p:spPr>
          <a:xfrm rot="-1039673">
            <a:off x="-178909" y="2641475"/>
            <a:ext cx="3939668" cy="2892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69240">
            <a:off x="-530192" y="46185"/>
            <a:ext cx="3247934" cy="2042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625" y="755000"/>
            <a:ext cx="1816750" cy="18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984535" y="2848128"/>
            <a:ext cx="2798376" cy="14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2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53066">
            <a:off x="4098020" y="2016590"/>
            <a:ext cx="896987" cy="106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