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70" r:id="rId6"/>
    <p:sldId id="283" r:id="rId7"/>
    <p:sldId id="284" r:id="rId8"/>
    <p:sldId id="281" r:id="rId9"/>
    <p:sldId id="285" r:id="rId10"/>
    <p:sldId id="273" r:id="rId11"/>
    <p:sldId id="278" r:id="rId12"/>
    <p:sldId id="282" r:id="rId13"/>
    <p:sldId id="288" r:id="rId14"/>
    <p:sldId id="286" r:id="rId15"/>
    <p:sldId id="28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jsr.net/archive/v4i4/SUB153091.pdf" TargetMode="External"/><Relationship Id="rId2" Type="http://schemas.openxmlformats.org/officeDocument/2006/relationships/hyperlink" Target="https://ijrat.org/downloads/Vol-2/april-2014/paper%20id-24201412.pdf"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221201731300146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KISAN BUDDY</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7CIT G-18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9921291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20211CIT0098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GOWDA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20211CIT0137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DEVIKA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20211CIT0141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KEERTHANA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20211CIT0144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SUSHMITHA NC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IN" sz="1600" dirty="0" err="1"/>
              <a:t>Dr.</a:t>
            </a:r>
            <a:r>
              <a:rPr lang="en-IN" sz="1600" dirty="0"/>
              <a:t> </a:t>
            </a:r>
            <a:r>
              <a:rPr lang="en-IN" sz="1600" dirty="0" err="1"/>
              <a:t>Sharmasth</a:t>
            </a:r>
            <a:r>
              <a:rPr lang="en-IN" sz="1600" dirty="0"/>
              <a:t> Vali Y</a:t>
            </a:r>
            <a:endParaRPr lang="en-GB" sz="1700" dirty="0"/>
          </a:p>
          <a:p>
            <a:pPr algn="l"/>
            <a:r>
              <a:rPr lang="en-US" sz="1600" dirty="0"/>
              <a:t>Professor of Department CCS,CIT </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a:t>Review -3</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61056" y="165138"/>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391786" y="1446028"/>
            <a:ext cx="5618864" cy="5135525"/>
          </a:xfrm>
          <a:prstGeom prst="rect">
            <a:avLst/>
          </a:prstGeom>
          <a:noFill/>
          <a:ln>
            <a:noFill/>
          </a:ln>
        </p:spPr>
      </p:pic>
    </p:spTree>
    <p:extLst>
      <p:ext uri="{BB962C8B-B14F-4D97-AF65-F5344CB8AC3E}">
        <p14:creationId xmlns:p14="http://schemas.microsoft.com/office/powerpoint/2010/main" val="160003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274135" y="1535430"/>
            <a:ext cx="3893288" cy="378714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37684"/>
            <a:ext cx="4641000" cy="5263116"/>
          </a:xfrm>
          <a:prstGeom prst="rect">
            <a:avLst/>
          </a:prstGeom>
          <a:noFill/>
          <a:ln>
            <a:noFill/>
          </a:ln>
        </p:spPr>
      </p:pic>
    </p:spTree>
    <p:extLst>
      <p:ext uri="{BB962C8B-B14F-4D97-AF65-F5344CB8AC3E}">
        <p14:creationId xmlns:p14="http://schemas.microsoft.com/office/powerpoint/2010/main" val="234882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99707" y="1146492"/>
            <a:ext cx="5943600" cy="907415"/>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7687339" y="691116"/>
            <a:ext cx="3120545" cy="5946591"/>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2204816" y="3759053"/>
            <a:ext cx="3571875" cy="2019300"/>
          </a:xfrm>
          <a:prstGeom prst="rect">
            <a:avLst/>
          </a:prstGeom>
          <a:noFill/>
          <a:ln>
            <a:noFill/>
          </a:ln>
        </p:spPr>
      </p:pic>
    </p:spTree>
    <p:extLst>
      <p:ext uri="{BB962C8B-B14F-4D97-AF65-F5344CB8AC3E}">
        <p14:creationId xmlns:p14="http://schemas.microsoft.com/office/powerpoint/2010/main" val="256785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000-5514-51A9-F590-3F36A2A75EAC}"/>
              </a:ext>
            </a:extLst>
          </p:cNvPr>
          <p:cNvSpPr>
            <a:spLocks noGrp="1"/>
          </p:cNvSpPr>
          <p:nvPr>
            <p:ph type="title"/>
          </p:nvPr>
        </p:nvSpPr>
        <p:spPr/>
        <p:txBody>
          <a:bodyPr/>
          <a:lstStyle/>
          <a:p>
            <a:r>
              <a:rPr lang="en-US" u="sng" dirty="0"/>
              <a:t>Architecture diagram:</a:t>
            </a:r>
            <a:endParaRPr lang="en-IN" u="sng" dirty="0"/>
          </a:p>
        </p:txBody>
      </p:sp>
      <p:sp>
        <p:nvSpPr>
          <p:cNvPr id="6" name="Content Placeholder 5">
            <a:extLst>
              <a:ext uri="{FF2B5EF4-FFF2-40B4-BE49-F238E27FC236}">
                <a16:creationId xmlns:a16="http://schemas.microsoft.com/office/drawing/2014/main" id="{0B979353-6391-5B88-FC7F-59A9D4C5A7FA}"/>
              </a:ext>
            </a:extLst>
          </p:cNvPr>
          <p:cNvSpPr>
            <a:spLocks noGrp="1"/>
          </p:cNvSpPr>
          <p:nvPr>
            <p:ph idx="1"/>
          </p:nvPr>
        </p:nvSpPr>
        <p:spPr>
          <a:xfrm>
            <a:off x="2850776" y="1084731"/>
            <a:ext cx="6777317" cy="5272778"/>
          </a:xfrm>
        </p:spPr>
        <p:txBody>
          <a:bodyPr/>
          <a:lstStyle/>
          <a:p>
            <a:endParaRPr lang="en-IN" dirty="0"/>
          </a:p>
        </p:txBody>
      </p:sp>
      <p:pic>
        <p:nvPicPr>
          <p:cNvPr id="8" name="Picture 7">
            <a:extLst>
              <a:ext uri="{FF2B5EF4-FFF2-40B4-BE49-F238E27FC236}">
                <a16:creationId xmlns:a16="http://schemas.microsoft.com/office/drawing/2014/main" id="{A956F04A-F0A9-CEB1-A9FD-4E1B1834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776" y="1084730"/>
            <a:ext cx="6777317" cy="5272779"/>
          </a:xfrm>
          <a:prstGeom prst="rect">
            <a:avLst/>
          </a:prstGeom>
        </p:spPr>
      </p:pic>
    </p:spTree>
    <p:extLst>
      <p:ext uri="{BB962C8B-B14F-4D97-AF65-F5344CB8AC3E}">
        <p14:creationId xmlns:p14="http://schemas.microsoft.com/office/powerpoint/2010/main" val="385350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6705" y="139648"/>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216705" y="1283651"/>
            <a:ext cx="9469511" cy="3777622"/>
          </a:xfrm>
        </p:spPr>
        <p:txBody>
          <a:bodyPr>
            <a:normAutofit fontScale="85000" lnSpcReduction="10000"/>
          </a:bodyPr>
          <a:lstStyle/>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Smart Agriculture app helps in delivering the crop specific fertilizer quantity to be applied for the cropped area, this helps the farmers to reduce the cost incurred for them in over application of fertilizer.</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 Further the productivity of the farm is increased by application of appropriate proportion of major nutrients.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The future scope of the Smart Agriculture is that GPRS can be included such that the location specific nutrient recommendation can be given for the crop.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Further this app would be incorporated as a part of the precision agriculture wherein sensors can be used to find the amount of NPK present in the soil and that amount can be deducted from the recommendation thus providing us with the precise amount of nutrients to be applied.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1620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4306" y="16044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02057" y="1180616"/>
            <a:ext cx="9705435" cy="5220183"/>
          </a:xfrm>
        </p:spPr>
        <p:txBody>
          <a:bodyPr>
            <a:noAutofit/>
          </a:bodyPr>
          <a:lstStyle/>
          <a:p>
            <a:pPr>
              <a:lnSpc>
                <a:spcPct val="100000"/>
              </a:lnSpc>
            </a:pPr>
            <a:r>
              <a:rPr lang="en-IN"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Aniket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Bhave</a:t>
            </a:r>
            <a:r>
              <a:rPr lang="en-US" sz="2000" dirty="0">
                <a:latin typeface="Times New Roman" pitchFamily="18" charset="0"/>
                <a:cs typeface="Times New Roman" pitchFamily="18" charset="0"/>
              </a:rPr>
              <a:t>, Rahul Joshi, Ryan </a:t>
            </a:r>
            <a:r>
              <a:rPr lang="en-US" sz="2000" dirty="0" err="1">
                <a:latin typeface="Times New Roman" pitchFamily="18" charset="0"/>
                <a:cs typeface="Times New Roman" pitchFamily="18" charset="0"/>
              </a:rPr>
              <a:t>Fernandes</a:t>
            </a:r>
            <a:r>
              <a:rPr lang="en-US" sz="2000" dirty="0">
                <a:latin typeface="Times New Roman" pitchFamily="18" charset="0"/>
                <a:cs typeface="Times New Roman" pitchFamily="18" charset="0"/>
              </a:rPr>
              <a:t>(2014) ―</a:t>
            </a:r>
            <a:r>
              <a:rPr lang="en-US" sz="2000" dirty="0" err="1">
                <a:latin typeface="Times New Roman" pitchFamily="18" charset="0"/>
                <a:cs typeface="Times New Roman" pitchFamily="18" charset="0"/>
              </a:rPr>
              <a:t>MahaFarm</a:t>
            </a:r>
            <a:r>
              <a:rPr lang="en-US" sz="2000" dirty="0">
                <a:latin typeface="Times New Roman" pitchFamily="18" charset="0"/>
                <a:cs typeface="Times New Roman" pitchFamily="18" charset="0"/>
              </a:rPr>
              <a:t> – An Android Based Solution for Remunerative Agriculture‖, International Journal of Research in Advent Technology, Vol.2, No.4</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Rachana</a:t>
            </a:r>
            <a:r>
              <a:rPr lang="en-US" sz="2000" dirty="0">
                <a:latin typeface="Times New Roman" pitchFamily="18" charset="0"/>
                <a:cs typeface="Times New Roman" pitchFamily="18" charset="0"/>
              </a:rPr>
              <a:t> P. Koli1 , V. D. Jadhav2 (2015), ― Agriculture Decision Support System As Android Application‖, International Journal of Science and Research, Vol. 4 Issue 4 </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Lantzos</a:t>
            </a:r>
            <a:r>
              <a:rPr lang="en-US" sz="2000" dirty="0">
                <a:latin typeface="Times New Roman" pitchFamily="18" charset="0"/>
                <a:cs typeface="Times New Roman" pitchFamily="18" charset="0"/>
              </a:rPr>
              <a:t>, T., </a:t>
            </a:r>
            <a:r>
              <a:rPr lang="en-US" sz="2000" dirty="0" err="1">
                <a:latin typeface="Times New Roman" pitchFamily="18" charset="0"/>
                <a:cs typeface="Times New Roman" pitchFamily="18" charset="0"/>
              </a:rPr>
              <a:t>Koykoyris</a:t>
            </a:r>
            <a:r>
              <a:rPr lang="en-US" sz="2000" dirty="0">
                <a:latin typeface="Times New Roman" pitchFamily="18" charset="0"/>
                <a:cs typeface="Times New Roman" pitchFamily="18" charset="0"/>
              </a:rPr>
              <a:t>, G., &amp; </a:t>
            </a:r>
            <a:r>
              <a:rPr lang="en-US" sz="2000" dirty="0" err="1">
                <a:latin typeface="Times New Roman" pitchFamily="18" charset="0"/>
                <a:cs typeface="Times New Roman" pitchFamily="18" charset="0"/>
              </a:rPr>
              <a:t>Salampasis</a:t>
            </a:r>
            <a:r>
              <a:rPr lang="en-US" sz="2000" dirty="0">
                <a:latin typeface="Times New Roman" pitchFamily="18" charset="0"/>
                <a:cs typeface="Times New Roman" pitchFamily="18" charset="0"/>
              </a:rPr>
              <a:t>, M. (2013) ―</a:t>
            </a:r>
            <a:r>
              <a:rPr lang="en-US" sz="2000" dirty="0" err="1">
                <a:latin typeface="Times New Roman" pitchFamily="18" charset="0"/>
                <a:cs typeface="Times New Roman" pitchFamily="18" charset="0"/>
              </a:rPr>
              <a:t>FarmManager</a:t>
            </a:r>
            <a:r>
              <a:rPr lang="en-US" sz="2000" dirty="0">
                <a:latin typeface="Times New Roman" pitchFamily="18" charset="0"/>
                <a:cs typeface="Times New Roman" pitchFamily="18" charset="0"/>
              </a:rPr>
              <a:t>: an Android application for the management of small farms‖, </a:t>
            </a:r>
            <a:r>
              <a:rPr lang="en-US" sz="2000" dirty="0" err="1">
                <a:latin typeface="Times New Roman" pitchFamily="18" charset="0"/>
                <a:cs typeface="Times New Roman" pitchFamily="18" charset="0"/>
              </a:rPr>
              <a:t>Procedia</a:t>
            </a:r>
            <a:r>
              <a:rPr lang="en-US" sz="2000" dirty="0">
                <a:latin typeface="Times New Roman" pitchFamily="18" charset="0"/>
                <a:cs typeface="Times New Roman" pitchFamily="18" charset="0"/>
              </a:rPr>
              <a:t> Technology, 8, 587-592.</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 [4] Prasad, S., </a:t>
            </a:r>
            <a:r>
              <a:rPr lang="en-US" sz="2000" dirty="0" err="1">
                <a:latin typeface="Times New Roman" pitchFamily="18" charset="0"/>
                <a:cs typeface="Times New Roman" pitchFamily="18" charset="0"/>
              </a:rPr>
              <a:t>Peddoju</a:t>
            </a:r>
            <a:r>
              <a:rPr lang="en-US" sz="2000" dirty="0">
                <a:latin typeface="Times New Roman" pitchFamily="18" charset="0"/>
                <a:cs typeface="Times New Roman" pitchFamily="18" charset="0"/>
              </a:rPr>
              <a:t>, S. K., &amp; </a:t>
            </a:r>
            <a:r>
              <a:rPr lang="en-US" sz="2000" dirty="0" err="1">
                <a:latin typeface="Times New Roman" pitchFamily="18" charset="0"/>
                <a:cs typeface="Times New Roman" pitchFamily="18" charset="0"/>
              </a:rPr>
              <a:t>Ghosh</a:t>
            </a:r>
            <a:r>
              <a:rPr lang="en-US" sz="2000" dirty="0">
                <a:latin typeface="Times New Roman" pitchFamily="18" charset="0"/>
                <a:cs typeface="Times New Roman" pitchFamily="18" charset="0"/>
              </a:rPr>
              <a:t>, D. (2013) ―</a:t>
            </a:r>
            <a:r>
              <a:rPr lang="en-US" sz="2000" dirty="0" err="1">
                <a:latin typeface="Times New Roman" pitchFamily="18" charset="0"/>
                <a:cs typeface="Times New Roman" pitchFamily="18" charset="0"/>
              </a:rPr>
              <a:t>AgroMobile</a:t>
            </a:r>
            <a:r>
              <a:rPr lang="en-US" sz="2000" dirty="0">
                <a:latin typeface="Times New Roman" pitchFamily="18" charset="0"/>
                <a:cs typeface="Times New Roman" pitchFamily="18" charset="0"/>
              </a:rPr>
              <a:t>: A Cloud-Based Framework for Agriculturists on Mobile Platform‖, International Journal of Advanced Science and Technology, 59, 41- 52. </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[5] </a:t>
            </a:r>
            <a:r>
              <a:rPr lang="en-US" sz="2000" dirty="0" err="1">
                <a:latin typeface="Times New Roman" pitchFamily="18" charset="0"/>
                <a:cs typeface="Times New Roman" pitchFamily="18" charset="0"/>
              </a:rPr>
              <a:t>Santosh</a:t>
            </a:r>
            <a:r>
              <a:rPr lang="en-US" sz="2000" dirty="0">
                <a:latin typeface="Times New Roman" pitchFamily="18" charset="0"/>
                <a:cs typeface="Times New Roman" pitchFamily="18" charset="0"/>
              </a:rPr>
              <a:t> Reddy, </a:t>
            </a:r>
            <a:r>
              <a:rPr lang="en-US" sz="2000" dirty="0" err="1">
                <a:latin typeface="Times New Roman" pitchFamily="18" charset="0"/>
                <a:cs typeface="Times New Roman" pitchFamily="18" charset="0"/>
              </a:rPr>
              <a:t>Abhijeet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Pawar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Rasane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Suraj</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Kadam</a:t>
            </a:r>
            <a:r>
              <a:rPr lang="en-US" sz="2000" dirty="0">
                <a:latin typeface="Times New Roman" pitchFamily="18" charset="0"/>
                <a:cs typeface="Times New Roman" pitchFamily="18" charset="0"/>
              </a:rPr>
              <a:t> (2015) ―A Survey on Crop Disease Detection and Prevention using Android Application‖, International Journal of Innovative Science, Engineering &amp; Technology, Vol. 2, Issue 4.</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245" y="284714"/>
            <a:ext cx="4958751" cy="756309"/>
          </a:xfrm>
        </p:spPr>
        <p:txBody>
          <a:bodyPr>
            <a:normAutofit/>
          </a:bodyPr>
          <a:lstStyle/>
          <a:p>
            <a:pPr algn="ctr"/>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358848" y="1010583"/>
            <a:ext cx="9163646" cy="505097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Existing Method</a:t>
            </a:r>
          </a:p>
          <a:p>
            <a:pPr>
              <a:lnSpc>
                <a:spcPct val="100000"/>
              </a:lnSpc>
            </a:pPr>
            <a:r>
              <a:rPr lang="en-US" sz="2000" dirty="0">
                <a:latin typeface="Times New Roman" panose="02020603050405020304" pitchFamily="18" charset="0"/>
                <a:cs typeface="Times New Roman" panose="02020603050405020304" pitchFamily="18" charset="0"/>
              </a:rPr>
              <a:t>Drawbacks</a:t>
            </a:r>
          </a:p>
          <a:p>
            <a:pPr>
              <a:lnSpc>
                <a:spcPct val="100000"/>
              </a:lnSpc>
            </a:pPr>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Applications</a:t>
            </a:r>
          </a:p>
          <a:p>
            <a:pPr>
              <a:lnSpc>
                <a:spcPct val="100000"/>
              </a:lnSpc>
            </a:pPr>
            <a:r>
              <a:rPr lang="en-US" sz="2000" dirty="0">
                <a:latin typeface="Times New Roman" panose="02020603050405020304" pitchFamily="18" charset="0"/>
                <a:cs typeface="Times New Roman" panose="02020603050405020304" pitchFamily="18" charset="0"/>
              </a:rPr>
              <a:t>Hardware and Software Requirements</a:t>
            </a:r>
          </a:p>
          <a:p>
            <a:pPr>
              <a:lnSpc>
                <a:spcPct val="100000"/>
              </a:lnSpc>
            </a:pPr>
            <a:r>
              <a:rPr lang="en-US" sz="2000" dirty="0">
                <a:latin typeface="Times New Roman" panose="02020603050405020304" pitchFamily="18" charset="0"/>
                <a:cs typeface="Times New Roman" panose="02020603050405020304" pitchFamily="18" charset="0"/>
              </a:rPr>
              <a:t>Results</a:t>
            </a:r>
          </a:p>
          <a:p>
            <a:pPr>
              <a:lnSpc>
                <a:spcPct val="100000"/>
              </a:lnSpc>
            </a:pPr>
            <a:r>
              <a:rPr lang="en-US" sz="2000" dirty="0">
                <a:latin typeface="Times New Roman" panose="02020603050405020304" pitchFamily="18" charset="0"/>
                <a:cs typeface="Times New Roman" panose="02020603050405020304" pitchFamily="18" charset="0"/>
              </a:rPr>
              <a:t>Conclusion</a:t>
            </a:r>
          </a:p>
          <a:p>
            <a:pPr>
              <a:lnSpc>
                <a:spcPct val="100000"/>
              </a:lnSpc>
            </a:pPr>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762" y="0"/>
            <a:ext cx="8885174" cy="1240861"/>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7762" y="1316666"/>
            <a:ext cx="9864584" cy="4351338"/>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This software application is basically for sustainable development of farmers. Many times farmer is confused to take decisions regarding selection of fertilizer, pesticide and time to do particular farming actions. </a:t>
            </a:r>
          </a:p>
          <a:p>
            <a:pPr algn="just">
              <a:lnSpc>
                <a:spcPct val="150000"/>
              </a:lnSpc>
            </a:pPr>
            <a:r>
              <a:rPr lang="en-US" sz="2000" dirty="0">
                <a:latin typeface="Times New Roman" pitchFamily="18" charset="0"/>
                <a:cs typeface="Times New Roman" pitchFamily="18" charset="0"/>
              </a:rPr>
              <a:t>So to avoid this problem this application is very useful. Fertilizer schedule of each type of crop will get registered.</a:t>
            </a:r>
          </a:p>
          <a:p>
            <a:pPr algn="just">
              <a:lnSpc>
                <a:spcPct val="150000"/>
              </a:lnSpc>
            </a:pPr>
            <a:r>
              <a:rPr lang="en-US" sz="2000" dirty="0">
                <a:latin typeface="Times New Roman" pitchFamily="18" charset="0"/>
                <a:cs typeface="Times New Roman" pitchFamily="18" charset="0"/>
              </a:rPr>
              <a:t> Based on sowing date of crop, farmer will get reminders about application of fertilizer, herbicide as per schedule, pesticide for diseases and weather alerts if particular crop exceeds its favorable temperature range. </a:t>
            </a:r>
          </a:p>
          <a:p>
            <a:pPr algn="just">
              <a:lnSpc>
                <a:spcPct val="150000"/>
              </a:lnSpc>
            </a:pPr>
            <a:r>
              <a:rPr lang="en-US" sz="2000" dirty="0">
                <a:latin typeface="Times New Roman" pitchFamily="18" charset="0"/>
                <a:cs typeface="Times New Roman" pitchFamily="18" charset="0"/>
              </a:rPr>
              <a:t>Crop suggestion will be given based on Soil type, geographical location. Farmer will get real time national level crop rates to get more benefit.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30" y="98763"/>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838200" y="1060346"/>
            <a:ext cx="10515600" cy="5024177"/>
          </a:xfrm>
        </p:spPr>
        <p:txBody>
          <a:bodyPr>
            <a:noAutofit/>
          </a:bodyPr>
          <a:lstStyle/>
          <a:p>
            <a:pPr algn="just">
              <a:lnSpc>
                <a:spcPct val="150000"/>
              </a:lnSpc>
            </a:pPr>
            <a:r>
              <a:rPr lang="en-US" sz="1600" dirty="0">
                <a:latin typeface="Times New Roman" pitchFamily="18" charset="0"/>
                <a:cs typeface="Times New Roman" pitchFamily="18" charset="0"/>
              </a:rPr>
              <a:t>Fertilizers Android app development would be the fastest growing global fertilizer market in the next decade. </a:t>
            </a:r>
          </a:p>
          <a:p>
            <a:pPr algn="just">
              <a:lnSpc>
                <a:spcPct val="150000"/>
              </a:lnSpc>
            </a:pPr>
            <a:r>
              <a:rPr lang="en-US" sz="1600" dirty="0">
                <a:latin typeface="Times New Roman" pitchFamily="18" charset="0"/>
                <a:cs typeface="Times New Roman" pitchFamily="18" charset="0"/>
              </a:rPr>
              <a:t>The rise in demand for advanced fertilizers and increasing crop production are expected to drive the market of Fertilizers Android app development. </a:t>
            </a:r>
          </a:p>
          <a:p>
            <a:pPr algn="just">
              <a:lnSpc>
                <a:spcPct val="150000"/>
              </a:lnSpc>
            </a:pPr>
            <a:r>
              <a:rPr lang="en-US" sz="1600" dirty="0">
                <a:latin typeface="Times New Roman" pitchFamily="18" charset="0"/>
                <a:cs typeface="Times New Roman" pitchFamily="18" charset="0"/>
              </a:rPr>
              <a:t>Fertilizer is an important aspect of agriculture and its development. As such, it's helpful to use an app on this important subject. </a:t>
            </a:r>
          </a:p>
          <a:p>
            <a:pPr algn="just">
              <a:lnSpc>
                <a:spcPct val="150000"/>
              </a:lnSpc>
            </a:pPr>
            <a:r>
              <a:rPr lang="en-US" sz="1600" dirty="0">
                <a:latin typeface="Times New Roman" pitchFamily="18" charset="0"/>
                <a:cs typeface="Times New Roman" pitchFamily="18" charset="0"/>
              </a:rPr>
              <a:t>The development of Fertilizers app will promote the improvement of agricultural production. So to avoid this problem this application is very useful. </a:t>
            </a:r>
          </a:p>
          <a:p>
            <a:pPr algn="just">
              <a:lnSpc>
                <a:spcPct val="150000"/>
              </a:lnSpc>
            </a:pPr>
            <a:r>
              <a:rPr lang="en-US" sz="1600" dirty="0">
                <a:latin typeface="Times New Roman" pitchFamily="18" charset="0"/>
                <a:cs typeface="Times New Roman" pitchFamily="18" charset="0"/>
              </a:rPr>
              <a:t>Fertilizer schedule of each type of crop will get registered. Based on sowing date of crop, farmer will get reminders about application of fertilizer, herbicide as per schedule, pesticide for diseases and weather alerts if particular crop exceeds its favorable temperature range. </a:t>
            </a:r>
          </a:p>
          <a:p>
            <a:pPr algn="just">
              <a:lnSpc>
                <a:spcPct val="150000"/>
              </a:lnSpc>
            </a:pPr>
            <a:r>
              <a:rPr lang="en-US" sz="1600" dirty="0">
                <a:latin typeface="Times New Roman" pitchFamily="18" charset="0"/>
                <a:cs typeface="Times New Roman" pitchFamily="18" charset="0"/>
              </a:rPr>
              <a:t>Crop suggestion will be given based on Soil type, geographical location. Farmer will get real time national level crop rates to get more benefit. </a:t>
            </a:r>
            <a:r>
              <a:rPr lang="en-US" sz="1600" b="1"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362" y="293975"/>
            <a:ext cx="10597720" cy="526212"/>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845727" y="1185879"/>
            <a:ext cx="10668000" cy="4952997"/>
          </a:xfrm>
        </p:spPr>
        <p:txBody>
          <a:bodyPr>
            <a:normAutofit/>
          </a:bodyPr>
          <a:lstStyle/>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Agriculture is the backbone of India. Farmers need advice to take decision during their farming activities such as land preparation, sowing, irrigation management, fertilizer management, pest management and storage for higher production of crop.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Application of required amount of fertilizer at proper time and proper proportion will help in increasing the overall productivity of the farm and also safe guards the soil health and microbial biodiversity.</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 Growing trends in Agricultural Automation has led to a tremendous development of software and applications to foster information dissemination.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42" y="188259"/>
            <a:ext cx="10515600" cy="638265"/>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IN" sz="2400" dirty="0"/>
          </a:p>
        </p:txBody>
      </p:sp>
      <p:graphicFrame>
        <p:nvGraphicFramePr>
          <p:cNvPr id="5" name="Content Placeholder 3"/>
          <p:cNvGraphicFramePr>
            <a:graphicFrameLocks/>
          </p:cNvGraphicFramePr>
          <p:nvPr>
            <p:extLst>
              <p:ext uri="{D42A27DB-BD31-4B8C-83A1-F6EECF244321}">
                <p14:modId xmlns:p14="http://schemas.microsoft.com/office/powerpoint/2010/main" val="1633749622"/>
              </p:ext>
            </p:extLst>
          </p:nvPr>
        </p:nvGraphicFramePr>
        <p:xfrm>
          <a:off x="698742" y="968187"/>
          <a:ext cx="10820906" cy="5625479"/>
        </p:xfrm>
        <a:graphic>
          <a:graphicData uri="http://schemas.openxmlformats.org/drawingml/2006/table">
            <a:tbl>
              <a:tblPr firstRow="1" bandRow="1">
                <a:tableStyleId>{5940675A-B579-460E-94D1-54222C63F5DA}</a:tableStyleId>
              </a:tblPr>
              <a:tblGrid>
                <a:gridCol w="1330357">
                  <a:extLst>
                    <a:ext uri="{9D8B030D-6E8A-4147-A177-3AD203B41FA5}">
                      <a16:colId xmlns:a16="http://schemas.microsoft.com/office/drawing/2014/main" val="20000"/>
                    </a:ext>
                  </a:extLst>
                </a:gridCol>
                <a:gridCol w="3035240">
                  <a:extLst>
                    <a:ext uri="{9D8B030D-6E8A-4147-A177-3AD203B41FA5}">
                      <a16:colId xmlns:a16="http://schemas.microsoft.com/office/drawing/2014/main" val="20001"/>
                    </a:ext>
                  </a:extLst>
                </a:gridCol>
                <a:gridCol w="2126947">
                  <a:extLst>
                    <a:ext uri="{9D8B030D-6E8A-4147-A177-3AD203B41FA5}">
                      <a16:colId xmlns:a16="http://schemas.microsoft.com/office/drawing/2014/main" val="20002"/>
                    </a:ext>
                  </a:extLst>
                </a:gridCol>
                <a:gridCol w="2164181">
                  <a:extLst>
                    <a:ext uri="{9D8B030D-6E8A-4147-A177-3AD203B41FA5}">
                      <a16:colId xmlns:a16="http://schemas.microsoft.com/office/drawing/2014/main" val="20003"/>
                    </a:ext>
                  </a:extLst>
                </a:gridCol>
                <a:gridCol w="2164181">
                  <a:extLst>
                    <a:ext uri="{9D8B030D-6E8A-4147-A177-3AD203B41FA5}">
                      <a16:colId xmlns:a16="http://schemas.microsoft.com/office/drawing/2014/main" val="20004"/>
                    </a:ext>
                  </a:extLst>
                </a:gridCol>
              </a:tblGrid>
              <a:tr h="660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S. NO</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Authors</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Title</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Outcomes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02937">
                <a:tc>
                  <a:txBody>
                    <a:bodyPr/>
                    <a:lstStyle/>
                    <a:p>
                      <a:r>
                        <a:rPr lang="en-US" sz="2000" dirty="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2014</a:t>
                      </a:r>
                      <a:endParaRPr lang="en-IN" sz="200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Aniket</a:t>
                      </a:r>
                      <a:r>
                        <a:rPr lang="en-US" sz="1800" kern="1200" dirty="0">
                          <a:solidFill>
                            <a:schemeClr val="tx1"/>
                          </a:solidFill>
                          <a:effectLst/>
                          <a:latin typeface="Times New Roman" pitchFamily="18" charset="0"/>
                          <a:ea typeface="+mn-ea"/>
                          <a:cs typeface="Times New Roman" pitchFamily="18" charset="0"/>
                        </a:rPr>
                        <a:t> </a:t>
                      </a:r>
                      <a:r>
                        <a:rPr lang="en-US" sz="1800" kern="1200" dirty="0" err="1">
                          <a:solidFill>
                            <a:schemeClr val="tx1"/>
                          </a:solidFill>
                          <a:effectLst/>
                          <a:latin typeface="Times New Roman" pitchFamily="18" charset="0"/>
                          <a:ea typeface="+mn-ea"/>
                          <a:cs typeface="Times New Roman" pitchFamily="18" charset="0"/>
                        </a:rPr>
                        <a:t>Bhave</a:t>
                      </a:r>
                      <a:r>
                        <a:rPr lang="en-US" sz="1800" kern="1200" dirty="0">
                          <a:solidFill>
                            <a:schemeClr val="tx1"/>
                          </a:solidFill>
                          <a:effectLst/>
                          <a:latin typeface="Times New Roman" pitchFamily="18" charset="0"/>
                          <a:ea typeface="+mn-ea"/>
                          <a:cs typeface="Times New Roman" pitchFamily="18" charset="0"/>
                        </a:rPr>
                        <a:t>, Rahul Joshi, Ryan </a:t>
                      </a:r>
                      <a:r>
                        <a:rPr lang="en-US" sz="1800" kern="1200" dirty="0" err="1">
                          <a:solidFill>
                            <a:schemeClr val="tx1"/>
                          </a:solidFill>
                          <a:effectLst/>
                          <a:latin typeface="Times New Roman" pitchFamily="18" charset="0"/>
                          <a:ea typeface="+mn-ea"/>
                          <a:cs typeface="Times New Roman" pitchFamily="18" charset="0"/>
                        </a:rPr>
                        <a:t>Fernandes</a:t>
                      </a:r>
                      <a:endParaRPr lang="en-IN" sz="2000" b="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An Android Based Solution for Remunerative Agriculture</a:t>
                      </a:r>
                      <a:endParaRPr lang="en-IN" sz="2000" b="0" dirty="0">
                        <a:latin typeface="Times New Roman" pitchFamily="18" charset="0"/>
                        <a:cs typeface="Times New Roman" pitchFamily="18" charset="0"/>
                      </a:endParaRPr>
                    </a:p>
                  </a:txBody>
                  <a:tcPr/>
                </a:tc>
                <a:tc>
                  <a:txBody>
                    <a:bodyPr/>
                    <a:lstStyle/>
                    <a:p>
                      <a:pPr algn="just"/>
                      <a:r>
                        <a:rPr lang="en-US" sz="1800" kern="1200" dirty="0">
                          <a:solidFill>
                            <a:schemeClr val="tx1"/>
                          </a:solidFill>
                          <a:effectLst/>
                          <a:latin typeface="Times New Roman" pitchFamily="18" charset="0"/>
                          <a:ea typeface="+mn-ea"/>
                          <a:cs typeface="Times New Roman" pitchFamily="18" charset="0"/>
                          <a:hlinkClick r:id="rId2"/>
                        </a:rPr>
                        <a:t>https://ijrat.org/downloads/Vol-2/april-2014/paper%20id-24201412.pdf</a:t>
                      </a:r>
                      <a:r>
                        <a:rPr lang="en-US" sz="1800" kern="1200" dirty="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560751">
                <a:tc>
                  <a:txBody>
                    <a:bodyPr/>
                    <a:lstStyle/>
                    <a:p>
                      <a:r>
                        <a:rPr lang="en-US" sz="2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2015</a:t>
                      </a:r>
                      <a:endParaRPr lang="en-IN" sz="200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Rachana</a:t>
                      </a:r>
                      <a:r>
                        <a:rPr lang="en-US" sz="1800" kern="1200" dirty="0">
                          <a:solidFill>
                            <a:schemeClr val="tx1"/>
                          </a:solidFill>
                          <a:effectLst/>
                          <a:latin typeface="Times New Roman" pitchFamily="18" charset="0"/>
                          <a:ea typeface="+mn-ea"/>
                          <a:cs typeface="Times New Roman" pitchFamily="18" charset="0"/>
                        </a:rPr>
                        <a:t> P. Koli1 , V. D. Jadhav2 </a:t>
                      </a:r>
                      <a:endParaRPr lang="en-IN" sz="2000" b="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Agriculture Decision Support System As Android Application</a:t>
                      </a:r>
                      <a:endParaRPr lang="en-IN" sz="2000" b="0" dirty="0">
                        <a:latin typeface="Times New Roman" pitchFamily="18" charset="0"/>
                        <a:cs typeface="Times New Roman" pitchFamily="18" charset="0"/>
                      </a:endParaRPr>
                    </a:p>
                  </a:txBody>
                  <a:tcPr/>
                </a:tc>
                <a:tc>
                  <a:txBody>
                    <a:bodyPr/>
                    <a:lstStyle/>
                    <a:p>
                      <a:pPr algn="just"/>
                      <a:r>
                        <a:rPr lang="en-US" sz="1800" kern="1200" dirty="0">
                          <a:solidFill>
                            <a:schemeClr val="tx1"/>
                          </a:solidFill>
                          <a:effectLst/>
                          <a:latin typeface="Times New Roman" pitchFamily="18" charset="0"/>
                          <a:ea typeface="+mn-ea"/>
                          <a:cs typeface="Times New Roman" pitchFamily="18" charset="0"/>
                          <a:hlinkClick r:id="rId3"/>
                        </a:rPr>
                        <a:t>https://www.ijsr.net/archive/v4i4/SUB153091.pdf</a:t>
                      </a:r>
                      <a:r>
                        <a:rPr lang="en-US" sz="1800" kern="1200" dirty="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560751">
                <a:tc>
                  <a:txBody>
                    <a:bodyPr/>
                    <a:lstStyle/>
                    <a:p>
                      <a:r>
                        <a:rPr lang="en-US" sz="2000" dirty="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2013</a:t>
                      </a:r>
                      <a:endParaRPr lang="en-IN" sz="200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Lantzos</a:t>
                      </a:r>
                      <a:r>
                        <a:rPr lang="en-US" sz="1800" kern="1200" dirty="0">
                          <a:solidFill>
                            <a:schemeClr val="tx1"/>
                          </a:solidFill>
                          <a:effectLst/>
                          <a:latin typeface="Times New Roman" pitchFamily="18" charset="0"/>
                          <a:ea typeface="+mn-ea"/>
                          <a:cs typeface="Times New Roman" pitchFamily="18" charset="0"/>
                        </a:rPr>
                        <a:t>, T., </a:t>
                      </a:r>
                      <a:r>
                        <a:rPr lang="en-US" sz="1800" kern="1200" dirty="0" err="1">
                          <a:solidFill>
                            <a:schemeClr val="tx1"/>
                          </a:solidFill>
                          <a:effectLst/>
                          <a:latin typeface="Times New Roman" pitchFamily="18" charset="0"/>
                          <a:ea typeface="+mn-ea"/>
                          <a:cs typeface="Times New Roman" pitchFamily="18" charset="0"/>
                        </a:rPr>
                        <a:t>Koykoyris</a:t>
                      </a:r>
                      <a:r>
                        <a:rPr lang="en-US" sz="1800" kern="1200" dirty="0">
                          <a:solidFill>
                            <a:schemeClr val="tx1"/>
                          </a:solidFill>
                          <a:effectLst/>
                          <a:latin typeface="Times New Roman" pitchFamily="18" charset="0"/>
                          <a:ea typeface="+mn-ea"/>
                          <a:cs typeface="Times New Roman" pitchFamily="18" charset="0"/>
                        </a:rPr>
                        <a:t>, G., &amp; </a:t>
                      </a:r>
                      <a:r>
                        <a:rPr lang="en-US" sz="1800" kern="1200" dirty="0" err="1">
                          <a:solidFill>
                            <a:schemeClr val="tx1"/>
                          </a:solidFill>
                          <a:effectLst/>
                          <a:latin typeface="Times New Roman" pitchFamily="18" charset="0"/>
                          <a:ea typeface="+mn-ea"/>
                          <a:cs typeface="Times New Roman" pitchFamily="18" charset="0"/>
                        </a:rPr>
                        <a:t>Salampasis</a:t>
                      </a:r>
                      <a:r>
                        <a:rPr lang="en-US" sz="1800" kern="1200" dirty="0">
                          <a:solidFill>
                            <a:schemeClr val="tx1"/>
                          </a:solidFill>
                          <a:effectLst/>
                          <a:latin typeface="Times New Roman" pitchFamily="18" charset="0"/>
                          <a:ea typeface="+mn-ea"/>
                          <a:cs typeface="Times New Roman" pitchFamily="18" charset="0"/>
                        </a:rPr>
                        <a:t>, M</a:t>
                      </a:r>
                      <a:endParaRPr lang="en-IN" sz="2000" b="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FarmManager</a:t>
                      </a:r>
                      <a:r>
                        <a:rPr lang="en-US" sz="1800" kern="1200" dirty="0">
                          <a:solidFill>
                            <a:schemeClr val="tx1"/>
                          </a:solidFill>
                          <a:effectLst/>
                          <a:latin typeface="Times New Roman" pitchFamily="18" charset="0"/>
                          <a:ea typeface="+mn-ea"/>
                          <a:cs typeface="Times New Roman" pitchFamily="18" charset="0"/>
                        </a:rPr>
                        <a:t>: an Android application for the management of small farms</a:t>
                      </a:r>
                      <a:endParaRPr lang="en-IN" sz="2000" b="0" dirty="0">
                        <a:latin typeface="Times New Roman" pitchFamily="18" charset="0"/>
                        <a:cs typeface="Times New Roman" pitchFamily="18" charset="0"/>
                      </a:endParaRPr>
                    </a:p>
                  </a:txBody>
                  <a:tcPr/>
                </a:tc>
                <a:tc>
                  <a:txBody>
                    <a:bodyPr/>
                    <a:lstStyle/>
                    <a:p>
                      <a:r>
                        <a:rPr lang="en-IN" sz="1800" kern="1200" dirty="0">
                          <a:solidFill>
                            <a:schemeClr val="tx1"/>
                          </a:solidFill>
                          <a:effectLst/>
                          <a:latin typeface="Times New Roman" pitchFamily="18" charset="0"/>
                          <a:ea typeface="+mn-ea"/>
                          <a:cs typeface="Times New Roman" pitchFamily="18" charset="0"/>
                          <a:hlinkClick r:id="rId4"/>
                        </a:rPr>
                        <a:t>https://www.sciencedirect.com/science/article/pii/S2212017313001461</a:t>
                      </a:r>
                      <a:r>
                        <a:rPr lang="en-IN" sz="1800" kern="1200" dirty="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398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4437" y="-22518"/>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5" name="Content Placeholder 2"/>
          <p:cNvSpPr>
            <a:spLocks noGrp="1"/>
          </p:cNvSpPr>
          <p:nvPr>
            <p:ph idx="1"/>
          </p:nvPr>
        </p:nvSpPr>
        <p:spPr>
          <a:xfrm>
            <a:off x="869577" y="1084730"/>
            <a:ext cx="10275752" cy="5155344"/>
          </a:xfrm>
        </p:spPr>
        <p:txBody>
          <a:bodyPr>
            <a:normAutofit/>
          </a:bodyPr>
          <a:lstStyle/>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Fertilizers are materials that are added to soil for the purpose of enhancing soil fertility and improving crop yield.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This mobile app can help farmers in using fertilizers effectively, so as to achieve economic agriculture growth.</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 The app offers you a wide range of services that makes sure that all your needs are taken care of. This mobile app is a great help to the farmers and it has become a powerful platform where they can interact with anyone they want to.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To design an Android Application, first of all, you need to determine what type of application you want to build.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Modules: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The App which contains 3 modules they are</a:t>
            </a:r>
            <a:endParaRPr lang="en-IN"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Farmer:</a:t>
            </a:r>
            <a:r>
              <a:rPr lang="en-US" sz="2400" dirty="0">
                <a:latin typeface="Times New Roman" pitchFamily="18" charset="0"/>
                <a:cs typeface="Times New Roman" pitchFamily="18" charset="0"/>
              </a:rPr>
              <a:t>  Farmer signup and login, after login farmer can buy the fertilizers for the crops, at the sometime farmer can sell their products from the app.</a:t>
            </a:r>
            <a:endParaRPr lang="en-IN" sz="2400"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Users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User can sign up and login, after login user can buy the products from the farmers. </a:t>
            </a:r>
          </a:p>
          <a:p>
            <a:pPr algn="just">
              <a:lnSpc>
                <a:spcPct val="150000"/>
              </a:lnSpc>
            </a:pPr>
            <a:r>
              <a:rPr lang="en-US" sz="2400" b="1" dirty="0">
                <a:latin typeface="Times New Roman" pitchFamily="18" charset="0"/>
                <a:cs typeface="Times New Roman" pitchFamily="18" charset="0"/>
              </a:rPr>
              <a:t>Admin: </a:t>
            </a:r>
            <a:r>
              <a:rPr lang="en-US" sz="2400" dirty="0">
                <a:latin typeface="Times New Roman" pitchFamily="18" charset="0"/>
                <a:cs typeface="Times New Roman" pitchFamily="18" charset="0"/>
              </a:rPr>
              <a:t>Admin can add the Smart Agriculture to database.</a:t>
            </a:r>
          </a:p>
        </p:txBody>
      </p:sp>
    </p:spTree>
    <p:extLst>
      <p:ext uri="{BB962C8B-B14F-4D97-AF65-F5344CB8AC3E}">
        <p14:creationId xmlns:p14="http://schemas.microsoft.com/office/powerpoint/2010/main" val="237997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4986" y="213764"/>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9558" y="968188"/>
            <a:ext cx="8915400" cy="5139315"/>
          </a:xfrm>
        </p:spPr>
        <p:txBody>
          <a:bodyPr>
            <a:noAutofit/>
          </a:bodyPr>
          <a:lstStyle/>
          <a:p>
            <a:pPr marL="0" marR="0" algn="just">
              <a:lnSpc>
                <a:spcPct val="150000"/>
              </a:lnSpc>
            </a:pPr>
            <a:r>
              <a:rPr lang="en-US" sz="2000" b="1" dirty="0">
                <a:solidFill>
                  <a:srgbClr val="000000"/>
                </a:solidFill>
                <a:effectLst/>
                <a:latin typeface="Times New Roman" pitchFamily="18" charset="0"/>
                <a:ea typeface="Times New Roman" pitchFamily="18" charset="0"/>
                <a:cs typeface="Times New Roman" pitchFamily="18" charset="0"/>
              </a:rPr>
              <a:t>H/W System Configuration :-</a:t>
            </a:r>
            <a:endParaRPr lang="en-US" sz="2000" b="1" dirty="0">
              <a:effectLst/>
              <a:latin typeface="Times New Roman" pitchFamily="18" charset="0"/>
              <a:ea typeface="Times New Roman"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rgbClr val="000000"/>
                </a:solidFill>
                <a:effectLst/>
                <a:latin typeface="Times New Roman" pitchFamily="18" charset="0"/>
                <a:ea typeface="Times New Roman" pitchFamily="18" charset="0"/>
                <a:cs typeface="Times New Roman" pitchFamily="18" charset="0"/>
              </a:rPr>
              <a:t>Processor                        -    I3/Intel Processor</a:t>
            </a:r>
            <a:endParaRPr lang="en-US" sz="2000" b="1" dirty="0">
              <a:effectLst/>
              <a:latin typeface="Times New Roman" pitchFamily="18" charset="0"/>
              <a:ea typeface="Times New Roman"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8 GB </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1TB</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Any</a:t>
            </a:r>
          </a:p>
          <a:p>
            <a:pPr marL="0" indent="0" algn="just">
              <a:lnSpc>
                <a:spcPct val="150000"/>
              </a:lnSpc>
              <a:spcBef>
                <a:spcPts val="0"/>
              </a:spcBef>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S/W System Configuration :-</a:t>
            </a:r>
            <a:endParaRPr lang="en-US" sz="20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Operating System           -   Windows 11		</a:t>
            </a:r>
          </a:p>
          <a:p>
            <a:pPr marL="342900" marR="0" lvl="0" indent="-342900" algn="just">
              <a:lnSpc>
                <a:spcPct val="150000"/>
              </a:lnSpc>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Server-side Script           -   PHP</a:t>
            </a:r>
          </a:p>
          <a:p>
            <a:pPr marL="342900" marR="0" lvl="0" indent="-342900" algn="just">
              <a:lnSpc>
                <a:spcPct val="150000"/>
              </a:lnSpc>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Database                         -   My SQL 6.0</a:t>
            </a:r>
          </a:p>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421384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337</TotalTime>
  <Words>1189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Symbol</vt:lpstr>
      <vt:lpstr>Times New Roman</vt:lpstr>
      <vt:lpstr>Verdana</vt:lpstr>
      <vt:lpstr>Wingdings</vt:lpstr>
      <vt:lpstr>Bioinformatics</vt:lpstr>
      <vt:lpstr>PROJECT TITLE: KISAN BUDDY</vt:lpstr>
      <vt:lpstr>INDEX</vt:lpstr>
      <vt:lpstr>Abstract</vt:lpstr>
      <vt:lpstr>Introduction</vt:lpstr>
      <vt:lpstr>Existing method:</vt:lpstr>
      <vt:lpstr>Literature review:</vt:lpstr>
      <vt:lpstr>Proposed method:</vt:lpstr>
      <vt:lpstr>Modules:</vt:lpstr>
      <vt:lpstr>Hardware and Software Requirements </vt:lpstr>
      <vt:lpstr>Results and Discussions: </vt:lpstr>
      <vt:lpstr>PowerPoint Presentation</vt:lpstr>
      <vt:lpstr>PowerPoint Presentation</vt:lpstr>
      <vt:lpstr>Architecture diagram:</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Keerthana R</cp:lastModifiedBy>
  <cp:revision>21</cp:revision>
  <dcterms:created xsi:type="dcterms:W3CDTF">2023-03-16T03:26:27Z</dcterms:created>
  <dcterms:modified xsi:type="dcterms:W3CDTF">2025-01-16T14:51:27Z</dcterms:modified>
</cp:coreProperties>
</file>