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6B4A02F-84F5-4B37-9602-48F1C5701E6F}"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1E837E-4D8E-4A72-9A4E-B6314854B34C}" type="slidenum">
              <a:rPr lang="es-ES" smtClean="0"/>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6B4A02F-84F5-4B37-9602-48F1C5701E6F}"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1E837E-4D8E-4A72-9A4E-B6314854B34C}" type="slidenum">
              <a:rPr lang="es-ES" smtClean="0"/>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6B4A02F-84F5-4B37-9602-48F1C5701E6F}"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1E837E-4D8E-4A72-9A4E-B6314854B34C}" type="slidenum">
              <a:rPr lang="es-ES" smtClean="0"/>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6B4A02F-84F5-4B37-9602-48F1C5701E6F}"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1E837E-4D8E-4A72-9A4E-B6314854B34C}" type="slidenum">
              <a:rPr lang="es-ES" smtClean="0"/>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C6B4A02F-84F5-4B37-9602-48F1C5701E6F}"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1E837E-4D8E-4A72-9A4E-B6314854B34C}" type="slidenum">
              <a:rPr lang="es-ES" smtClean="0"/>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C6B4A02F-84F5-4B37-9602-48F1C5701E6F}" type="datetimeFigureOut">
              <a:rPr lang="es-ES" smtClean="0"/>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1E837E-4D8E-4A72-9A4E-B6314854B34C}" type="slidenum">
              <a:rPr lang="es-ES" smtClean="0"/>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endParaRPr lang="en-US" smtClean="0"/>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C6B4A02F-84F5-4B37-9602-48F1C5701E6F}" type="datetimeFigureOut">
              <a:rPr lang="es-ES" smtClean="0"/>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11E837E-4D8E-4A72-9A4E-B6314854B34C}" type="slidenum">
              <a:rPr lang="es-ES" smtClean="0"/>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B4A02F-84F5-4B37-9602-48F1C5701E6F}" type="datetimeFigureOut">
              <a:rPr lang="es-ES" smtClean="0"/>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11E837E-4D8E-4A72-9A4E-B6314854B34C}" type="slidenum">
              <a:rPr lang="es-ES" smtClean="0"/>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4A02F-84F5-4B37-9602-48F1C5701E6F}" type="datetimeFigureOut">
              <a:rPr lang="es-ES" smtClean="0"/>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11E837E-4D8E-4A72-9A4E-B6314854B34C}" type="slidenum">
              <a:rPr lang="es-ES" smtClean="0"/>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C6B4A02F-84F5-4B37-9602-48F1C5701E6F}" type="datetimeFigureOut">
              <a:rPr lang="es-ES" smtClean="0"/>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1E837E-4D8E-4A72-9A4E-B6314854B34C}" type="slidenum">
              <a:rPr lang="es-ES" smtClean="0"/>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C6B4A02F-84F5-4B37-9602-48F1C5701E6F}" type="datetimeFigureOut">
              <a:rPr lang="es-ES" smtClean="0"/>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1E837E-4D8E-4A72-9A4E-B6314854B34C}" type="slidenum">
              <a:rPr lang="es-ES" smtClean="0"/>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6B4A02F-84F5-4B37-9602-48F1C5701E6F}" type="datetimeFigureOut">
              <a:rPr lang="es-ES" smtClean="0"/>
            </a:fld>
            <a:endParaRPr lang="es-E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1E837E-4D8E-4A72-9A4E-B6314854B34C}" type="slidenum">
              <a:rPr lang="es-ES" smtClean="0"/>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695" y="4818699"/>
            <a:ext cx="9144000" cy="1745916"/>
          </a:xfrm>
        </p:spPr>
        <p:txBody>
          <a:bodyPr/>
          <a:lstStyle/>
          <a:p>
            <a:r>
              <a:rPr lang="en-US" dirty="0" err="1" smtClean="0"/>
              <a:t>Seminario</a:t>
            </a:r>
            <a:r>
              <a:rPr lang="en-US" dirty="0" smtClean="0"/>
              <a:t> de (C++98,C++0x)</a:t>
            </a:r>
            <a:endParaRPr lang="es-ES" dirty="0"/>
          </a:p>
        </p:txBody>
      </p:sp>
      <p:sp>
        <p:nvSpPr>
          <p:cNvPr id="3" name="Subtitle 2"/>
          <p:cNvSpPr>
            <a:spLocks noGrp="1"/>
          </p:cNvSpPr>
          <p:nvPr>
            <p:ph type="subTitle" idx="1"/>
          </p:nvPr>
        </p:nvSpPr>
        <p:spPr/>
        <p:txBody>
          <a:bodyPr>
            <a:normAutofit/>
          </a:bodyPr>
          <a:lstStyle/>
          <a:p>
            <a:pPr algn="l"/>
            <a:r>
              <a:rPr lang="en-US" dirty="0" err="1" smtClean="0"/>
              <a:t>Estudiantes</a:t>
            </a:r>
            <a:r>
              <a:rPr lang="en-US" dirty="0" smtClean="0"/>
              <a:t>:</a:t>
            </a:r>
            <a:endParaRPr lang="en-US" dirty="0" smtClean="0"/>
          </a:p>
          <a:p>
            <a:pPr algn="l"/>
            <a:r>
              <a:rPr lang="en-US" dirty="0" smtClean="0"/>
              <a:t>-Daniela Rodriguez   Grupo:311</a:t>
            </a:r>
            <a:endParaRPr lang="en-US" dirty="0" smtClean="0"/>
          </a:p>
          <a:p>
            <a:pPr algn="l"/>
            <a:r>
              <a:rPr lang="en-US" dirty="0" smtClean="0"/>
              <a:t>-Carlos </a:t>
            </a:r>
            <a:r>
              <a:rPr lang="en-US" dirty="0" err="1" smtClean="0"/>
              <a:t>Carret</a:t>
            </a:r>
            <a:r>
              <a:rPr lang="en-US" dirty="0" smtClean="0"/>
              <a:t>    Grupo:312</a:t>
            </a:r>
            <a:endParaRPr lang="en-US" dirty="0" smtClean="0"/>
          </a:p>
          <a:p>
            <a:pPr algn="l"/>
            <a:r>
              <a:rPr lang="en-US" dirty="0" smtClean="0"/>
              <a:t>-Belsai </a:t>
            </a:r>
            <a:r>
              <a:rPr lang="en-US" dirty="0" err="1" smtClean="0"/>
              <a:t>Arango</a:t>
            </a:r>
            <a:r>
              <a:rPr lang="en-US" dirty="0" smtClean="0"/>
              <a:t>   Grupo:311</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Definición de </a:t>
            </a:r>
            <a:r>
              <a:rPr lang="es-ES" dirty="0" err="1"/>
              <a:t>arrays</a:t>
            </a:r>
            <a:r>
              <a:rPr lang="es-ES" dirty="0"/>
              <a:t> en C++ . Inicialización</a:t>
            </a:r>
            <a:endParaRPr lang="es-ES" dirty="0"/>
          </a:p>
        </p:txBody>
      </p:sp>
      <p:sp>
        <p:nvSpPr>
          <p:cNvPr id="3" name="Content Placeholder 2"/>
          <p:cNvSpPr>
            <a:spLocks noGrp="1"/>
          </p:cNvSpPr>
          <p:nvPr>
            <p:ph idx="1"/>
          </p:nvPr>
        </p:nvSpPr>
        <p:spPr/>
        <p:txBody>
          <a:bodyPr/>
          <a:lstStyle/>
          <a:p>
            <a:r>
              <a:rPr lang="es-ES" dirty="0"/>
              <a:t>Si el tamaño del arreglo se omite en una declaración con una lista </a:t>
            </a:r>
            <a:r>
              <a:rPr lang="es-ES" dirty="0" smtClean="0"/>
              <a:t>inicializadora</a:t>
            </a:r>
            <a:r>
              <a:rPr lang="es-ES" dirty="0"/>
              <a:t>, el compilador determina el número de elementos mediante un conteo del número de elementos en la lista inicializadora. </a:t>
            </a:r>
            <a:r>
              <a:rPr lang="es-ES" dirty="0" smtClean="0"/>
              <a:t>Por </a:t>
            </a:r>
            <a:r>
              <a:rPr lang="es-ES" dirty="0"/>
              <a:t>ejemplo</a:t>
            </a:r>
            <a:endParaRPr lang="es-E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6518" y="3272589"/>
            <a:ext cx="8049129" cy="577516"/>
          </a:xfrm>
          <a:prstGeom prst="rect">
            <a:avLst/>
          </a:prstGeom>
        </p:spPr>
      </p:pic>
      <p:sp>
        <p:nvSpPr>
          <p:cNvPr id="5" name="TextBox 4"/>
          <p:cNvSpPr txBox="1"/>
          <p:nvPr/>
        </p:nvSpPr>
        <p:spPr>
          <a:xfrm>
            <a:off x="1024128" y="3850105"/>
            <a:ext cx="8775031" cy="1846659"/>
          </a:xfrm>
          <a:prstGeom prst="rect">
            <a:avLst/>
          </a:prstGeom>
          <a:noFill/>
        </p:spPr>
        <p:txBody>
          <a:bodyPr wrap="square" rtlCol="0">
            <a:spAutoFit/>
          </a:bodyPr>
          <a:lstStyle/>
          <a:p>
            <a:r>
              <a:rPr lang="es-ES" sz="2200" dirty="0" smtClean="0"/>
              <a:t>crea un arreglo de cinco elementos. Si se especifican el tamaño del arreglo y una lista inicializadora en la declaración de un arreglo, el número de inicializadores debe ser menor o igual que el tamaño del arreglo. La declaración del arreglo </a:t>
            </a:r>
            <a:r>
              <a:rPr lang="es-ES" sz="2200" dirty="0" err="1" smtClean="0"/>
              <a:t>roduce</a:t>
            </a:r>
            <a:r>
              <a:rPr lang="es-ES" sz="2200" dirty="0" smtClean="0"/>
              <a:t> un error de compilación, ya que hay 6 inicializadores y sólo 5 elementos en el arreglo.</a:t>
            </a:r>
            <a:endParaRPr lang="es-ES"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65" y="5750297"/>
            <a:ext cx="8112755" cy="57690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5"/>
            <a:ext cx="9720072" cy="1861205"/>
          </a:xfrm>
        </p:spPr>
        <p:txBody>
          <a:bodyPr>
            <a:normAutofit fontScale="90000"/>
          </a:bodyPr>
          <a:lstStyle/>
          <a:p>
            <a:r>
              <a:rPr lang="en-US" dirty="0" err="1" smtClean="0"/>
              <a:t>Constructores</a:t>
            </a:r>
            <a:r>
              <a:rPr lang="en-US" dirty="0" smtClean="0"/>
              <a:t> </a:t>
            </a:r>
            <a:r>
              <a:rPr lang="en-US" dirty="0" err="1" smtClean="0"/>
              <a:t>en</a:t>
            </a:r>
            <a:r>
              <a:rPr lang="en-US" dirty="0" smtClean="0"/>
              <a:t> C++. Constructor </a:t>
            </a:r>
            <a:r>
              <a:rPr lang="en-US" dirty="0" err="1" smtClean="0"/>
              <a:t>por</a:t>
            </a:r>
            <a:r>
              <a:rPr lang="en-US" dirty="0" smtClean="0"/>
              <a:t> </a:t>
            </a:r>
            <a:r>
              <a:rPr lang="en-US" dirty="0" err="1" smtClean="0"/>
              <a:t>defecto</a:t>
            </a:r>
            <a:r>
              <a:rPr lang="en-US" dirty="0" smtClean="0"/>
              <a:t> y constructor con </a:t>
            </a:r>
            <a:r>
              <a:rPr lang="es-ES" dirty="0" smtClean="0"/>
              <a:t>PARÁMETROS </a:t>
            </a:r>
            <a:r>
              <a:rPr lang="es-ES" dirty="0"/>
              <a:t>CON VALOR POR DEFECTO</a:t>
            </a:r>
            <a:endParaRPr lang="es-ES" dirty="0"/>
          </a:p>
        </p:txBody>
      </p:sp>
      <p:sp>
        <p:nvSpPr>
          <p:cNvPr id="3" name="Content Placeholder 2"/>
          <p:cNvSpPr>
            <a:spLocks noGrp="1"/>
          </p:cNvSpPr>
          <p:nvPr>
            <p:ph idx="1"/>
          </p:nvPr>
        </p:nvSpPr>
        <p:spPr>
          <a:xfrm>
            <a:off x="1024128" y="2446421"/>
            <a:ext cx="9720073" cy="4023360"/>
          </a:xfrm>
        </p:spPr>
        <p:txBody>
          <a:bodyPr>
            <a:normAutofit/>
          </a:bodyPr>
          <a:lstStyle/>
          <a:p>
            <a:pPr algn="ctr"/>
            <a:r>
              <a:rPr lang="es-ES" sz="3200" dirty="0"/>
              <a:t>Se llama constructor por defecto a un constructor que no necesita que se le pasen parámetros o argumentos para inicializar las variables </a:t>
            </a:r>
            <a:r>
              <a:rPr lang="es-ES" sz="3200" dirty="0" smtClean="0"/>
              <a:t>miembro </a:t>
            </a:r>
            <a:r>
              <a:rPr lang="es-ES" sz="3200" dirty="0"/>
              <a:t>de la clase. Un constructor por defecto es pues un constructor que no tiene argumentos o que, si los tiene, todos sus argumentos tienen asignados un valor por defecto en la declaración del constructor. En cualquier caso, puede ser llamado sin tenerle que pasar ningún </a:t>
            </a:r>
            <a:r>
              <a:rPr lang="es-ES" sz="3200" dirty="0" smtClean="0"/>
              <a:t>argumento</a:t>
            </a:r>
            <a:endParaRPr lang="es-E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Constructores</a:t>
            </a:r>
            <a:r>
              <a:rPr lang="en-US" dirty="0"/>
              <a:t> </a:t>
            </a:r>
            <a:r>
              <a:rPr lang="en-US" dirty="0" err="1"/>
              <a:t>en</a:t>
            </a:r>
            <a:r>
              <a:rPr lang="en-US" dirty="0"/>
              <a:t> C</a:t>
            </a:r>
            <a:r>
              <a:rPr lang="en-US" dirty="0" smtClean="0"/>
              <a:t>++.</a:t>
            </a:r>
            <a:r>
              <a:rPr lang="es-ES" dirty="0"/>
              <a:t> CONSTRUCTOR DE OFICIO </a:t>
            </a:r>
            <a:endParaRPr lang="es-ES" dirty="0"/>
          </a:p>
        </p:txBody>
      </p:sp>
      <p:sp>
        <p:nvSpPr>
          <p:cNvPr id="3" name="Content Placeholder 2"/>
          <p:cNvSpPr>
            <a:spLocks noGrp="1"/>
          </p:cNvSpPr>
          <p:nvPr>
            <p:ph idx="1"/>
          </p:nvPr>
        </p:nvSpPr>
        <p:spPr/>
        <p:txBody>
          <a:bodyPr>
            <a:normAutofit/>
          </a:bodyPr>
          <a:lstStyle/>
          <a:p>
            <a:r>
              <a:rPr lang="es-ES" sz="3200" dirty="0"/>
              <a:t>– Es un constructor generado automáticamente por C++ que no recibe parámetros</a:t>
            </a:r>
            <a:r>
              <a:rPr lang="es-ES" sz="3200" dirty="0" smtClean="0"/>
              <a:t>.</a:t>
            </a:r>
            <a:endParaRPr lang="es-ES" sz="3200" dirty="0" smtClean="0"/>
          </a:p>
          <a:p>
            <a:r>
              <a:rPr lang="es-ES" sz="3200" dirty="0"/>
              <a:t>– No se crea en el caso que se haya definido otro constructor. </a:t>
            </a:r>
            <a:endParaRPr lang="es-ES" sz="3200" dirty="0" smtClean="0"/>
          </a:p>
          <a:p>
            <a:r>
              <a:rPr lang="es-ES" sz="3200" dirty="0" smtClean="0"/>
              <a:t>– </a:t>
            </a:r>
            <a:r>
              <a:rPr lang="es-ES" sz="3200" dirty="0"/>
              <a:t>Inicia todas las variables miembro a 0. Aunque esto no es </a:t>
            </a:r>
            <a:r>
              <a:rPr lang="es-ES" sz="3200" dirty="0" smtClean="0"/>
              <a:t>razonable </a:t>
            </a:r>
            <a:r>
              <a:rPr lang="es-ES" sz="3200" dirty="0"/>
              <a:t>en todos los contextos.</a:t>
            </a:r>
            <a:endParaRPr lang="es-E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Constructores</a:t>
            </a:r>
            <a:r>
              <a:rPr lang="en-US" dirty="0"/>
              <a:t> </a:t>
            </a:r>
            <a:r>
              <a:rPr lang="en-US" dirty="0" err="1"/>
              <a:t>en</a:t>
            </a:r>
            <a:r>
              <a:rPr lang="en-US" dirty="0"/>
              <a:t> C</a:t>
            </a:r>
            <a:r>
              <a:rPr lang="en-US" dirty="0" smtClean="0"/>
              <a:t>++.</a:t>
            </a:r>
            <a:r>
              <a:rPr lang="es-ES" dirty="0"/>
              <a:t> CONSTRUCTOR DE COPIA</a:t>
            </a:r>
            <a:endParaRPr lang="es-ES" dirty="0"/>
          </a:p>
        </p:txBody>
      </p:sp>
      <p:sp>
        <p:nvSpPr>
          <p:cNvPr id="3" name="Content Placeholder 2"/>
          <p:cNvSpPr>
            <a:spLocks noGrp="1"/>
          </p:cNvSpPr>
          <p:nvPr>
            <p:ph idx="1"/>
          </p:nvPr>
        </p:nvSpPr>
        <p:spPr/>
        <p:txBody>
          <a:bodyPr/>
          <a:lstStyle/>
          <a:p>
            <a:r>
              <a:rPr lang="es-ES" dirty="0" smtClean="0"/>
              <a:t>En C</a:t>
            </a:r>
            <a:r>
              <a:rPr lang="es-ES" dirty="0"/>
              <a:t>++ </a:t>
            </a:r>
            <a:r>
              <a:rPr lang="es-ES" dirty="0" smtClean="0"/>
              <a:t> se obliga </a:t>
            </a:r>
            <a:r>
              <a:rPr lang="es-ES" dirty="0"/>
              <a:t>a inicializar las variables </a:t>
            </a:r>
            <a:r>
              <a:rPr lang="es-ES" dirty="0" smtClean="0"/>
              <a:t>miembro </a:t>
            </a:r>
            <a:r>
              <a:rPr lang="es-ES" dirty="0"/>
              <a:t>de una clase llamando a un constructor, cada vez que se crea un objeto de dicha clase. Se ha comentado también que el constructor puede recibir como parámetros los valores que tiene que asignar a las variables miembro, o puede asignar valores por defecto</a:t>
            </a:r>
            <a:r>
              <a:rPr lang="es-ES" dirty="0" smtClean="0"/>
              <a:t>. Por </a:t>
            </a:r>
            <a:r>
              <a:rPr lang="es-ES" dirty="0"/>
              <a:t>definición, el constructor de copia tiene un único argumento que es una referencia constante a un objeto de la clase.</a:t>
            </a:r>
            <a:endParaRPr lang="es-E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0995" y="4668253"/>
            <a:ext cx="10302578" cy="67853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Constructores</a:t>
            </a:r>
            <a:r>
              <a:rPr lang="en-US" dirty="0"/>
              <a:t> </a:t>
            </a:r>
            <a:r>
              <a:rPr lang="en-US" dirty="0" err="1"/>
              <a:t>en</a:t>
            </a:r>
            <a:r>
              <a:rPr lang="en-US" dirty="0"/>
              <a:t> C++.</a:t>
            </a:r>
            <a:r>
              <a:rPr lang="es-ES" dirty="0"/>
              <a:t> </a:t>
            </a:r>
            <a:r>
              <a:rPr lang="es-ES" dirty="0" smtClean="0"/>
              <a:t>CONSTRUCTOR con argumentos</a:t>
            </a:r>
            <a:endParaRPr lang="es-ES" dirty="0"/>
          </a:p>
        </p:txBody>
      </p:sp>
      <p:sp>
        <p:nvSpPr>
          <p:cNvPr id="3" name="Content Placeholder 2"/>
          <p:cNvSpPr>
            <a:spLocks noGrp="1"/>
          </p:cNvSpPr>
          <p:nvPr>
            <p:ph idx="1"/>
          </p:nvPr>
        </p:nvSpPr>
        <p:spPr/>
        <p:txBody>
          <a:bodyPr>
            <a:normAutofit/>
          </a:bodyPr>
          <a:lstStyle/>
          <a:p>
            <a:r>
              <a:rPr lang="es-ES" sz="3200" dirty="0"/>
              <a:t>– Representa un constructor que recibe uno o varios argumentos como parámetros</a:t>
            </a:r>
            <a:r>
              <a:rPr lang="es-ES" sz="3200" dirty="0" smtClean="0"/>
              <a:t>.</a:t>
            </a:r>
            <a:endParaRPr lang="es-ES" sz="3200" dirty="0" smtClean="0"/>
          </a:p>
          <a:p>
            <a:r>
              <a:rPr lang="es-ES" sz="3200" dirty="0" smtClean="0"/>
              <a:t> </a:t>
            </a:r>
            <a:r>
              <a:rPr lang="es-ES" sz="3200" dirty="0"/>
              <a:t>– Debe llamarse pasándole al menos 1 argumento. En este caso todos los </a:t>
            </a:r>
            <a:r>
              <a:rPr lang="es-ES" sz="3200" dirty="0" err="1"/>
              <a:t>demas</a:t>
            </a:r>
            <a:r>
              <a:rPr lang="es-ES" sz="3200" dirty="0"/>
              <a:t> serán argumentos que tengan </a:t>
            </a:r>
            <a:r>
              <a:rPr lang="es-ES" sz="3200" dirty="0" err="1"/>
              <a:t>algun</a:t>
            </a:r>
            <a:r>
              <a:rPr lang="es-ES" sz="3200" dirty="0"/>
              <a:t> valor por defecto.</a:t>
            </a:r>
            <a:endParaRPr lang="es-E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Constructores</a:t>
            </a:r>
            <a:r>
              <a:rPr lang="en-US" dirty="0"/>
              <a:t> </a:t>
            </a:r>
            <a:r>
              <a:rPr lang="en-US" dirty="0" err="1"/>
              <a:t>en</a:t>
            </a:r>
            <a:r>
              <a:rPr lang="en-US" dirty="0"/>
              <a:t> C</a:t>
            </a:r>
            <a:r>
              <a:rPr lang="en-US" dirty="0" smtClean="0"/>
              <a:t>++.</a:t>
            </a:r>
            <a:r>
              <a:rPr lang="es-ES" dirty="0"/>
              <a:t> ¿Cuándo se llaman? </a:t>
            </a:r>
            <a:endParaRPr lang="es-ES" dirty="0"/>
          </a:p>
        </p:txBody>
      </p:sp>
      <p:sp>
        <p:nvSpPr>
          <p:cNvPr id="3" name="Content Placeholder 2"/>
          <p:cNvSpPr>
            <a:spLocks noGrp="1"/>
          </p:cNvSpPr>
          <p:nvPr>
            <p:ph idx="1"/>
          </p:nvPr>
        </p:nvSpPr>
        <p:spPr/>
        <p:txBody>
          <a:bodyPr>
            <a:normAutofit/>
          </a:bodyPr>
          <a:lstStyle/>
          <a:p>
            <a:r>
              <a:rPr lang="es-ES" sz="2800" dirty="0"/>
              <a:t>Los constructores se llaman para crear una instancia del objeto en cuestión. Se pueden llamar utilizando el operador new que reserva </a:t>
            </a:r>
            <a:r>
              <a:rPr lang="es-ES" sz="2800"/>
              <a:t>memoria </a:t>
            </a:r>
            <a:r>
              <a:rPr lang="es-ES" sz="2800" smtClean="0"/>
              <a:t>dinámicamente </a:t>
            </a:r>
            <a:r>
              <a:rPr lang="es-ES" sz="2800" dirty="0"/>
              <a:t>y retorna un puntero al inicio del bloque de la misma.</a:t>
            </a:r>
            <a:endParaRPr lang="es-E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555"/>
              <a:t>CONSTRUCTOR POR DEFECTO Y CONSTRUCTOR CON PARÁMET_x0002_ROS CON VALOR POR DEFECTO</a:t>
            </a:r>
            <a:endParaRPr lang="en-US" sz="3555"/>
          </a:p>
        </p:txBody>
      </p:sp>
      <p:sp>
        <p:nvSpPr>
          <p:cNvPr id="3" name="Content Placeholder 2"/>
          <p:cNvSpPr>
            <a:spLocks noGrp="1"/>
          </p:cNvSpPr>
          <p:nvPr>
            <p:ph idx="1"/>
          </p:nvPr>
        </p:nvSpPr>
        <p:spPr>
          <a:xfrm>
            <a:off x="1024255" y="2286000"/>
            <a:ext cx="8146415" cy="1010285"/>
          </a:xfrm>
        </p:spPr>
        <p:txBody>
          <a:bodyPr/>
          <a:p>
            <a:r>
              <a:rPr lang="en-US"/>
              <a:t> El constructor por defecto es</a:t>
            </a:r>
            <a:endParaRPr lang="en-US"/>
          </a:p>
          <a:p>
            <a:r>
              <a:rPr lang="en-US"/>
              <a:t>necesario si se quiere hacer una declaración en la forma:</a:t>
            </a:r>
            <a:endParaRPr lang="en-US"/>
          </a:p>
        </p:txBody>
      </p:sp>
      <p:pic>
        <p:nvPicPr>
          <p:cNvPr id="6" name="Picture 5" descr="/home/krtucho/School/LP/C++/image_2022-10-17_01-25-06.pngimage_2022-10-17_01-25-06"/>
          <p:cNvPicPr>
            <a:picLocks noChangeAspect="1"/>
          </p:cNvPicPr>
          <p:nvPr/>
        </p:nvPicPr>
        <p:blipFill>
          <a:blip r:embed="rId1"/>
          <a:srcRect/>
          <a:stretch>
            <a:fillRect/>
          </a:stretch>
        </p:blipFill>
        <p:spPr>
          <a:xfrm>
            <a:off x="1626518" y="3289884"/>
            <a:ext cx="8049129" cy="542925"/>
          </a:xfrm>
          <a:prstGeom prst="rect">
            <a:avLst/>
          </a:prstGeom>
        </p:spPr>
      </p:pic>
      <p:pic>
        <p:nvPicPr>
          <p:cNvPr id="7" name="Picture 6" descr="/home/krtucho/School/LP/C++/image_2022-10-17_01-25-32.pngimage_2022-10-17_01-25-32"/>
          <p:cNvPicPr>
            <a:picLocks noChangeAspect="1"/>
          </p:cNvPicPr>
          <p:nvPr/>
        </p:nvPicPr>
        <p:blipFill>
          <a:blip r:embed="rId2"/>
          <a:srcRect/>
          <a:stretch>
            <a:fillRect/>
          </a:stretch>
        </p:blipFill>
        <p:spPr>
          <a:xfrm>
            <a:off x="1698843" y="5037404"/>
            <a:ext cx="7329170" cy="542925"/>
          </a:xfrm>
          <a:prstGeom prst="rect">
            <a:avLst/>
          </a:prstGeom>
        </p:spPr>
      </p:pic>
      <p:sp>
        <p:nvSpPr>
          <p:cNvPr id="10" name="Content Placeholder 2"/>
          <p:cNvSpPr>
            <a:spLocks noGrp="1"/>
          </p:cNvSpPr>
          <p:nvPr/>
        </p:nvSpPr>
        <p:spPr>
          <a:xfrm>
            <a:off x="1024255" y="4027170"/>
            <a:ext cx="8146415" cy="1010285"/>
          </a:xfrm>
          <a:prstGeom prst="rect">
            <a:avLst/>
          </a:prstGeom>
        </p:spPr>
        <p:txBody>
          <a:bodyPr vert="horz" lIns="45720" tIns="45720" rIns="45720" bIns="45720" rtlCol="0">
            <a:normAutofit fontScale="9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r>
              <a:rPr lang="en-US"/>
              <a:t>y también cuando se quiere crear un vector de objetos, por ejemplo en</a:t>
            </a:r>
            <a:endParaRPr lang="en-US"/>
          </a:p>
          <a:p>
            <a:r>
              <a:rPr lang="en-US"/>
              <a:t>la forma:</a:t>
            </a:r>
            <a:endParaRPr lang="en-US"/>
          </a:p>
        </p:txBody>
      </p:sp>
      <p:sp>
        <p:nvSpPr>
          <p:cNvPr id="12" name="Text Box 11"/>
          <p:cNvSpPr txBox="1"/>
          <p:nvPr/>
        </p:nvSpPr>
        <p:spPr>
          <a:xfrm>
            <a:off x="1381125" y="5852160"/>
            <a:ext cx="8539480" cy="645160"/>
          </a:xfrm>
          <a:prstGeom prst="rect">
            <a:avLst/>
          </a:prstGeom>
          <a:noFill/>
        </p:spPr>
        <p:txBody>
          <a:bodyPr wrap="square" rtlCol="0" anchor="t">
            <a:spAutoFit/>
          </a:bodyPr>
          <a:p>
            <a:r>
              <a:rPr lang="en-US"/>
              <a:t>ya que en este caso se crean e inicializan múltiples objetos sin poderles</a:t>
            </a:r>
            <a:endParaRPr lang="en-US"/>
          </a:p>
          <a:p>
            <a:r>
              <a:rPr lang="en-US"/>
              <a:t>pasar argumentos personalizados o propios para cada uno de ellos.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85850" y="405765"/>
            <a:ext cx="9710420" cy="1938655"/>
          </a:xfrm>
        </p:spPr>
        <p:txBody>
          <a:bodyPr/>
          <a:p>
            <a:r>
              <a:rPr lang="en-US"/>
              <a:t>El constructor puede tener definidos unos valores por defecto para los</a:t>
            </a:r>
            <a:endParaRPr lang="en-US"/>
          </a:p>
          <a:p>
            <a:r>
              <a:rPr lang="en-US"/>
              <a:t>parámetros, que se asignen a las variables miembro de la clase. Esto</a:t>
            </a:r>
            <a:endParaRPr lang="en-US"/>
          </a:p>
          <a:p>
            <a:r>
              <a:rPr lang="en-US"/>
              <a:t>es especialmente útil en el caso de que una variable miembro repita</a:t>
            </a:r>
            <a:endParaRPr lang="en-US"/>
          </a:p>
          <a:p>
            <a:r>
              <a:rPr lang="en-US"/>
              <a:t>su valor para todos o casi todos los objetos de esa clase que se creen.</a:t>
            </a:r>
            <a:endParaRPr lang="en-US"/>
          </a:p>
        </p:txBody>
      </p:sp>
      <p:pic>
        <p:nvPicPr>
          <p:cNvPr id="7" name="Picture 6" descr="/home/krtucho/School/LP/C++/image_2022-10-17_01-38-27.pngimage_2022-10-17_01-38-27"/>
          <p:cNvPicPr>
            <a:picLocks noChangeAspect="1"/>
          </p:cNvPicPr>
          <p:nvPr/>
        </p:nvPicPr>
        <p:blipFill>
          <a:blip r:embed="rId1"/>
          <a:srcRect/>
          <a:stretch>
            <a:fillRect/>
          </a:stretch>
        </p:blipFill>
        <p:spPr>
          <a:xfrm>
            <a:off x="3089275" y="2750185"/>
            <a:ext cx="6685915" cy="32594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CONSTRUCTOR DE COPIA</a:t>
            </a:r>
            <a:endParaRPr lang="en-US"/>
          </a:p>
        </p:txBody>
      </p:sp>
      <p:sp>
        <p:nvSpPr>
          <p:cNvPr id="3" name="Content Placeholder 2"/>
          <p:cNvSpPr>
            <a:spLocks noGrp="1"/>
          </p:cNvSpPr>
          <p:nvPr>
            <p:ph idx="1"/>
          </p:nvPr>
        </p:nvSpPr>
        <p:spPr>
          <a:xfrm>
            <a:off x="1197610" y="1917700"/>
            <a:ext cx="9924415" cy="2327910"/>
          </a:xfrm>
        </p:spPr>
        <p:txBody>
          <a:bodyPr/>
          <a:p>
            <a:r>
              <a:rPr lang="en-US"/>
              <a:t>El constructor de copia se llama cuando</a:t>
            </a:r>
            <a:endParaRPr lang="en-US"/>
          </a:p>
          <a:p>
            <a:r>
              <a:rPr lang="en-US"/>
              <a:t>se necesita crear un objeto nuevo a partir de otro objeto.</a:t>
            </a:r>
            <a:endParaRPr lang="en-US"/>
          </a:p>
          <a:p>
            <a:r>
              <a:rPr lang="en-US"/>
              <a:t>Surge la necesidad de escribir un constructor de copia distinto del que</a:t>
            </a:r>
            <a:endParaRPr lang="en-US"/>
          </a:p>
          <a:p>
            <a:r>
              <a:rPr lang="en-US"/>
              <a:t>proporciona el compilador en casos en los que la copia bit a bit no</a:t>
            </a:r>
            <a:endParaRPr lang="en-US"/>
          </a:p>
          <a:p>
            <a:r>
              <a:rPr lang="en-US"/>
              <a:t>resulta.</a:t>
            </a:r>
            <a:endParaRPr lang="en-US"/>
          </a:p>
        </p:txBody>
      </p:sp>
      <p:pic>
        <p:nvPicPr>
          <p:cNvPr id="7" name="Picture 6" descr="/home/krtucho/School/LP/C++/image_2022-10-17_01-41-21.pngimage_2022-10-17_01-41-21"/>
          <p:cNvPicPr>
            <a:picLocks noChangeAspect="1"/>
          </p:cNvPicPr>
          <p:nvPr/>
        </p:nvPicPr>
        <p:blipFill>
          <a:blip r:embed="rId1"/>
          <a:srcRect/>
          <a:stretch>
            <a:fillRect/>
          </a:stretch>
        </p:blipFill>
        <p:spPr>
          <a:xfrm>
            <a:off x="2752725" y="3823335"/>
            <a:ext cx="6685915" cy="29121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6810" y="384810"/>
            <a:ext cx="9719945" cy="2306320"/>
          </a:xfrm>
        </p:spPr>
        <p:txBody>
          <a:bodyPr>
            <a:normAutofit lnSpcReduction="10000"/>
          </a:bodyPr>
          <a:p>
            <a:r>
              <a:rPr lang="en-US"/>
              <a:t>Se llega a una situación parecida cuando se destruye uno de los dos</a:t>
            </a:r>
            <a:endParaRPr lang="en-US"/>
          </a:p>
          <a:p>
            <a:r>
              <a:rPr lang="en-US"/>
              <a:t>objetos a o b. Al destruir uno de los objetos se libera la memoria</a:t>
            </a:r>
            <a:endParaRPr lang="en-US"/>
          </a:p>
          <a:p>
            <a:r>
              <a:rPr lang="en-US"/>
              <a:t>que comparten, con el consiguiente perjuicio para el objeto que queda,</a:t>
            </a:r>
            <a:endParaRPr lang="en-US"/>
          </a:p>
          <a:p>
            <a:r>
              <a:rPr lang="en-US"/>
              <a:t>puesto que su puntero contiene la dirección de una zona de memoria</a:t>
            </a:r>
            <a:endParaRPr lang="en-US"/>
          </a:p>
          <a:p>
            <a:r>
              <a:rPr lang="en-US"/>
              <a:t>liberada, disponible para almacenar otra información.</a:t>
            </a:r>
            <a:endParaRPr lang="en-US"/>
          </a:p>
        </p:txBody>
      </p:sp>
      <p:pic>
        <p:nvPicPr>
          <p:cNvPr id="7" name="Picture 6" descr="/home/krtucho/School/LP/C++/image_2022-10-17_01-43-36.pngimage_2022-10-17_01-43-36"/>
          <p:cNvPicPr>
            <a:picLocks noChangeAspect="1"/>
          </p:cNvPicPr>
          <p:nvPr/>
        </p:nvPicPr>
        <p:blipFill>
          <a:blip r:embed="rId1"/>
          <a:srcRect/>
          <a:stretch>
            <a:fillRect/>
          </a:stretch>
        </p:blipFill>
        <p:spPr>
          <a:xfrm>
            <a:off x="2804795" y="2985135"/>
            <a:ext cx="5620385" cy="2912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Genericidad</a:t>
            </a:r>
            <a:r>
              <a:rPr lang="en-US" dirty="0" smtClean="0"/>
              <a:t> </a:t>
            </a:r>
            <a:r>
              <a:rPr lang="en-US" dirty="0" err="1" smtClean="0"/>
              <a:t>en</a:t>
            </a:r>
            <a:r>
              <a:rPr lang="en-US" dirty="0" smtClean="0"/>
              <a:t> C++ </a:t>
            </a:r>
            <a:r>
              <a:rPr lang="en-US" dirty="0" err="1" smtClean="0"/>
              <a:t>basada</a:t>
            </a:r>
            <a:r>
              <a:rPr lang="en-US" dirty="0" smtClean="0"/>
              <a:t> </a:t>
            </a:r>
            <a:r>
              <a:rPr lang="en-US" dirty="0" err="1" smtClean="0"/>
              <a:t>en</a:t>
            </a:r>
            <a:r>
              <a:rPr lang="en-US" dirty="0" smtClean="0"/>
              <a:t> templates</a:t>
            </a:r>
            <a:endParaRPr lang="es-ES" dirty="0"/>
          </a:p>
        </p:txBody>
      </p:sp>
      <p:sp>
        <p:nvSpPr>
          <p:cNvPr id="3" name="Content Placeholder 2"/>
          <p:cNvSpPr>
            <a:spLocks noGrp="1"/>
          </p:cNvSpPr>
          <p:nvPr>
            <p:ph idx="1"/>
          </p:nvPr>
        </p:nvSpPr>
        <p:spPr>
          <a:xfrm>
            <a:off x="838200" y="1690688"/>
            <a:ext cx="10515600" cy="4351338"/>
          </a:xfrm>
        </p:spPr>
        <p:txBody>
          <a:bodyPr>
            <a:normAutofit/>
          </a:bodyPr>
          <a:lstStyle/>
          <a:p>
            <a:pPr marL="0" indent="0" algn="ctr">
              <a:buNone/>
            </a:pPr>
            <a:r>
              <a:rPr lang="es-ES" sz="3200" dirty="0" smtClean="0"/>
              <a:t>La </a:t>
            </a:r>
            <a:r>
              <a:rPr lang="es-ES" sz="3200" dirty="0" err="1" smtClean="0"/>
              <a:t>genericidad</a:t>
            </a:r>
            <a:r>
              <a:rPr lang="es-ES" sz="3200" dirty="0" smtClean="0"/>
              <a:t> es una propiedad que permite definir una clase o una función sin tener que especificar el tipo de todos o alguno de sus miembros. La utilidad principal de este tipo de clases o funciones (genéricas) es la de agrupar variables cuyo tipo no esté </a:t>
            </a:r>
            <a:r>
              <a:rPr lang="es-ES" sz="3200" dirty="0" err="1" smtClean="0"/>
              <a:t>predeterminado.De</a:t>
            </a:r>
            <a:r>
              <a:rPr lang="es-ES" sz="3200" dirty="0" smtClean="0"/>
              <a:t> esta forma el funcionamiento de una pila, una cola, una lista, un conjunto, un diccionario o un </a:t>
            </a:r>
            <a:r>
              <a:rPr lang="es-ES" sz="3200" dirty="0" err="1" smtClean="0"/>
              <a:t>array</a:t>
            </a:r>
            <a:r>
              <a:rPr lang="es-ES" sz="3200" dirty="0" smtClean="0"/>
              <a:t> es el mismo independientemente del tipo de datos que almacene (</a:t>
            </a:r>
            <a:r>
              <a:rPr lang="es-ES" sz="3200" dirty="0" err="1" smtClean="0"/>
              <a:t>int</a:t>
            </a:r>
            <a:r>
              <a:rPr lang="es-ES" sz="3200" dirty="0" smtClean="0"/>
              <a:t>, </a:t>
            </a:r>
            <a:r>
              <a:rPr lang="es-ES" sz="3200" dirty="0" err="1" smtClean="0"/>
              <a:t>long</a:t>
            </a:r>
            <a:r>
              <a:rPr lang="es-ES" sz="3200" dirty="0" smtClean="0"/>
              <a:t>, </a:t>
            </a:r>
            <a:r>
              <a:rPr lang="es-ES" sz="3200" dirty="0" err="1" smtClean="0"/>
              <a:t>double</a:t>
            </a:r>
            <a:r>
              <a:rPr lang="es-ES" sz="3200" dirty="0" smtClean="0"/>
              <a:t>, </a:t>
            </a:r>
            <a:r>
              <a:rPr lang="es-ES" sz="3200" dirty="0" err="1" smtClean="0"/>
              <a:t>char</a:t>
            </a:r>
            <a:r>
              <a:rPr lang="es-ES" sz="3200" dirty="0" smtClean="0"/>
              <a:t>, u </a:t>
            </a:r>
            <a:r>
              <a:rPr lang="es-ES" sz="3200" dirty="0" err="1" smtClean="0"/>
              <a:t>object</a:t>
            </a:r>
            <a:r>
              <a:rPr lang="es-ES" sz="3200" dirty="0" smtClean="0"/>
              <a:t> de una clase definida por el usuario)</a:t>
            </a:r>
            <a:endParaRPr lang="es-E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Explicar la inicialización de campos</a:t>
            </a:r>
            <a:endParaRPr lang="en-US"/>
          </a:p>
        </p:txBody>
      </p:sp>
      <p:sp>
        <p:nvSpPr>
          <p:cNvPr id="3" name="Content Placeholder 2"/>
          <p:cNvSpPr>
            <a:spLocks noGrp="1"/>
          </p:cNvSpPr>
          <p:nvPr>
            <p:ph idx="1"/>
          </p:nvPr>
        </p:nvSpPr>
        <p:spPr>
          <a:xfrm>
            <a:off x="0" y="1785620"/>
            <a:ext cx="9241155" cy="1754505"/>
          </a:xfrm>
        </p:spPr>
        <p:txBody>
          <a:bodyPr>
            <a:normAutofit fontScale="90000"/>
          </a:bodyPr>
          <a:p>
            <a:r>
              <a:rPr lang="en-US"/>
              <a:t>La idea del constructor es inicializar variables, y una sentencia de asignación</a:t>
            </a:r>
            <a:endParaRPr lang="en-US"/>
          </a:p>
          <a:p>
            <a:r>
              <a:rPr lang="en-US"/>
              <a:t>no es la ínica ni la mejor forma de inicializar una variable. C++ permite</a:t>
            </a:r>
            <a:endParaRPr lang="en-US"/>
          </a:p>
          <a:p>
            <a:r>
              <a:rPr lang="en-US"/>
              <a:t>inicializar variables miembro fuera del cuerpo del constructor, de la siguiente</a:t>
            </a:r>
            <a:endParaRPr lang="en-US"/>
          </a:p>
          <a:p>
            <a:r>
              <a:rPr lang="en-US"/>
              <a:t>forma:</a:t>
            </a:r>
            <a:endParaRPr lang="en-US"/>
          </a:p>
        </p:txBody>
      </p:sp>
      <p:pic>
        <p:nvPicPr>
          <p:cNvPr id="7" name="Picture 6" descr="/home/krtucho/School/LP/C++/image_2022-10-17_01-47-02.pngimage_2022-10-17_01-47-02"/>
          <p:cNvPicPr>
            <a:picLocks noChangeAspect="1"/>
          </p:cNvPicPr>
          <p:nvPr/>
        </p:nvPicPr>
        <p:blipFill>
          <a:blip r:embed="rId1"/>
          <a:srcRect/>
          <a:stretch>
            <a:fillRect/>
          </a:stretch>
        </p:blipFill>
        <p:spPr>
          <a:xfrm>
            <a:off x="3820795" y="3212465"/>
            <a:ext cx="8371205" cy="1304290"/>
          </a:xfrm>
          <a:prstGeom prst="rect">
            <a:avLst/>
          </a:prstGeom>
        </p:spPr>
      </p:pic>
      <p:sp>
        <p:nvSpPr>
          <p:cNvPr id="4" name="Text Box 3"/>
          <p:cNvSpPr txBox="1"/>
          <p:nvPr/>
        </p:nvSpPr>
        <p:spPr>
          <a:xfrm>
            <a:off x="0" y="4577715"/>
            <a:ext cx="12013565" cy="1753235"/>
          </a:xfrm>
          <a:prstGeom prst="rect">
            <a:avLst/>
          </a:prstGeom>
          <a:noFill/>
        </p:spPr>
        <p:txBody>
          <a:bodyPr wrap="square" rtlCol="0" anchor="t">
            <a:spAutoFit/>
          </a:bodyPr>
          <a:p>
            <a:r>
              <a:rPr lang="en-US"/>
              <a:t>donde se ve que los inicializadores se introducen, tras el carácter dos puntos</a:t>
            </a:r>
            <a:endParaRPr lang="en-US"/>
          </a:p>
          <a:p>
            <a:r>
              <a:rPr lang="en-US"/>
              <a:t>(:), separados por comas, justo antes de abrir las llaves del cuerpo del con_x0002_structor. Constan del nombre de la variable miembro seguido, entre parénte_x0002_sis, del argumento que le da valor. Los inicializadores son más eficientes que</a:t>
            </a:r>
            <a:endParaRPr lang="en-US"/>
          </a:p>
          <a:p>
            <a:r>
              <a:rPr lang="en-US"/>
              <a:t>las sentencias de asignación, y además permiten definir variables miembro</a:t>
            </a:r>
            <a:endParaRPr lang="en-US"/>
          </a:p>
          <a:p>
            <a:r>
              <a:rPr lang="en-US"/>
              <a:t>const, que pueden ser inicializadas pero no asignadas.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¿Cómo funciona el paso de parámetros cuando se</a:t>
            </a:r>
            <a:br>
              <a:rPr lang="en-US"/>
            </a:br>
            <a:r>
              <a:rPr lang="en-US"/>
              <a:t>llama a una función?</a:t>
            </a:r>
            <a:endParaRPr lang="en-US"/>
          </a:p>
        </p:txBody>
      </p:sp>
      <p:sp>
        <p:nvSpPr>
          <p:cNvPr id="3" name="Content Placeholder 2"/>
          <p:cNvSpPr>
            <a:spLocks noGrp="1"/>
          </p:cNvSpPr>
          <p:nvPr>
            <p:ph idx="1"/>
          </p:nvPr>
        </p:nvSpPr>
        <p:spPr/>
        <p:txBody>
          <a:bodyPr/>
          <a:p>
            <a:r>
              <a:rPr lang="en-US"/>
              <a:t>Los parámetros se comportan como cualquier otra variable dentro de la función. El paso de parámetros en C++ se puede hacer de dos formas:</a:t>
            </a:r>
            <a:endParaRPr lang="en-US"/>
          </a:p>
          <a:p>
            <a:r>
              <a:rPr lang="en-US"/>
              <a:t>• Paso de parámetros por valor.</a:t>
            </a:r>
            <a:endParaRPr lang="en-US"/>
          </a:p>
          <a:p>
            <a:r>
              <a:rPr lang="en-US"/>
              <a:t>• Paso de parámetros por referencia.</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¿Cuándo se deben utilizar parámetros por valor,</a:t>
            </a:r>
            <a:br>
              <a:rPr lang="en-US"/>
            </a:br>
            <a:r>
              <a:rPr lang="en-US"/>
              <a:t>por puntero o por referencia?</a:t>
            </a:r>
            <a:endParaRPr lang="en-US"/>
          </a:p>
        </p:txBody>
      </p:sp>
      <p:sp>
        <p:nvSpPr>
          <p:cNvPr id="3" name="Content Placeholder 2"/>
          <p:cNvSpPr>
            <a:spLocks noGrp="1"/>
          </p:cNvSpPr>
          <p:nvPr>
            <p:ph idx="1"/>
          </p:nvPr>
        </p:nvSpPr>
        <p:spPr>
          <a:xfrm>
            <a:off x="1024255" y="2286000"/>
            <a:ext cx="10772775" cy="4023360"/>
          </a:xfrm>
        </p:spPr>
        <p:txBody>
          <a:bodyPr>
            <a:normAutofit fontScale="70000"/>
          </a:bodyPr>
          <a:p>
            <a:r>
              <a:rPr lang="en-US"/>
              <a:t>• Paso de parámetros por valor. Pasar parámetros por valor significa que</a:t>
            </a:r>
            <a:endParaRPr lang="en-US"/>
          </a:p>
          <a:p>
            <a:r>
              <a:rPr lang="en-US"/>
              <a:t>a la función se le pasa una copia del valor que contiene el parámetro</a:t>
            </a:r>
            <a:endParaRPr lang="en-US"/>
          </a:p>
          <a:p>
            <a:r>
              <a:rPr lang="en-US"/>
              <a:t>actual. Los valores de los parámetros de la llamada se copian en los</a:t>
            </a:r>
            <a:endParaRPr lang="en-US"/>
          </a:p>
          <a:p>
            <a:r>
              <a:rPr lang="en-US"/>
              <a:t>parámetros de la cabecera de la función. La función trabaja con una</a:t>
            </a:r>
            <a:endParaRPr lang="en-US"/>
          </a:p>
          <a:p>
            <a:r>
              <a:rPr lang="en-US"/>
              <a:t>copia de los valores por lo que cualquier modificación en estos valores</a:t>
            </a:r>
            <a:endParaRPr lang="en-US"/>
          </a:p>
          <a:p>
            <a:r>
              <a:rPr lang="en-US"/>
              <a:t>no afecta al valor de las variables utilizadas en la llamada. Aunque los</a:t>
            </a:r>
            <a:endParaRPr lang="en-US"/>
          </a:p>
          <a:p>
            <a:r>
              <a:rPr lang="en-US"/>
              <a:t>parámetros actuales (los que aparecen en la llamada a la función) y los</a:t>
            </a:r>
            <a:endParaRPr lang="en-US"/>
          </a:p>
          <a:p>
            <a:r>
              <a:rPr lang="en-US"/>
              <a:t>parámetros formales (los que aparecen en la cabecera de la función)</a:t>
            </a:r>
            <a:endParaRPr lang="en-US"/>
          </a:p>
          <a:p>
            <a:r>
              <a:rPr lang="en-US"/>
              <a:t>tengan el mismo nombre son variables distintas que ocupan posiciones</a:t>
            </a:r>
            <a:endParaRPr lang="en-US"/>
          </a:p>
          <a:p>
            <a:r>
              <a:rPr lang="en-US"/>
              <a:t>distintas de memoria. Por defecto, todos los argumentos salvo los ar_x0002_rays se pasan por valor.</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06170" y="180975"/>
            <a:ext cx="9719945" cy="2286000"/>
          </a:xfrm>
        </p:spPr>
        <p:txBody>
          <a:bodyPr/>
          <a:p>
            <a:r>
              <a:rPr lang="en-US"/>
              <a:t>Paso de parámetros por referencia. Hay dos formas de pasar los parámet_x0002_ros por referencia:</a:t>
            </a:r>
            <a:endParaRPr lang="en-US"/>
          </a:p>
          <a:p>
            <a:r>
              <a:rPr lang="en-US"/>
              <a:t>– Paso de parámetros por referencia basado en punteros</a:t>
            </a:r>
            <a:endParaRPr lang="en-US"/>
          </a:p>
          <a:p>
            <a:r>
              <a:rPr lang="en-US"/>
              <a:t>– Paso de parámetros por referencia usando referencias al estilo</a:t>
            </a:r>
            <a:endParaRPr lang="en-US"/>
          </a:p>
          <a:p>
            <a:r>
              <a:rPr lang="en-US"/>
              <a:t>C++.</a:t>
            </a:r>
            <a:endParaRPr lang="en-US"/>
          </a:p>
        </p:txBody>
      </p:sp>
      <p:sp>
        <p:nvSpPr>
          <p:cNvPr id="4" name="Text Box 3"/>
          <p:cNvSpPr txBox="1"/>
          <p:nvPr/>
        </p:nvSpPr>
        <p:spPr>
          <a:xfrm>
            <a:off x="1106805" y="2413635"/>
            <a:ext cx="9719310" cy="2030095"/>
          </a:xfrm>
          <a:prstGeom prst="rect">
            <a:avLst/>
          </a:prstGeom>
          <a:noFill/>
        </p:spPr>
        <p:txBody>
          <a:bodyPr wrap="square" rtlCol="0" anchor="t">
            <a:spAutoFit/>
          </a:bodyPr>
          <a:p>
            <a:r>
              <a:rPr lang="en-US"/>
              <a:t>Paso de parámetros por referencia basado en punteros Cuando se pasan</a:t>
            </a:r>
            <a:endParaRPr lang="en-US"/>
          </a:p>
          <a:p>
            <a:r>
              <a:rPr lang="en-US"/>
              <a:t>parámetros por referencia, se le envía a la función la dirección de memo_x0002_ria del parámetro actual y no su valor. La función realmente está tra_x0002_bajando con el dato original y cualquier modificación del valor que</a:t>
            </a:r>
            <a:endParaRPr lang="en-US"/>
          </a:p>
          <a:p>
            <a:r>
              <a:rPr lang="en-US"/>
              <a:t>se realice dentro de la función se estará realizando con el parámetro</a:t>
            </a:r>
            <a:endParaRPr lang="en-US"/>
          </a:p>
          <a:p>
            <a:r>
              <a:rPr lang="en-US"/>
              <a:t>actual. Para recibir la dirección del parámetro actual, el parámetro</a:t>
            </a:r>
            <a:endParaRPr lang="en-US"/>
          </a:p>
          <a:p>
            <a:r>
              <a:rPr lang="en-US"/>
              <a:t>formal debe ser un puntero.</a:t>
            </a:r>
            <a:endParaRPr lang="en-US"/>
          </a:p>
        </p:txBody>
      </p:sp>
      <p:sp>
        <p:nvSpPr>
          <p:cNvPr id="5" name="Text Box 4"/>
          <p:cNvSpPr txBox="1"/>
          <p:nvPr/>
        </p:nvSpPr>
        <p:spPr>
          <a:xfrm>
            <a:off x="1106170" y="4697095"/>
            <a:ext cx="10071100" cy="2030095"/>
          </a:xfrm>
          <a:prstGeom prst="rect">
            <a:avLst/>
          </a:prstGeom>
          <a:noFill/>
        </p:spPr>
        <p:txBody>
          <a:bodyPr wrap="square" rtlCol="0" anchor="t">
            <a:spAutoFit/>
          </a:bodyPr>
          <a:p>
            <a:r>
              <a:rPr lang="en-US"/>
              <a:t>Paso de parámetros por referencia usando referencias al estilo C++</a:t>
            </a:r>
            <a:endParaRPr lang="en-US"/>
          </a:p>
          <a:p>
            <a:r>
              <a:rPr lang="en-US"/>
              <a:t>Una referencia es un nombre alternativo (un alias, un sinónimo) para</a:t>
            </a:r>
            <a:endParaRPr lang="en-US"/>
          </a:p>
          <a:p>
            <a:r>
              <a:rPr lang="en-US"/>
              <a:t>un objeto. Una referencia no es una copia de la variable referenciada,</a:t>
            </a:r>
            <a:endParaRPr lang="en-US"/>
          </a:p>
          <a:p>
            <a:r>
              <a:rPr lang="en-US"/>
              <a:t>sino que es la misma variable con un nombre diferente. Utilizando ref_x0002_erencias, las funciones trabajan con la misma variable utilizada en la</a:t>
            </a:r>
            <a:endParaRPr lang="en-US"/>
          </a:p>
          <a:p>
            <a:r>
              <a:rPr lang="en-US"/>
              <a:t>llamada. Si se modifican los valores en la función, realmente se están</a:t>
            </a:r>
            <a:endParaRPr lang="en-US"/>
          </a:p>
          <a:p>
            <a:r>
              <a:rPr lang="en-US"/>
              <a:t>modificando los valores de la variable original.</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Constructores con un solo argumento</a:t>
            </a:r>
            <a:endParaRPr lang="en-US"/>
          </a:p>
        </p:txBody>
      </p:sp>
      <p:sp>
        <p:nvSpPr>
          <p:cNvPr id="3" name="Content Placeholder 2"/>
          <p:cNvSpPr>
            <a:spLocks noGrp="1"/>
          </p:cNvSpPr>
          <p:nvPr>
            <p:ph idx="1"/>
          </p:nvPr>
        </p:nvSpPr>
        <p:spPr>
          <a:xfrm>
            <a:off x="1024128" y="2275840"/>
            <a:ext cx="9720073" cy="4023360"/>
          </a:xfrm>
        </p:spPr>
        <p:txBody>
          <a:bodyPr/>
          <a:p>
            <a:r>
              <a:rPr lang="en-US"/>
              <a:t>Converting constructor o Constructores con un solo argumento:</a:t>
            </a:r>
            <a:endParaRPr lang="en-US"/>
          </a:p>
          <a:p>
            <a:r>
              <a:rPr lang="en-US"/>
              <a:t>Representa un constructor que recibe un solo argumento como parámetro Un</a:t>
            </a:r>
            <a:endParaRPr lang="en-US"/>
          </a:p>
          <a:p>
            <a:r>
              <a:rPr lang="en-US"/>
              <a:t>constructor declarado sin el especificador de función explicit que se puede llamar con un solo parámetro especifica una conversión del tipo de su primer</a:t>
            </a:r>
            <a:endParaRPr lang="en-US"/>
          </a:p>
          <a:p>
            <a:r>
              <a:rPr lang="en-US"/>
              <a:t>10</a:t>
            </a:r>
            <a:endParaRPr lang="en-US"/>
          </a:p>
          <a:p>
            <a:r>
              <a:rPr lang="en-US"/>
              <a:t>parámetro al tipo de su clase. Tal constructor se llama constructor de con_x0002_versión.</a:t>
            </a:r>
            <a:endParaRPr lang="en-US"/>
          </a:p>
          <a:p>
            <a:pPr marL="0" indent="0">
              <a:buNone/>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Ejemplo:</a:t>
            </a:r>
            <a:endParaRPr lang="en-US"/>
          </a:p>
        </p:txBody>
      </p:sp>
      <p:sp>
        <p:nvSpPr>
          <p:cNvPr id="3" name="Content Placeholder 2"/>
          <p:cNvSpPr>
            <a:spLocks noGrp="1"/>
          </p:cNvSpPr>
          <p:nvPr>
            <p:ph idx="1"/>
          </p:nvPr>
        </p:nvSpPr>
        <p:spPr>
          <a:xfrm>
            <a:off x="1024255" y="5035550"/>
            <a:ext cx="9719945" cy="1560195"/>
          </a:xfrm>
        </p:spPr>
        <p:txBody>
          <a:bodyPr/>
          <a:p>
            <a:r>
              <a:rPr lang="en-US"/>
              <a:t>Para ser un constructor de conversión, el constructor debe tener un solo argu_x0002_mento (en el segundo, el segundo argumento tiene un valor predeterminado)</a:t>
            </a:r>
            <a:endParaRPr lang="en-US"/>
          </a:p>
          <a:p>
            <a:r>
              <a:rPr lang="en-US"/>
              <a:t>y ser declarado sin la palabra clave explicit.</a:t>
            </a:r>
            <a:endParaRPr lang="en-US"/>
          </a:p>
        </p:txBody>
      </p:sp>
      <p:pic>
        <p:nvPicPr>
          <p:cNvPr id="7" name="Picture 6" descr="/home/krtucho/School/LP/C++/image_2022-10-17_01-58-23.pngimage_2022-10-17_01-58-23"/>
          <p:cNvPicPr>
            <a:picLocks noChangeAspect="1"/>
          </p:cNvPicPr>
          <p:nvPr/>
        </p:nvPicPr>
        <p:blipFill>
          <a:blip r:embed="rId1"/>
          <a:srcRect/>
          <a:stretch>
            <a:fillRect/>
          </a:stretch>
        </p:blipFill>
        <p:spPr>
          <a:xfrm>
            <a:off x="1442720" y="2171700"/>
            <a:ext cx="8027035" cy="21869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Constructores explicit</a:t>
            </a:r>
            <a:endParaRPr lang="en-US"/>
          </a:p>
        </p:txBody>
      </p:sp>
      <p:sp>
        <p:nvSpPr>
          <p:cNvPr id="3" name="Content Placeholder 2"/>
          <p:cNvSpPr>
            <a:spLocks noGrp="1"/>
          </p:cNvSpPr>
          <p:nvPr>
            <p:ph idx="1"/>
          </p:nvPr>
        </p:nvSpPr>
        <p:spPr>
          <a:xfrm>
            <a:off x="1024255" y="2286000"/>
            <a:ext cx="9719945" cy="1734185"/>
          </a:xfrm>
        </p:spPr>
        <p:txBody>
          <a:bodyPr/>
          <a:p>
            <a:r>
              <a:rPr lang="en-US"/>
              <a:t>Fuerza al programador a que se haga un cast explicito sobre el objeto que</a:t>
            </a:r>
            <a:endParaRPr lang="en-US"/>
          </a:p>
          <a:p>
            <a:r>
              <a:rPr lang="en-US"/>
              <a:t>recibe el constructor de un solo argumento de la clase al tipo del objeto que</a:t>
            </a:r>
            <a:endParaRPr lang="en-US"/>
          </a:p>
          <a:p>
            <a:r>
              <a:rPr lang="en-US"/>
              <a:t>se esta creando, evitando así que se efectúen operaciones de cast implícitas.</a:t>
            </a:r>
            <a:endParaRPr lang="en-US"/>
          </a:p>
        </p:txBody>
      </p:sp>
      <p:sp>
        <p:nvSpPr>
          <p:cNvPr id="4" name="Text Box 3"/>
          <p:cNvSpPr txBox="1"/>
          <p:nvPr/>
        </p:nvSpPr>
        <p:spPr>
          <a:xfrm>
            <a:off x="1238885" y="4164330"/>
            <a:ext cx="2540000" cy="368300"/>
          </a:xfrm>
          <a:prstGeom prst="rect">
            <a:avLst/>
          </a:prstGeom>
          <a:noFill/>
        </p:spPr>
        <p:txBody>
          <a:bodyPr wrap="square" rtlCol="0" anchor="t">
            <a:spAutoFit/>
          </a:bodyPr>
          <a:p>
            <a:r>
              <a:rPr lang="en-US"/>
              <a:t>Ejemplo:</a:t>
            </a:r>
            <a:endParaRPr lang="en-US"/>
          </a:p>
        </p:txBody>
      </p:sp>
      <p:pic>
        <p:nvPicPr>
          <p:cNvPr id="7" name="Picture 6" descr="/home/krtucho/School/LP/C++/image_2022-10-17_02-00-50.pngimage_2022-10-17_02-00-50"/>
          <p:cNvPicPr>
            <a:picLocks noChangeAspect="1"/>
          </p:cNvPicPr>
          <p:nvPr/>
        </p:nvPicPr>
        <p:blipFill>
          <a:blip r:embed="rId1"/>
          <a:srcRect/>
          <a:stretch>
            <a:fillRect/>
          </a:stretch>
        </p:blipFill>
        <p:spPr>
          <a:xfrm>
            <a:off x="1238885" y="4775835"/>
            <a:ext cx="8027035" cy="17005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93140" y="354330"/>
            <a:ext cx="8954135" cy="446405"/>
          </a:xfrm>
        </p:spPr>
        <p:txBody>
          <a:bodyPr/>
          <a:p>
            <a:r>
              <a:rPr lang="en-US"/>
              <a:t>Entonces, el compilador no aceptaría</a:t>
            </a:r>
            <a:endParaRPr lang="en-US"/>
          </a:p>
        </p:txBody>
      </p:sp>
      <p:pic>
        <p:nvPicPr>
          <p:cNvPr id="7" name="Picture 6" descr="/home/krtucho/School/LP/C++/image_2022-10-17_02-01-21.pngimage_2022-10-17_02-01-21"/>
          <p:cNvPicPr>
            <a:picLocks noChangeAspect="1"/>
          </p:cNvPicPr>
          <p:nvPr/>
        </p:nvPicPr>
        <p:blipFill>
          <a:blip r:embed="rId1"/>
          <a:srcRect/>
          <a:stretch>
            <a:fillRect/>
          </a:stretch>
        </p:blipFill>
        <p:spPr>
          <a:xfrm>
            <a:off x="1106170" y="864870"/>
            <a:ext cx="8027035" cy="1264920"/>
          </a:xfrm>
          <a:prstGeom prst="rect">
            <a:avLst/>
          </a:prstGeom>
        </p:spPr>
      </p:pic>
      <p:sp>
        <p:nvSpPr>
          <p:cNvPr id="4" name="Text Box 3"/>
          <p:cNvSpPr txBox="1"/>
          <p:nvPr/>
        </p:nvSpPr>
        <p:spPr>
          <a:xfrm>
            <a:off x="1106170" y="2205990"/>
            <a:ext cx="9580245" cy="368300"/>
          </a:xfrm>
          <a:prstGeom prst="rect">
            <a:avLst/>
          </a:prstGeom>
          <a:noFill/>
        </p:spPr>
        <p:txBody>
          <a:bodyPr wrap="square" rtlCol="0" anchor="t">
            <a:spAutoFit/>
          </a:bodyPr>
          <a:p>
            <a:r>
              <a:rPr lang="en-US"/>
              <a:t>Ya que esto es conversión implícita. En su lugar, tienen que escribir</a:t>
            </a:r>
            <a:endParaRPr lang="en-US"/>
          </a:p>
        </p:txBody>
      </p:sp>
      <p:pic>
        <p:nvPicPr>
          <p:cNvPr id="5" name="Picture 4" descr="/home/krtucho/School/LP/C++/image_2022-10-17_02-03-28.pngimage_2022-10-17_02-03-28"/>
          <p:cNvPicPr>
            <a:picLocks noChangeAspect="1"/>
          </p:cNvPicPr>
          <p:nvPr/>
        </p:nvPicPr>
        <p:blipFill>
          <a:blip r:embed="rId2"/>
          <a:srcRect/>
          <a:stretch>
            <a:fillRect/>
          </a:stretch>
        </p:blipFill>
        <p:spPr>
          <a:xfrm>
            <a:off x="1105535" y="2678430"/>
            <a:ext cx="8841740" cy="1837055"/>
          </a:xfrm>
          <a:prstGeom prst="rect">
            <a:avLst/>
          </a:prstGeom>
        </p:spPr>
      </p:pic>
      <p:sp>
        <p:nvSpPr>
          <p:cNvPr id="6" name="Text Box 5"/>
          <p:cNvSpPr txBox="1"/>
          <p:nvPr/>
        </p:nvSpPr>
        <p:spPr>
          <a:xfrm>
            <a:off x="1098550" y="5320665"/>
            <a:ext cx="8742680" cy="645160"/>
          </a:xfrm>
          <a:prstGeom prst="rect">
            <a:avLst/>
          </a:prstGeom>
          <a:noFill/>
        </p:spPr>
        <p:txBody>
          <a:bodyPr wrap="square" rtlCol="0" anchor="t">
            <a:spAutoFit/>
          </a:bodyPr>
          <a:p>
            <a:r>
              <a:rPr lang="en-US"/>
              <a:t>explicit la palabra clave siempre se usa para evitar la conversión implícita de</a:t>
            </a:r>
            <a:endParaRPr lang="en-US"/>
          </a:p>
          <a:p>
            <a:r>
              <a:rPr lang="en-US"/>
              <a:t>un constructor y se aplica al constructor en una declaración de clase.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Funciones inline y const</a:t>
            </a:r>
            <a:endParaRPr lang="en-US"/>
          </a:p>
        </p:txBody>
      </p:sp>
      <p:sp>
        <p:nvSpPr>
          <p:cNvPr id="3" name="Content Placeholder 2"/>
          <p:cNvSpPr>
            <a:spLocks noGrp="1"/>
          </p:cNvSpPr>
          <p:nvPr>
            <p:ph idx="1"/>
          </p:nvPr>
        </p:nvSpPr>
        <p:spPr/>
        <p:txBody>
          <a:bodyPr>
            <a:normAutofit fontScale="70000"/>
          </a:bodyPr>
          <a:p>
            <a:r>
              <a:rPr lang="en-US"/>
              <a:t>Funcion inline:</a:t>
            </a:r>
            <a:endParaRPr lang="en-US"/>
          </a:p>
          <a:p>
            <a:r>
              <a:rPr lang="en-US"/>
              <a:t>Cada llamada y retorno de una función tiene un cierto costo computacional,</a:t>
            </a:r>
            <a:endParaRPr lang="en-US"/>
          </a:p>
          <a:p>
            <a:r>
              <a:rPr lang="en-US"/>
              <a:t>porque es necesario reservar una zona de memoria para los argumentos de</a:t>
            </a:r>
            <a:endParaRPr lang="en-US"/>
          </a:p>
          <a:p>
            <a:r>
              <a:rPr lang="en-US"/>
              <a:t>las funciones llamadas, que a veces, además tienen que ser copiados. En la</a:t>
            </a:r>
            <a:endParaRPr lang="en-US"/>
          </a:p>
          <a:p>
            <a:r>
              <a:rPr lang="en-US"/>
              <a:t>mayoría de los casos el tiempo empleado en la transmisión de datos es de_x0002_spreciable frente al empleado en los cálculos. En el caso de que la función</a:t>
            </a:r>
            <a:endParaRPr lang="en-US"/>
          </a:p>
          <a:p>
            <a:r>
              <a:rPr lang="en-US"/>
              <a:t>sea muy sencilla, sin embargo, no se puede despreciar ese tiempo y el uso</a:t>
            </a:r>
            <a:endParaRPr lang="en-US"/>
          </a:p>
          <a:p>
            <a:r>
              <a:rPr lang="en-US"/>
              <a:t>frecuente de funciones muy sencillas y breves se revela muy poco eficiente.</a:t>
            </a:r>
            <a:endParaRPr lang="en-US"/>
          </a:p>
          <a:p>
            <a:r>
              <a:rPr lang="en-US"/>
              <a:t>La expansión inline ofrece la solución a este problema sustituyendo en el pro_x0002_grama la llamada a la función por el código de la misma, modificado para</a:t>
            </a:r>
            <a:endParaRPr lang="en-US"/>
          </a:p>
          <a:p>
            <a:r>
              <a:rPr lang="en-US"/>
              <a:t>simular el paso de argumentos y valor de retorno. Las funciones inline elim_x0002_inan la necesidad de utilizar las macros de C.</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03630" y="508000"/>
            <a:ext cx="9301480" cy="457200"/>
          </a:xfrm>
        </p:spPr>
        <p:txBody>
          <a:bodyPr/>
          <a:p>
            <a:r>
              <a:rPr lang="en-US"/>
              <a:t>Funcion const:</a:t>
            </a:r>
            <a:endParaRPr lang="en-US"/>
          </a:p>
        </p:txBody>
      </p:sp>
      <p:sp>
        <p:nvSpPr>
          <p:cNvPr id="4" name="Text Box 3"/>
          <p:cNvSpPr txBox="1"/>
          <p:nvPr/>
        </p:nvSpPr>
        <p:spPr>
          <a:xfrm>
            <a:off x="1821815" y="1882140"/>
            <a:ext cx="9274810" cy="2584450"/>
          </a:xfrm>
          <a:prstGeom prst="rect">
            <a:avLst/>
          </a:prstGeom>
          <a:noFill/>
        </p:spPr>
        <p:txBody>
          <a:bodyPr wrap="square" rtlCol="0" anchor="t">
            <a:spAutoFit/>
          </a:bodyPr>
          <a:p>
            <a:r>
              <a:rPr lang="en-US"/>
              <a:t>En C++ el especificador const se puede utilizar con variables y con pun_x0002_teros. Las variables definidas como const no son lo mismo que las constantes</a:t>
            </a:r>
            <a:endParaRPr lang="en-US"/>
          </a:p>
          <a:p>
            <a:r>
              <a:rPr lang="en-US"/>
              <a:t>simbólicas, aunque evidentemente hay una cierta similitud en las áreas de</a:t>
            </a:r>
            <a:endParaRPr lang="en-US"/>
          </a:p>
          <a:p>
            <a:r>
              <a:rPr lang="en-US"/>
              <a:t>aplicación. Si una variable se define como const se tiene la garantía de que</a:t>
            </a:r>
            <a:endParaRPr lang="en-US"/>
          </a:p>
          <a:p>
            <a:r>
              <a:rPr lang="en-US"/>
              <a:t>su valor no va a cambiar durante toda la ejecución del programa. Si en al_x0002_guna sentencia del programa se intenta variar el valor de una variable definida</a:t>
            </a:r>
            <a:endParaRPr lang="en-US"/>
          </a:p>
          <a:p>
            <a:r>
              <a:rPr lang="en-US"/>
              <a:t>como const, el compilador produce un mensaje de error. Esta precaución per_x0002_mite detectar errores durante la compilación del programa, lo cual siempre</a:t>
            </a:r>
            <a:endParaRPr lang="en-US"/>
          </a:p>
          <a:p>
            <a:r>
              <a:rPr lang="en-US"/>
              <a:t>es más sencillo que detectarlos en tiempo de ejecución.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Genericidad</a:t>
            </a:r>
            <a:r>
              <a:rPr lang="en-US" dirty="0" smtClean="0"/>
              <a:t> </a:t>
            </a:r>
            <a:r>
              <a:rPr lang="en-US" dirty="0" err="1" smtClean="0"/>
              <a:t>en</a:t>
            </a:r>
            <a:r>
              <a:rPr lang="en-US" dirty="0" smtClean="0"/>
              <a:t> C++ </a:t>
            </a:r>
            <a:r>
              <a:rPr lang="en-US" dirty="0" err="1" smtClean="0"/>
              <a:t>basada</a:t>
            </a:r>
            <a:r>
              <a:rPr lang="en-US" dirty="0" smtClean="0"/>
              <a:t> </a:t>
            </a:r>
            <a:r>
              <a:rPr lang="en-US" dirty="0" err="1" smtClean="0"/>
              <a:t>en</a:t>
            </a:r>
            <a:r>
              <a:rPr lang="en-US" dirty="0" smtClean="0"/>
              <a:t> templates</a:t>
            </a:r>
            <a:endParaRPr lang="es-ES" dirty="0"/>
          </a:p>
        </p:txBody>
      </p:sp>
      <p:sp>
        <p:nvSpPr>
          <p:cNvPr id="3" name="Content Placeholder 2"/>
          <p:cNvSpPr>
            <a:spLocks noGrp="1"/>
          </p:cNvSpPr>
          <p:nvPr>
            <p:ph idx="1"/>
          </p:nvPr>
        </p:nvSpPr>
        <p:spPr/>
        <p:txBody>
          <a:bodyPr>
            <a:normAutofit fontScale="92500"/>
          </a:bodyPr>
          <a:lstStyle/>
          <a:p>
            <a:pPr marL="0" indent="0" algn="ctr">
              <a:buNone/>
            </a:pPr>
            <a:r>
              <a:rPr lang="es-ES" sz="3600" dirty="0" smtClean="0"/>
              <a:t>Un </a:t>
            </a:r>
            <a:r>
              <a:rPr lang="es-ES" sz="3600" dirty="0" err="1" smtClean="0"/>
              <a:t>template</a:t>
            </a:r>
            <a:r>
              <a:rPr lang="es-ES" sz="3600" dirty="0" smtClean="0"/>
              <a:t> implementa el concepto de tipo parametrizado permitiendo el concepto de </a:t>
            </a:r>
            <a:r>
              <a:rPr lang="es-ES" sz="3600" dirty="0" err="1" smtClean="0"/>
              <a:t>genericidad</a:t>
            </a:r>
            <a:r>
              <a:rPr lang="es-ES" sz="3600" dirty="0" smtClean="0"/>
              <a:t> en el lenguaje C++. Le dice al compilador que la definición de clase o de función que le sigue manipulará uno o más tipos de datos no especificados. En el momento en que el código de la clase o de la función actual es generado, los tipos deben ser especificados para que el compilador pueda sustituirlos</a:t>
            </a:r>
            <a:endParaRPr lang="es-E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Implementación de las funciones inline</a:t>
            </a:r>
            <a:endParaRPr lang="en-US"/>
          </a:p>
        </p:txBody>
      </p:sp>
      <p:sp>
        <p:nvSpPr>
          <p:cNvPr id="3" name="Content Placeholder 2"/>
          <p:cNvSpPr>
            <a:spLocks noGrp="1"/>
          </p:cNvSpPr>
          <p:nvPr>
            <p:ph idx="1"/>
          </p:nvPr>
        </p:nvSpPr>
        <p:spPr>
          <a:xfrm>
            <a:off x="1024255" y="2084705"/>
            <a:ext cx="9719945" cy="2276475"/>
          </a:xfrm>
        </p:spPr>
        <p:txBody>
          <a:bodyPr>
            <a:normAutofit lnSpcReduction="10000"/>
          </a:bodyPr>
          <a:p>
            <a:r>
              <a:rPr lang="en-US"/>
              <a:t>C++ permite 2 maneras distintas de implementar funciones inline</a:t>
            </a:r>
            <a:endParaRPr lang="en-US"/>
          </a:p>
          <a:p>
            <a:r>
              <a:rPr lang="en-US"/>
              <a:t>En el caso de los punteros hay que distinguir entre dos formas de aplicar el</a:t>
            </a:r>
            <a:endParaRPr lang="en-US"/>
          </a:p>
          <a:p>
            <a:r>
              <a:rPr lang="en-US"/>
              <a:t>cualificador const:</a:t>
            </a:r>
            <a:endParaRPr lang="en-US"/>
          </a:p>
          <a:p>
            <a:r>
              <a:rPr lang="en-US"/>
              <a:t>1. La primera de ellas consiste en colocar la palabra inline precediendo a</a:t>
            </a:r>
            <a:endParaRPr lang="en-US"/>
          </a:p>
          <a:p>
            <a:r>
              <a:rPr lang="en-US"/>
              <a:t>la definición de la función:</a:t>
            </a:r>
            <a:endParaRPr lang="en-US"/>
          </a:p>
        </p:txBody>
      </p:sp>
      <p:pic>
        <p:nvPicPr>
          <p:cNvPr id="7" name="Picture 6" descr="/home/krtucho/School/LP/C++/image_2022-10-17_02-17-11.pngimage_2022-10-17_02-17-11"/>
          <p:cNvPicPr>
            <a:picLocks noChangeAspect="1"/>
          </p:cNvPicPr>
          <p:nvPr/>
        </p:nvPicPr>
        <p:blipFill>
          <a:blip r:embed="rId1"/>
          <a:srcRect/>
          <a:stretch>
            <a:fillRect/>
          </a:stretch>
        </p:blipFill>
        <p:spPr>
          <a:xfrm>
            <a:off x="1290320" y="4748213"/>
            <a:ext cx="8027035" cy="7740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54608" y="242570"/>
            <a:ext cx="9720073" cy="4023360"/>
          </a:xfrm>
        </p:spPr>
        <p:txBody>
          <a:bodyPr>
            <a:normAutofit fontScale="90000" lnSpcReduction="20000"/>
          </a:bodyPr>
          <a:p>
            <a:r>
              <a:rPr lang="en-US"/>
              <a:t>Es importante saber que esta indicación puede ser ignorada por el com_x0002_pilador en el caso de que la función en cuestión sea tan larga o tan</a:t>
            </a:r>
            <a:endParaRPr lang="en-US"/>
          </a:p>
          <a:p>
            <a:r>
              <a:rPr lang="en-US"/>
              <a:t>complicada que su expansión inline resulte desaconsejable. De todos</a:t>
            </a:r>
            <a:endParaRPr lang="en-US"/>
          </a:p>
          <a:p>
            <a:r>
              <a:rPr lang="en-US"/>
              <a:t>modos, el que se produzca o no la expansión de la función no hace</a:t>
            </a:r>
            <a:endParaRPr lang="en-US"/>
          </a:p>
          <a:p>
            <a:r>
              <a:rPr lang="en-US"/>
              <a:t>variar nada la definición de la misma.</a:t>
            </a:r>
            <a:endParaRPr lang="en-US"/>
          </a:p>
          <a:p>
            <a:r>
              <a:rPr lang="en-US"/>
              <a:t>La definición de las funciones inline debe hacerse en los ficheros de</a:t>
            </a:r>
            <a:endParaRPr lang="en-US"/>
          </a:p>
          <a:p>
            <a:r>
              <a:rPr lang="en-US"/>
              <a:t>encabezamiento (extensión *.h), y no en los ficheros fuente (extensión</a:t>
            </a:r>
            <a:endParaRPr lang="en-US"/>
          </a:p>
          <a:p>
            <a:r>
              <a:rPr lang="en-US"/>
              <a:t>*.cpp). Cada vez que se utiliza una función inline su llamada es sustitu_x0002_ida por el código de la misma, por lo que oíste debe ser accesible para</a:t>
            </a:r>
            <a:endParaRPr lang="en-US"/>
          </a:p>
          <a:p>
            <a:r>
              <a:rPr lang="en-US"/>
              <a:t>cualquier fichero fuente, y eso se consigue incluyendola en el fichero</a:t>
            </a:r>
            <a:endParaRPr lang="en-US"/>
          </a:p>
          <a:p>
            <a:r>
              <a:rPr lang="en-US"/>
              <a:t>header.</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34415" y="334010"/>
            <a:ext cx="9719945" cy="824865"/>
          </a:xfrm>
        </p:spPr>
        <p:txBody>
          <a:bodyPr/>
          <a:p>
            <a:r>
              <a:rPr lang="en-US"/>
              <a:t>2. El segundo método de declaración de funciones inline consiste en colo_x0002_car la definición completa de la misma en la declaración de la función:</a:t>
            </a:r>
            <a:endParaRPr lang="en-US"/>
          </a:p>
        </p:txBody>
      </p:sp>
      <p:pic>
        <p:nvPicPr>
          <p:cNvPr id="7" name="Picture 6" descr="/home/krtucho/School/LP/C++/image_2022-10-17_02-22-41.pngimage_2022-10-17_02-22-41"/>
          <p:cNvPicPr>
            <a:picLocks noChangeAspect="1"/>
          </p:cNvPicPr>
          <p:nvPr/>
        </p:nvPicPr>
        <p:blipFill>
          <a:blip r:embed="rId1"/>
          <a:srcRect/>
          <a:stretch>
            <a:fillRect/>
          </a:stretch>
        </p:blipFill>
        <p:spPr>
          <a:xfrm>
            <a:off x="1225550" y="1375410"/>
            <a:ext cx="9231630" cy="1941830"/>
          </a:xfrm>
          <a:prstGeom prst="rect">
            <a:avLst/>
          </a:prstGeom>
        </p:spPr>
      </p:pic>
      <p:sp>
        <p:nvSpPr>
          <p:cNvPr id="4" name="Text Box 3"/>
          <p:cNvSpPr txBox="1"/>
          <p:nvPr/>
        </p:nvSpPr>
        <p:spPr>
          <a:xfrm>
            <a:off x="1132840" y="4100195"/>
            <a:ext cx="9417050" cy="2030095"/>
          </a:xfrm>
          <a:prstGeom prst="rect">
            <a:avLst/>
          </a:prstGeom>
          <a:noFill/>
        </p:spPr>
        <p:txBody>
          <a:bodyPr wrap="square" rtlCol="0" anchor="t">
            <a:spAutoFit/>
          </a:bodyPr>
          <a:p>
            <a:r>
              <a:rPr lang="en-US"/>
              <a:t>En el caso de que se incluya la definición de una función inline en una</a:t>
            </a:r>
            <a:endParaRPr lang="en-US"/>
          </a:p>
          <a:p>
            <a:r>
              <a:rPr lang="en-US"/>
              <a:t>clase, esta misma definición sirve también como declaración. Estas</a:t>
            </a:r>
            <a:endParaRPr lang="en-US"/>
          </a:p>
          <a:p>
            <a:r>
              <a:rPr lang="en-US"/>
              <a:t>definiciones pueden incluir argumentos por defecto. Tal como se han</a:t>
            </a:r>
            <a:endParaRPr lang="en-US"/>
          </a:p>
          <a:p>
            <a:r>
              <a:rPr lang="en-US"/>
              <a:t>definido las funciones, incluyendo su definición en la declaración, estas</a:t>
            </a:r>
            <a:endParaRPr lang="en-US"/>
          </a:p>
          <a:p>
            <a:r>
              <a:rPr lang="en-US"/>
              <a:t>funciones ya eran inline. En el siguiente ejemplo se añade la palabra</a:t>
            </a:r>
            <a:endParaRPr lang="en-US"/>
          </a:p>
          <a:p>
            <a:r>
              <a:rPr lang="en-US"/>
              <a:t>inline, aunque no es necesaria, para subrayar esta característica de las</a:t>
            </a:r>
            <a:endParaRPr lang="en-US"/>
          </a:p>
          <a:p>
            <a:r>
              <a:rPr lang="en-US"/>
              <a:t>funciones: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Diferencia entre const T x; T const x; y const T</a:t>
            </a:r>
            <a:br>
              <a:rPr lang="en-US"/>
            </a:br>
            <a:r>
              <a:rPr lang="en-US"/>
              <a:t>const x;</a:t>
            </a:r>
            <a:endParaRPr lang="en-US"/>
          </a:p>
        </p:txBody>
      </p:sp>
      <p:sp>
        <p:nvSpPr>
          <p:cNvPr id="3" name="Content Placeholder 2"/>
          <p:cNvSpPr>
            <a:spLocks noGrp="1"/>
          </p:cNvSpPr>
          <p:nvPr>
            <p:ph idx="1"/>
          </p:nvPr>
        </p:nvSpPr>
        <p:spPr/>
        <p:txBody>
          <a:bodyPr/>
          <a:p>
            <a:r>
              <a:rPr lang="en-US"/>
              <a:t>No existe diferencia entre const T x y T const x, es decir el calificador const</a:t>
            </a:r>
            <a:endParaRPr lang="en-US"/>
          </a:p>
          <a:p>
            <a:r>
              <a:rPr lang="en-US"/>
              <a:t>se aplica a lo que está inmediatamente a su izquierda, si no hay nada a su</a:t>
            </a:r>
            <a:endParaRPr lang="en-US"/>
          </a:p>
          <a:p>
            <a:r>
              <a:rPr lang="en-US"/>
              <a:t>izquierda, se aplica a lo que esta inmediatamente a su derecha. Por tanto</a:t>
            </a:r>
            <a:endParaRPr lang="en-US"/>
          </a:p>
          <a:p>
            <a:r>
              <a:rPr lang="en-US"/>
              <a:t>para estar en armonía con la regla ’Derecha Izquierda’ se recomienda que es</a:t>
            </a:r>
            <a:endParaRPr lang="en-US"/>
          </a:p>
          <a:p>
            <a:r>
              <a:rPr lang="en-US"/>
              <a:t>mejor escribir T const x.</a:t>
            </a:r>
            <a:endParaRPr lang="en-US"/>
          </a:p>
          <a:p>
            <a:r>
              <a:rPr lang="en-US"/>
              <a:t>Sin embargo cambia cuando son punteros es decir const T *x y T* const x,</a:t>
            </a:r>
            <a:endParaRPr lang="en-US"/>
          </a:p>
          <a:p>
            <a:r>
              <a:rPr lang="en-US"/>
              <a:t>son diferentes, al igual que const T *const x.</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0788" y="298831"/>
            <a:ext cx="9720072" cy="1499616"/>
          </a:xfrm>
        </p:spPr>
        <p:txBody>
          <a:bodyPr/>
          <a:p>
            <a:r>
              <a:rPr lang="en-US"/>
              <a:t> Función const para punteros</a:t>
            </a:r>
            <a:endParaRPr lang="en-US"/>
          </a:p>
        </p:txBody>
      </p:sp>
      <p:sp>
        <p:nvSpPr>
          <p:cNvPr id="3" name="Content Placeholder 2"/>
          <p:cNvSpPr>
            <a:spLocks noGrp="1"/>
          </p:cNvSpPr>
          <p:nvPr>
            <p:ph idx="1"/>
          </p:nvPr>
        </p:nvSpPr>
        <p:spPr>
          <a:xfrm>
            <a:off x="970915" y="1880235"/>
            <a:ext cx="10250805" cy="3390265"/>
          </a:xfrm>
        </p:spPr>
        <p:txBody>
          <a:bodyPr>
            <a:normAutofit fontScale="60000"/>
          </a:bodyPr>
          <a:p>
            <a:r>
              <a:rPr lang="en-US"/>
              <a:t>Existen dos formas de aplicar el cualificador const:</a:t>
            </a:r>
            <a:endParaRPr lang="en-US"/>
          </a:p>
          <a:p>
            <a:r>
              <a:rPr lang="en-US"/>
              <a:t>1. un puntero variable apuntando a una variable constante</a:t>
            </a:r>
            <a:endParaRPr lang="en-US"/>
          </a:p>
          <a:p>
            <a:r>
              <a:rPr lang="en-US"/>
              <a:t>2. un puntero constante apuntando a una variable cualquiera</a:t>
            </a:r>
            <a:endParaRPr lang="en-US"/>
          </a:p>
          <a:p>
            <a:r>
              <a:rPr lang="en-US"/>
              <a:t>Un puntero a una variable const no puede modificar el valor de esa variable</a:t>
            </a:r>
            <a:endParaRPr lang="en-US"/>
          </a:p>
          <a:p>
            <a:r>
              <a:rPr lang="en-US"/>
              <a:t>(si se intentase el compilador lo detectaría e imprimiría un mensaje de error),</a:t>
            </a:r>
            <a:endParaRPr lang="en-US"/>
          </a:p>
          <a:p>
            <a:r>
              <a:rPr lang="en-US"/>
              <a:t>pero ese puntero no tiene por qué apuntar siempre a la misma variable. En el</a:t>
            </a:r>
            <a:endParaRPr lang="en-US"/>
          </a:p>
          <a:p>
            <a:r>
              <a:rPr lang="en-US"/>
              <a:t>caso de un puntero const, éste apunta siempre a la misma dirección de memo_x0002_ria pero el valor de la variable almacenada en esa dirección puede cambiar</a:t>
            </a:r>
            <a:endParaRPr lang="en-US"/>
          </a:p>
          <a:p>
            <a:r>
              <a:rPr lang="en-US"/>
              <a:t>sin ninguna dificultad. Un puntero a variable const se declara anteponiendo</a:t>
            </a:r>
            <a:endParaRPr lang="en-US"/>
          </a:p>
          <a:p>
            <a:r>
              <a:rPr lang="en-US"/>
              <a:t>la palabra const:</a:t>
            </a:r>
            <a:endParaRPr lang="en-US"/>
          </a:p>
        </p:txBody>
      </p:sp>
      <p:pic>
        <p:nvPicPr>
          <p:cNvPr id="7" name="Picture 6" descr="/home/krtucho/School/LP/C++/image_2022-10-17_02-29-06.pngimage_2022-10-17_02-29-06"/>
          <p:cNvPicPr>
            <a:picLocks noChangeAspect="1"/>
          </p:cNvPicPr>
          <p:nvPr/>
        </p:nvPicPr>
        <p:blipFill>
          <a:blip r:embed="rId1"/>
          <a:srcRect/>
          <a:stretch>
            <a:fillRect/>
          </a:stretch>
        </p:blipFill>
        <p:spPr>
          <a:xfrm>
            <a:off x="970915" y="5648961"/>
            <a:ext cx="8027035" cy="7213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75055" y="721995"/>
            <a:ext cx="9719945" cy="804545"/>
          </a:xfrm>
        </p:spPr>
        <p:txBody>
          <a:bodyPr/>
          <a:p>
            <a:r>
              <a:rPr lang="en-US"/>
              <a:t>Por otra parte, un puntero const a variable cualquiera se declara inter_x0002_poniendo la palabra const entre el tipo y el nombre de la variable:</a:t>
            </a:r>
            <a:endParaRPr lang="en-US"/>
          </a:p>
        </p:txBody>
      </p:sp>
      <p:pic>
        <p:nvPicPr>
          <p:cNvPr id="7" name="Picture 6" descr="/home/krtucho/School/LP/C++/image_2022-10-17_02-31-35.pngimage_2022-10-17_02-31-35"/>
          <p:cNvPicPr>
            <a:picLocks noChangeAspect="1"/>
          </p:cNvPicPr>
          <p:nvPr/>
        </p:nvPicPr>
        <p:blipFill>
          <a:blip r:embed="rId1"/>
          <a:srcRect/>
          <a:stretch>
            <a:fillRect/>
          </a:stretch>
        </p:blipFill>
        <p:spPr>
          <a:xfrm>
            <a:off x="1943418" y="1715136"/>
            <a:ext cx="7735570" cy="721360"/>
          </a:xfrm>
          <a:prstGeom prst="rect">
            <a:avLst/>
          </a:prstGeom>
        </p:spPr>
      </p:pic>
      <p:sp>
        <p:nvSpPr>
          <p:cNvPr id="4" name="Text Box 3"/>
          <p:cNvSpPr txBox="1"/>
          <p:nvPr/>
        </p:nvSpPr>
        <p:spPr>
          <a:xfrm>
            <a:off x="1266190" y="2829560"/>
            <a:ext cx="9897110" cy="1198880"/>
          </a:xfrm>
          <a:prstGeom prst="rect">
            <a:avLst/>
          </a:prstGeom>
          <a:noFill/>
        </p:spPr>
        <p:txBody>
          <a:bodyPr wrap="square" rtlCol="0" anchor="t">
            <a:spAutoFit/>
          </a:bodyPr>
          <a:p>
            <a:r>
              <a:rPr lang="en-US"/>
              <a:t>En ANSI C una variable declarada como const puede ser modificada a través</a:t>
            </a:r>
            <a:endParaRPr lang="en-US"/>
          </a:p>
          <a:p>
            <a:r>
              <a:rPr lang="en-US"/>
              <a:t>de un puntero a dicha variable. Por ejemplo, el siguiente programa compila</a:t>
            </a:r>
            <a:endParaRPr lang="en-US"/>
          </a:p>
          <a:p>
            <a:r>
              <a:rPr lang="en-US"/>
              <a:t>y produce una salida i=3 con el compilador de C, pero da un mensaje de</a:t>
            </a:r>
            <a:endParaRPr lang="en-US"/>
          </a:p>
          <a:p>
            <a:r>
              <a:rPr lang="en-US"/>
              <a:t>error con el compilador de C++:</a:t>
            </a:r>
            <a:endParaRPr lang="en-US"/>
          </a:p>
        </p:txBody>
      </p:sp>
      <p:pic>
        <p:nvPicPr>
          <p:cNvPr id="5" name="Picture 4" descr="/home/krtucho/School/LP/C++/image_2022-10-17_02-33-44.pngimage_2022-10-17_02-33-44"/>
          <p:cNvPicPr>
            <a:picLocks noChangeAspect="1"/>
          </p:cNvPicPr>
          <p:nvPr/>
        </p:nvPicPr>
        <p:blipFill>
          <a:blip r:embed="rId2"/>
          <a:srcRect/>
          <a:stretch>
            <a:fillRect/>
          </a:stretch>
        </p:blipFill>
        <p:spPr>
          <a:xfrm>
            <a:off x="1943735" y="4232910"/>
            <a:ext cx="7974965" cy="23577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42035" y="2204085"/>
            <a:ext cx="10711180" cy="4574540"/>
          </a:xfrm>
        </p:spPr>
        <p:txBody>
          <a:bodyPr>
            <a:normAutofit fontScale="70000"/>
          </a:bodyPr>
          <a:p>
            <a:r>
              <a:rPr lang="en-US"/>
              <a:t>Los programadores pueden usar operadores con tipos definidos por el usuario</a:t>
            </a:r>
            <a:endParaRPr lang="en-US"/>
          </a:p>
          <a:p>
            <a:r>
              <a:rPr lang="en-US"/>
              <a:t>también. Aunque C++ no permite crear nuevos operadores, sí permite so_x0002_brecargar la mayoría de los operadores existentes para que, cuando éstos se</a:t>
            </a:r>
            <a:endParaRPr lang="en-US"/>
          </a:p>
          <a:p>
            <a:r>
              <a:rPr lang="en-US"/>
              <a:t>utilicen con objetos, tengan un significado apropiado. Es una poderosa her_x0002_ramienta.</a:t>
            </a:r>
            <a:endParaRPr lang="en-US"/>
          </a:p>
          <a:p>
            <a:r>
              <a:rPr lang="en-US"/>
              <a:t>Para sobrecargar un operador, se escribe la definición de una función miem_x0002_bro no static o la definición de una función global como se hace normalmente,</a:t>
            </a:r>
            <a:endParaRPr lang="en-US"/>
          </a:p>
          <a:p>
            <a:r>
              <a:rPr lang="en-US"/>
              <a:t>excepto que el nombre de la función se convierte ahora en la palabra clave</a:t>
            </a:r>
            <a:endParaRPr lang="en-US"/>
          </a:p>
          <a:p>
            <a:r>
              <a:rPr lang="en-US"/>
              <a:t>operator, seguida del símbolo del operador que se va a sobrecargar.</a:t>
            </a:r>
            <a:endParaRPr lang="en-US"/>
          </a:p>
          <a:p>
            <a:r>
              <a:rPr lang="en-US"/>
              <a:t>Al sobrecargar [] operador para indexar o cualquiera de los operadores de</a:t>
            </a:r>
            <a:endParaRPr lang="en-US"/>
          </a:p>
          <a:p>
            <a:r>
              <a:rPr lang="en-US"/>
              <a:t>asignación,la función de sobrecarga de operadores debe declararse como una</a:t>
            </a:r>
            <a:endParaRPr lang="en-US"/>
          </a:p>
          <a:p>
            <a:r>
              <a:rPr lang="en-US"/>
              <a:t>clase miembro. Para los otros operadores, las funciones de sobrecarga de</a:t>
            </a:r>
            <a:endParaRPr lang="en-US"/>
          </a:p>
          <a:p>
            <a:r>
              <a:rPr lang="en-US"/>
              <a:t>operadores pueden ser clases miembro o funciones globales.</a:t>
            </a:r>
            <a:endParaRPr lang="en-US"/>
          </a:p>
        </p:txBody>
      </p:sp>
      <p:sp>
        <p:nvSpPr>
          <p:cNvPr id="5" name="Title 4"/>
          <p:cNvSpPr>
            <a:spLocks noGrp="1"/>
          </p:cNvSpPr>
          <p:nvPr>
            <p:ph type="title"/>
          </p:nvPr>
        </p:nvSpPr>
        <p:spPr>
          <a:xfrm>
            <a:off x="970788" y="298831"/>
            <a:ext cx="9720072" cy="1499616"/>
          </a:xfrm>
        </p:spPr>
        <p:txBody>
          <a:bodyPr>
            <a:normAutofit fontScale="90000"/>
          </a:bodyPr>
          <a:p>
            <a:r>
              <a:rPr lang="en-US"/>
              <a:t>Redefinición de operadores [] y +.Tipos de</a:t>
            </a:r>
            <a:br>
              <a:rPr lang="en-US"/>
            </a:br>
            <a:r>
              <a:rPr lang="en-US"/>
              <a:t>traspasos en C++</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Especialización de los templates</a:t>
            </a:r>
            <a:endParaRPr lang="en-US"/>
          </a:p>
        </p:txBody>
      </p:sp>
      <p:sp>
        <p:nvSpPr>
          <p:cNvPr id="3" name="Content Placeholder 2"/>
          <p:cNvSpPr>
            <a:spLocks noGrp="1"/>
          </p:cNvSpPr>
          <p:nvPr>
            <p:ph idx="1"/>
          </p:nvPr>
        </p:nvSpPr>
        <p:spPr/>
        <p:txBody>
          <a:bodyPr>
            <a:normAutofit fontScale="90000" lnSpcReduction="10000"/>
          </a:bodyPr>
          <a:p>
            <a:r>
              <a:rPr lang="en-US"/>
              <a:t>En algunos casos, no es posible o deseable que una plantilla defina exac_x0002_tamente el mismo código para cualquier tipo. Por ejemplo, es posible quese desee definir una ruta de acceso de código que se va a ejecutar solo si</a:t>
            </a:r>
            <a:endParaRPr lang="en-US"/>
          </a:p>
          <a:p>
            <a:r>
              <a:rPr lang="en-US"/>
              <a:t>el argumento de tipo es un puntero, o un tipo derivado de una clase base</a:t>
            </a:r>
            <a:endParaRPr lang="en-US"/>
          </a:p>
          <a:p>
            <a:r>
              <a:rPr lang="en-US"/>
              <a:t>determinada. En tales casos, se puede definir una especialización de la plan_x0002_tilla para ese tipo determinado. Cuando un usuario crea una instancia de</a:t>
            </a:r>
            <a:endParaRPr lang="en-US"/>
          </a:p>
          <a:p>
            <a:r>
              <a:rPr lang="en-US"/>
              <a:t>la plantilla con ese tipo, el compilador usa la especialización para generar</a:t>
            </a:r>
            <a:endParaRPr lang="en-US"/>
          </a:p>
          <a:p>
            <a:r>
              <a:rPr lang="en-US"/>
              <a:t>la clase y para todos los demás tipos, el compilador elige la plantilla más</a:t>
            </a:r>
            <a:endParaRPr lang="en-US"/>
          </a:p>
          <a:p>
            <a:r>
              <a:rPr lang="en-US"/>
              <a:t>general. Las especializaciones en las que todos los parámetros están espe_x0002_cializados son especializaciones completas. Si solo algunos de los parámetros</a:t>
            </a:r>
            <a:endParaRPr lang="en-US"/>
          </a:p>
          <a:p>
            <a:r>
              <a:rPr lang="en-US"/>
              <a:t>están especializados, se denomina especialización parcial.</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77925" y="3614420"/>
            <a:ext cx="8985250" cy="2674620"/>
          </a:xfrm>
        </p:spPr>
        <p:txBody>
          <a:bodyPr>
            <a:normAutofit lnSpcReduction="20000"/>
          </a:bodyPr>
          <a:p>
            <a:r>
              <a:rPr lang="en-US"/>
              <a:t>Una plantilla puede tener cualquier número de especializaciones siempre que</a:t>
            </a:r>
            <a:endParaRPr lang="en-US"/>
          </a:p>
          <a:p>
            <a:r>
              <a:rPr lang="en-US"/>
              <a:t>cada parámetro de tipo especializado sea único. Solo las plantillas de clase</a:t>
            </a:r>
            <a:endParaRPr lang="en-US"/>
          </a:p>
          <a:p>
            <a:r>
              <a:rPr lang="en-US"/>
              <a:t>pueden estar parcialmente especializadas. Todas las especializaciones com_x0002_pletas y parciales de una plantilla deben declararse en el mismo espacio de</a:t>
            </a:r>
            <a:endParaRPr lang="en-US"/>
          </a:p>
          <a:p>
            <a:r>
              <a:rPr lang="en-US"/>
              <a:t>nombres que la plantilla original.</a:t>
            </a:r>
            <a:endParaRPr lang="en-US"/>
          </a:p>
        </p:txBody>
      </p:sp>
      <p:pic>
        <p:nvPicPr>
          <p:cNvPr id="5" name="Picture 4" descr="/home/krtucho/School/LP/C++/image_2022-10-17_02-41-28.pngimage_2022-10-17_02-41-28"/>
          <p:cNvPicPr>
            <a:picLocks noChangeAspect="1"/>
          </p:cNvPicPr>
          <p:nvPr/>
        </p:nvPicPr>
        <p:blipFill>
          <a:blip r:embed="rId1"/>
          <a:srcRect/>
          <a:stretch>
            <a:fillRect/>
          </a:stretch>
        </p:blipFill>
        <p:spPr>
          <a:xfrm>
            <a:off x="1433830" y="503555"/>
            <a:ext cx="8473440" cy="28276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Templates de funciones</a:t>
            </a:r>
            <a:endParaRPr lang="en-US"/>
          </a:p>
        </p:txBody>
      </p:sp>
      <p:sp>
        <p:nvSpPr>
          <p:cNvPr id="3" name="Content Placeholder 2"/>
          <p:cNvSpPr>
            <a:spLocks noGrp="1"/>
          </p:cNvSpPr>
          <p:nvPr>
            <p:ph idx="1"/>
          </p:nvPr>
        </p:nvSpPr>
        <p:spPr>
          <a:xfrm>
            <a:off x="1024255" y="2015490"/>
            <a:ext cx="9719945" cy="2827655"/>
          </a:xfrm>
        </p:spPr>
        <p:txBody>
          <a:bodyPr/>
          <a:p>
            <a:r>
              <a:rPr lang="en-US"/>
              <a:t>Si se quiere crear una función que devolviese el mínimo entre dos valores</a:t>
            </a:r>
            <a:endParaRPr lang="en-US"/>
          </a:p>
          <a:p>
            <a:r>
              <a:rPr lang="en-US"/>
              <a:t>independientemente de su tipo (se supone que ambos tienen el mismo tipo).</a:t>
            </a:r>
            <a:endParaRPr lang="en-US"/>
          </a:p>
          <a:p>
            <a:r>
              <a:rPr lang="en-US"/>
              <a:t>Se podría pensar en definir la función tantas veces como tipos de datos se</a:t>
            </a:r>
            <a:endParaRPr lang="en-US"/>
          </a:p>
          <a:p>
            <a:r>
              <a:rPr lang="en-US"/>
              <a:t>puedan presentar (int, long, float, double, etc.). Aunque esto es posible, éste</a:t>
            </a:r>
            <a:endParaRPr lang="en-US"/>
          </a:p>
          <a:p>
            <a:r>
              <a:rPr lang="en-US"/>
              <a:t>es un caso ideal para aplicar plantillas de funciones. Esto se puede hacer de</a:t>
            </a:r>
            <a:endParaRPr lang="en-US"/>
          </a:p>
          <a:p>
            <a:r>
              <a:rPr lang="en-US"/>
              <a:t>la siguiente manera:</a:t>
            </a:r>
            <a:endParaRPr lang="en-US"/>
          </a:p>
        </p:txBody>
      </p:sp>
      <p:pic>
        <p:nvPicPr>
          <p:cNvPr id="5" name="Picture 4" descr="/home/krtucho/School/LP/C++/image_2022-10-17_02-45-18.pngimage_2022-10-17_02-45-18"/>
          <p:cNvPicPr>
            <a:picLocks noChangeAspect="1"/>
          </p:cNvPicPr>
          <p:nvPr/>
        </p:nvPicPr>
        <p:blipFill>
          <a:blip r:embed="rId1"/>
          <a:srcRect/>
          <a:stretch>
            <a:fillRect/>
          </a:stretch>
        </p:blipFill>
        <p:spPr>
          <a:xfrm>
            <a:off x="1147445" y="5087303"/>
            <a:ext cx="8473440" cy="713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Genericidad</a:t>
            </a:r>
            <a:r>
              <a:rPr lang="en-US" dirty="0" smtClean="0"/>
              <a:t> </a:t>
            </a:r>
            <a:r>
              <a:rPr lang="en-US" dirty="0" err="1" smtClean="0"/>
              <a:t>en</a:t>
            </a:r>
            <a:r>
              <a:rPr lang="en-US" dirty="0" smtClean="0"/>
              <a:t> C++ </a:t>
            </a:r>
            <a:r>
              <a:rPr lang="en-US" dirty="0" err="1" smtClean="0"/>
              <a:t>basada</a:t>
            </a:r>
            <a:r>
              <a:rPr lang="en-US" dirty="0" smtClean="0"/>
              <a:t> </a:t>
            </a:r>
            <a:r>
              <a:rPr lang="en-US" dirty="0" err="1" smtClean="0"/>
              <a:t>en</a:t>
            </a:r>
            <a:r>
              <a:rPr lang="en-US" dirty="0" smtClean="0"/>
              <a:t> templates. </a:t>
            </a:r>
            <a:r>
              <a:rPr lang="en-US" dirty="0" err="1" smtClean="0"/>
              <a:t>Tipos</a:t>
            </a:r>
            <a:r>
              <a:rPr lang="en-US" dirty="0" smtClean="0"/>
              <a:t> de </a:t>
            </a:r>
            <a:r>
              <a:rPr lang="en-US" dirty="0" err="1" smtClean="0"/>
              <a:t>argumentos</a:t>
            </a:r>
            <a:r>
              <a:rPr lang="en-US" dirty="0" smtClean="0"/>
              <a:t>.</a:t>
            </a:r>
            <a:endParaRPr lang="es-ES" dirty="0"/>
          </a:p>
        </p:txBody>
      </p:sp>
      <p:sp>
        <p:nvSpPr>
          <p:cNvPr id="3" name="Content Placeholder 2"/>
          <p:cNvSpPr>
            <a:spLocks noGrp="1"/>
          </p:cNvSpPr>
          <p:nvPr>
            <p:ph idx="1"/>
          </p:nvPr>
        </p:nvSpPr>
        <p:spPr>
          <a:xfrm>
            <a:off x="838200" y="2213811"/>
            <a:ext cx="10515600" cy="3963152"/>
          </a:xfrm>
        </p:spPr>
        <p:txBody>
          <a:bodyPr/>
          <a:lstStyle/>
          <a:p>
            <a:pPr marL="0" indent="0">
              <a:buNone/>
            </a:pPr>
            <a:r>
              <a:rPr lang="es-ES" sz="3200" dirty="0" smtClean="0"/>
              <a:t>Las plantillas de clase y función pueden tener argumentos predeterminados. Cuando una plantilla tiene un argumento predeterminado, se puede dejar sin especificar al usarlo. Por ejemplo, la plantilla </a:t>
            </a:r>
            <a:r>
              <a:rPr lang="es-ES" sz="3200" dirty="0" err="1" smtClean="0"/>
              <a:t>std</a:t>
            </a:r>
            <a:r>
              <a:rPr lang="es-ES" sz="3200" dirty="0" smtClean="0"/>
              <a:t>::vector tiene un argumento predeterminado para el </a:t>
            </a:r>
            <a:r>
              <a:rPr lang="es-ES" sz="3200" dirty="0" err="1" smtClean="0"/>
              <a:t>asignador</a:t>
            </a:r>
            <a:r>
              <a:rPr lang="es-ES" sz="3200" dirty="0" smtClean="0"/>
              <a:t>:</a:t>
            </a:r>
            <a:endParaRPr lang="es-ES" sz="3200" dirty="0" smtClean="0"/>
          </a:p>
          <a:p>
            <a:pPr marL="0" indent="0">
              <a:buNone/>
            </a:pPr>
            <a:endParaRPr lang="es-E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7597" y="5204452"/>
            <a:ext cx="7667625" cy="50482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54735" y="262890"/>
            <a:ext cx="9719945" cy="3369945"/>
          </a:xfrm>
        </p:spPr>
        <p:txBody>
          <a:bodyPr/>
          <a:p>
            <a:r>
              <a:rPr lang="en-US"/>
              <a:t>En ese caso con &lt;classT&gt; se está indicando que se trata de una plantilla</a:t>
            </a:r>
            <a:endParaRPr lang="en-US"/>
          </a:p>
          <a:p>
            <a:r>
              <a:rPr lang="en-US"/>
              <a:t>cuyo parámetro va a ser el tipo T y que tanto el valor de retorno como cada</a:t>
            </a:r>
            <a:endParaRPr lang="en-US"/>
          </a:p>
          <a:p>
            <a:r>
              <a:rPr lang="en-US"/>
              <a:t>uno de los dos argumentos va a ser de este tipo de dato T. En la definición y</a:t>
            </a:r>
            <a:endParaRPr lang="en-US"/>
          </a:p>
          <a:p>
            <a:r>
              <a:rPr lang="en-US"/>
              <a:t>declaración de la plantilla puede ser que se necesite utilizar mas de un tipo</a:t>
            </a:r>
            <a:endParaRPr lang="en-US"/>
          </a:p>
          <a:p>
            <a:r>
              <a:rPr lang="en-US"/>
              <a:t>de dato e incluido algún otro parámetro constante que pueda ser utilizado en</a:t>
            </a:r>
            <a:endParaRPr lang="en-US"/>
          </a:p>
          <a:p>
            <a:r>
              <a:rPr lang="en-US"/>
              <a:t>las declaraciones. Por ejemplo, si hubiera que pasar dos tipos a la plantilla,</a:t>
            </a:r>
            <a:endParaRPr lang="en-US"/>
          </a:p>
          <a:p>
            <a:r>
              <a:rPr lang="en-US"/>
              <a:t>se podría escribir:</a:t>
            </a:r>
            <a:endParaRPr lang="en-US"/>
          </a:p>
        </p:txBody>
      </p:sp>
      <p:pic>
        <p:nvPicPr>
          <p:cNvPr id="5" name="Picture 4" descr="/home/krtucho/School/LP/C++/image_2022-10-17_02-48-29.pngimage_2022-10-17_02-48-29"/>
          <p:cNvPicPr>
            <a:picLocks noChangeAspect="1"/>
          </p:cNvPicPr>
          <p:nvPr/>
        </p:nvPicPr>
        <p:blipFill>
          <a:blip r:embed="rId1"/>
          <a:srcRect/>
          <a:stretch>
            <a:fillRect/>
          </a:stretch>
        </p:blipFill>
        <p:spPr>
          <a:xfrm>
            <a:off x="1322705" y="3632518"/>
            <a:ext cx="7938770" cy="713740"/>
          </a:xfrm>
          <a:prstGeom prst="rect">
            <a:avLst/>
          </a:prstGeom>
        </p:spPr>
      </p:pic>
      <p:sp>
        <p:nvSpPr>
          <p:cNvPr id="4" name="Text Box 3"/>
          <p:cNvSpPr txBox="1"/>
          <p:nvPr/>
        </p:nvSpPr>
        <p:spPr>
          <a:xfrm>
            <a:off x="1144905" y="4486275"/>
            <a:ext cx="9629775" cy="922020"/>
          </a:xfrm>
          <a:prstGeom prst="rect">
            <a:avLst/>
          </a:prstGeom>
          <a:noFill/>
        </p:spPr>
        <p:txBody>
          <a:bodyPr wrap="square" rtlCol="0" anchor="t">
            <a:spAutoFit/>
          </a:bodyPr>
          <a:p>
            <a:r>
              <a:rPr lang="en-US"/>
              <a:t>Podría darse el caso también de que alguno de los argumentos o el valor de</a:t>
            </a:r>
            <a:endParaRPr lang="en-US"/>
          </a:p>
          <a:p>
            <a:r>
              <a:rPr lang="en-US"/>
              <a:t>retorno fuese de un tipo de dato constante y conocido. En ese caso se indi_x0002_caría explícitamente como en una función convencional.</a:t>
            </a:r>
            <a:endParaRPr lang="en-US"/>
          </a:p>
        </p:txBody>
      </p:sp>
      <p:pic>
        <p:nvPicPr>
          <p:cNvPr id="6" name="Picture 5" descr="/home/krtucho/School/LP/C++/image_2022-10-17_02-50-17.pngimage_2022-10-17_02-50-17"/>
          <p:cNvPicPr>
            <a:picLocks noChangeAspect="1"/>
          </p:cNvPicPr>
          <p:nvPr/>
        </p:nvPicPr>
        <p:blipFill>
          <a:blip r:embed="rId2"/>
          <a:srcRect/>
          <a:stretch>
            <a:fillRect/>
          </a:stretch>
        </p:blipFill>
        <p:spPr>
          <a:xfrm>
            <a:off x="1261110" y="5408930"/>
            <a:ext cx="5958840" cy="11544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Templates de clases</a:t>
            </a:r>
            <a:endParaRPr lang="en-US"/>
          </a:p>
        </p:txBody>
      </p:sp>
      <p:sp>
        <p:nvSpPr>
          <p:cNvPr id="3" name="Content Placeholder 2"/>
          <p:cNvSpPr>
            <a:spLocks noGrp="1"/>
          </p:cNvSpPr>
          <p:nvPr>
            <p:ph idx="1"/>
          </p:nvPr>
        </p:nvSpPr>
        <p:spPr>
          <a:xfrm>
            <a:off x="1024255" y="2286000"/>
            <a:ext cx="9719945" cy="805180"/>
          </a:xfrm>
        </p:spPr>
        <p:txBody>
          <a:bodyPr/>
          <a:p>
            <a:r>
              <a:rPr lang="en-US"/>
              <a:t>De una manera semejante a como se hace para las funciones se puede gener_x0002_alizar para el caso de las clases por medio de plantillas de clases.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home/krtucho/School/LP/C++/image_2022-10-17_02-52-59.pngimage_2022-10-17_02-52-59"/>
          <p:cNvPicPr>
            <a:picLocks noChangeAspect="1"/>
          </p:cNvPicPr>
          <p:nvPr/>
        </p:nvPicPr>
        <p:blipFill>
          <a:blip r:embed="rId1"/>
          <a:srcRect/>
          <a:stretch>
            <a:fillRect/>
          </a:stretch>
        </p:blipFill>
        <p:spPr>
          <a:xfrm>
            <a:off x="3134995" y="146050"/>
            <a:ext cx="6195695" cy="6343015"/>
          </a:xfrm>
          <a:prstGeom prst="rect">
            <a:avLst/>
          </a:prstGeom>
        </p:spPr>
      </p:pic>
      <p:sp>
        <p:nvSpPr>
          <p:cNvPr id="4" name="Text Box 3"/>
          <p:cNvSpPr txBox="1"/>
          <p:nvPr/>
        </p:nvSpPr>
        <p:spPr>
          <a:xfrm>
            <a:off x="1116330" y="782320"/>
            <a:ext cx="2540000" cy="368300"/>
          </a:xfrm>
          <a:prstGeom prst="rect">
            <a:avLst/>
          </a:prstGeom>
          <a:noFill/>
        </p:spPr>
        <p:txBody>
          <a:bodyPr wrap="square" rtlCol="0" anchor="t">
            <a:spAutoFit/>
          </a:bodyPr>
          <a:p>
            <a:r>
              <a:rPr lang="en-US"/>
              <a:t>Ejemplo:</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Tipos union</a:t>
            </a:r>
            <a:endParaRPr lang="en-US"/>
          </a:p>
        </p:txBody>
      </p:sp>
      <p:sp>
        <p:nvSpPr>
          <p:cNvPr id="3" name="Content Placeholder 2"/>
          <p:cNvSpPr>
            <a:spLocks noGrp="1"/>
          </p:cNvSpPr>
          <p:nvPr>
            <p:ph idx="1"/>
          </p:nvPr>
        </p:nvSpPr>
        <p:spPr/>
        <p:txBody>
          <a:bodyPr/>
          <a:p>
            <a:r>
              <a:rPr lang="en-US"/>
              <a:t>Las uniones C++ son un tipo especial de clase; un tipo de variable con cierta</a:t>
            </a:r>
            <a:endParaRPr lang="en-US"/>
          </a:p>
          <a:p>
            <a:r>
              <a:rPr lang="en-US"/>
              <a:t>similitud con las estructuras. Pueden albergar diferentes tipos de datos, pero</a:t>
            </a:r>
            <a:endParaRPr lang="en-US"/>
          </a:p>
          <a:p>
            <a:r>
              <a:rPr lang="en-US"/>
              <a:t>solo uno, de entre todos los posibles, al mismo tiempo. Se dice que solo uno</a:t>
            </a:r>
            <a:endParaRPr lang="en-US"/>
          </a:p>
          <a:p>
            <a:r>
              <a:rPr lang="en-US"/>
              <a:t>puede estar "activo" en cada momento, y se corresponden con los registros de</a:t>
            </a:r>
            <a:endParaRPr lang="en-US"/>
          </a:p>
          <a:p>
            <a:r>
              <a:rPr lang="en-US"/>
              <a:t>tipo variable de Pascal y Modula-2. El tamańo de una unión es el del mayor</a:t>
            </a:r>
            <a:endParaRPr lang="en-US"/>
          </a:p>
          <a:p>
            <a:r>
              <a:rPr lang="en-US"/>
              <a:t>elemento que puede albergar. El valor exacto depende de la implementación</a:t>
            </a:r>
            <a:endParaRPr lang="en-US"/>
          </a:p>
          <a:p>
            <a:r>
              <a:rPr lang="en-US"/>
              <a:t>y de las alineaciones internas.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Declaración</a:t>
            </a:r>
            <a:endParaRPr lang="en-US"/>
          </a:p>
        </p:txBody>
      </p:sp>
      <p:sp>
        <p:nvSpPr>
          <p:cNvPr id="3" name="Content Placeholder 2"/>
          <p:cNvSpPr>
            <a:spLocks noGrp="1"/>
          </p:cNvSpPr>
          <p:nvPr>
            <p:ph idx="1"/>
          </p:nvPr>
        </p:nvSpPr>
        <p:spPr/>
        <p:txBody>
          <a:bodyPr/>
          <a:p>
            <a:r>
              <a:rPr lang="en-US"/>
              <a:t>La sintaxis de declaración es similar a las estructuras con las siguientes difer_x0002_encias:</a:t>
            </a:r>
            <a:endParaRPr lang="en-US"/>
          </a:p>
          <a:p>
            <a:r>
              <a:rPr lang="en-US"/>
              <a:t>1. Las uniones pueden contener campos de bits, pero solo uno puede estar</a:t>
            </a:r>
            <a:endParaRPr lang="en-US"/>
          </a:p>
          <a:p>
            <a:r>
              <a:rPr lang="en-US"/>
              <a:t>activo. Todos comienzan en el principio de la unión y como consecuen_x0002_cia, dado que los campos de bits son dependientes de la implementación,</a:t>
            </a:r>
            <a:endParaRPr lang="en-US"/>
          </a:p>
          <a:p>
            <a:r>
              <a:rPr lang="en-US"/>
              <a:t>pueden presentar problemas para escribir código portable.</a:t>
            </a:r>
            <a:endParaRPr lang="en-US"/>
          </a:p>
          <a:p>
            <a:r>
              <a:rPr lang="en-US"/>
              <a:t>2. Un objeto que tenga constructor o destructor no puede ser utilizado</a:t>
            </a:r>
            <a:endParaRPr lang="en-US"/>
          </a:p>
          <a:p>
            <a:r>
              <a:rPr lang="en-US"/>
              <a:t>como miembro de una unión.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24255" y="2275840"/>
            <a:ext cx="9719945" cy="2399030"/>
          </a:xfrm>
        </p:spPr>
        <p:txBody>
          <a:bodyPr/>
          <a:p>
            <a:r>
              <a:rPr lang="en-US"/>
              <a:t>3. A diferencia de las estructuras, en las uniones C++ no se permiten</a:t>
            </a:r>
            <a:endParaRPr lang="en-US"/>
          </a:p>
          <a:p>
            <a:r>
              <a:rPr lang="en-US"/>
              <a:t>los especificadores de acceso public, private y protected de las clases.</a:t>
            </a:r>
            <a:endParaRPr lang="en-US"/>
          </a:p>
          <a:p>
            <a:r>
              <a:rPr lang="en-US"/>
              <a:t>Todos sus campos son públicos.</a:t>
            </a:r>
            <a:endParaRPr lang="en-US"/>
          </a:p>
          <a:p>
            <a:r>
              <a:rPr lang="en-US"/>
              <a:t>4. Las uniones solo pueden ser inicializadas en su declaración mediante su</a:t>
            </a:r>
            <a:endParaRPr lang="en-US"/>
          </a:p>
          <a:p>
            <a:r>
              <a:rPr lang="en-US"/>
              <a:t>primer miembro. Ejemplo:</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home/krtucho/School/LP/C++/image_2022-10-17_02-58-49.pngimage_2022-10-17_02-58-49"/>
          <p:cNvPicPr>
            <a:picLocks noChangeAspect="1"/>
          </p:cNvPicPr>
          <p:nvPr>
            <p:ph idx="1"/>
          </p:nvPr>
        </p:nvPicPr>
        <p:blipFill>
          <a:blip r:embed="rId1"/>
          <a:srcRect/>
          <a:stretch>
            <a:fillRect/>
          </a:stretch>
        </p:blipFill>
        <p:spPr>
          <a:xfrm>
            <a:off x="1668145" y="688975"/>
            <a:ext cx="4974590" cy="746760"/>
          </a:xfrm>
          <a:prstGeom prst="rect">
            <a:avLst/>
          </a:prstGeom>
        </p:spPr>
      </p:pic>
      <p:pic>
        <p:nvPicPr>
          <p:cNvPr id="4" name="Content Placeholder 4" descr="/home/krtucho/School/LP/C++/image_2022-10-17_03-01-34.pngimage_2022-10-17_03-01-34"/>
          <p:cNvPicPr>
            <a:picLocks noChangeAspect="1"/>
          </p:cNvPicPr>
          <p:nvPr/>
        </p:nvPicPr>
        <p:blipFill>
          <a:blip r:embed="rId2"/>
          <a:srcRect/>
          <a:stretch>
            <a:fillRect/>
          </a:stretch>
        </p:blipFill>
        <p:spPr>
          <a:xfrm>
            <a:off x="1668145" y="1614170"/>
            <a:ext cx="4834255" cy="1063625"/>
          </a:xfrm>
          <a:prstGeom prst="rect">
            <a:avLst/>
          </a:prstGeom>
        </p:spPr>
      </p:pic>
      <p:sp>
        <p:nvSpPr>
          <p:cNvPr id="6" name="Text Box 5"/>
          <p:cNvSpPr txBox="1"/>
          <p:nvPr/>
        </p:nvSpPr>
        <p:spPr>
          <a:xfrm>
            <a:off x="1351915" y="3402965"/>
            <a:ext cx="10130155" cy="2861310"/>
          </a:xfrm>
          <a:prstGeom prst="rect">
            <a:avLst/>
          </a:prstGeom>
          <a:noFill/>
        </p:spPr>
        <p:txBody>
          <a:bodyPr wrap="square" rtlCol="0" anchor="t">
            <a:spAutoFit/>
          </a:bodyPr>
          <a:p>
            <a:r>
              <a:rPr lang="en-US"/>
              <a:t>Aquí se ha definido un tipo nuevo de la clase unión, identificado como miU_x0002_nion; se ha instanciado un objeto de dicha clase, denominado mu, que puede</a:t>
            </a:r>
            <a:endParaRPr lang="en-US"/>
          </a:p>
          <a:p>
            <a:r>
              <a:rPr lang="en-US"/>
              <a:t>utilizarse para almacenar un int, (4 bytes), un double (8 bytes), o un char (1</a:t>
            </a:r>
            <a:endParaRPr lang="en-US"/>
          </a:p>
          <a:p>
            <a:r>
              <a:rPr lang="en-US"/>
              <a:t>byte), pero solo uno cada vez.</a:t>
            </a:r>
            <a:endParaRPr lang="en-US"/>
          </a:p>
          <a:p>
            <a:r>
              <a:rPr lang="en-US"/>
              <a:t>El uso debe ser consistente con los valores almacenados en cada caso, cuestión</a:t>
            </a:r>
            <a:endParaRPr lang="en-US"/>
          </a:p>
          <a:p>
            <a:r>
              <a:rPr lang="en-US"/>
              <a:t>esta que queda bajo responsabilidad del programador. Si se lee un dato de</a:t>
            </a:r>
            <a:endParaRPr lang="en-US"/>
          </a:p>
          <a:p>
            <a:r>
              <a:rPr lang="en-US"/>
              <a:t>tipo distinto al que se escribió, el resultado obtenido es dependiente de la</a:t>
            </a:r>
            <a:endParaRPr lang="en-US"/>
          </a:p>
          <a:p>
            <a:r>
              <a:rPr lang="en-US"/>
              <a:t>implementación. Una unión no puede participar en la jerarquóa de clases; no</a:t>
            </a:r>
            <a:endParaRPr lang="en-US"/>
          </a:p>
          <a:p>
            <a:r>
              <a:rPr lang="en-US"/>
              <a:t>puede ser derivada de ninguna clase, ni ser una clase base. Aunque sí pueden</a:t>
            </a:r>
            <a:endParaRPr lang="en-US"/>
          </a:p>
          <a:p>
            <a:r>
              <a:rPr lang="en-US"/>
              <a:t>tener un constructor y ser miembros de clases.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Genericidad</a:t>
            </a:r>
            <a:r>
              <a:rPr lang="en-US" dirty="0" smtClean="0"/>
              <a:t> </a:t>
            </a:r>
            <a:r>
              <a:rPr lang="en-US" dirty="0" err="1" smtClean="0"/>
              <a:t>en</a:t>
            </a:r>
            <a:r>
              <a:rPr lang="en-US" dirty="0" smtClean="0"/>
              <a:t> C++ </a:t>
            </a:r>
            <a:r>
              <a:rPr lang="en-US" dirty="0" err="1" smtClean="0"/>
              <a:t>basada</a:t>
            </a:r>
            <a:r>
              <a:rPr lang="en-US" dirty="0" smtClean="0"/>
              <a:t> </a:t>
            </a:r>
            <a:r>
              <a:rPr lang="en-US" dirty="0" err="1" smtClean="0"/>
              <a:t>en</a:t>
            </a:r>
            <a:r>
              <a:rPr lang="en-US" dirty="0" smtClean="0"/>
              <a:t> templates. </a:t>
            </a:r>
            <a:r>
              <a:rPr lang="en-US" dirty="0" err="1" smtClean="0"/>
              <a:t>Tipos</a:t>
            </a:r>
            <a:r>
              <a:rPr lang="en-US" dirty="0" smtClean="0"/>
              <a:t> de </a:t>
            </a:r>
            <a:r>
              <a:rPr lang="en-US" dirty="0" err="1" smtClean="0"/>
              <a:t>argumentos</a:t>
            </a:r>
            <a:r>
              <a:rPr lang="en-US" dirty="0" smtClean="0"/>
              <a:t>.</a:t>
            </a:r>
            <a:endParaRPr lang="es-ES" dirty="0"/>
          </a:p>
        </p:txBody>
      </p:sp>
      <p:sp>
        <p:nvSpPr>
          <p:cNvPr id="3" name="Content Placeholder 2"/>
          <p:cNvSpPr>
            <a:spLocks noGrp="1"/>
          </p:cNvSpPr>
          <p:nvPr>
            <p:ph idx="1"/>
          </p:nvPr>
        </p:nvSpPr>
        <p:spPr>
          <a:xfrm>
            <a:off x="838200" y="1825624"/>
            <a:ext cx="10515600" cy="4912059"/>
          </a:xfrm>
        </p:spPr>
        <p:txBody>
          <a:bodyPr>
            <a:normAutofit/>
          </a:bodyPr>
          <a:lstStyle/>
          <a:p>
            <a:pPr marL="0" indent="0">
              <a:buNone/>
            </a:pPr>
            <a:r>
              <a:rPr lang="es-ES" sz="3200" dirty="0" smtClean="0"/>
              <a:t>Para varios argumentos de plantilla, todos los argumentos después del primer argumento predeterminado deben tener argumentos predeterminados. Cuando se usa una plantilla cuyos parámetros están todos predeterminados, se usan corchetes angulares vacíos: </a:t>
            </a:r>
            <a:endParaRPr lang="es-ES"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4087" y="4146883"/>
            <a:ext cx="7743825" cy="2590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Definición de </a:t>
            </a:r>
            <a:r>
              <a:rPr lang="es-ES" dirty="0" err="1" smtClean="0"/>
              <a:t>arrays</a:t>
            </a:r>
            <a:r>
              <a:rPr lang="es-ES" dirty="0" smtClean="0"/>
              <a:t> en C++ </a:t>
            </a:r>
            <a:endParaRPr lang="es-E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779" y="1824626"/>
            <a:ext cx="6694366" cy="4351338"/>
          </a:xfrm>
        </p:spPr>
      </p:pic>
      <p:sp>
        <p:nvSpPr>
          <p:cNvPr id="5" name="TextBox 4"/>
          <p:cNvSpPr txBox="1"/>
          <p:nvPr/>
        </p:nvSpPr>
        <p:spPr>
          <a:xfrm>
            <a:off x="7372145" y="1491916"/>
            <a:ext cx="4819855" cy="5016758"/>
          </a:xfrm>
          <a:prstGeom prst="rect">
            <a:avLst/>
          </a:prstGeom>
          <a:noFill/>
        </p:spPr>
        <p:txBody>
          <a:bodyPr wrap="square" rtlCol="0">
            <a:spAutoFit/>
          </a:bodyPr>
          <a:lstStyle/>
          <a:p>
            <a:r>
              <a:rPr lang="es-ES" sz="2000" dirty="0" smtClean="0"/>
              <a:t>En la imagen se muestra un arreglo de enteros llamado </a:t>
            </a:r>
            <a:r>
              <a:rPr lang="es-ES" sz="2000" dirty="0" err="1" smtClean="0"/>
              <a:t>c.Este</a:t>
            </a:r>
            <a:r>
              <a:rPr lang="es-ES" sz="2000" dirty="0" smtClean="0"/>
              <a:t> arreglo contiene 12 elementos. Para hacer referencia a cualquiera de estos elementos en un programa, se proporciona el nombre del arreglo seguido del número de posición del elemento específico entre corchetes ([]). Los nombres de los arreglos siguen las mismas convenciones que los demás nombres de variables; es decir, deben ser identificadores. Un subíndice debe ser un entero o una expresión entera (usando cualquier tipo integral). Si un programa utiliza una expresión como un subíndice, entonces el programa evalúa la expresión para determinar el subíndice.</a:t>
            </a:r>
            <a:endParaRPr lang="es-E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Definición de </a:t>
            </a:r>
            <a:r>
              <a:rPr lang="es-ES" dirty="0" err="1" smtClean="0"/>
              <a:t>arrays</a:t>
            </a:r>
            <a:r>
              <a:rPr lang="es-ES" dirty="0" smtClean="0"/>
              <a:t> en C++ . </a:t>
            </a:r>
            <a:r>
              <a:rPr lang="es-ES" dirty="0" smtClean="0"/>
              <a:t>Declaración y creación de arreglos</a:t>
            </a:r>
            <a:endParaRPr lang="es-ES" dirty="0"/>
          </a:p>
        </p:txBody>
      </p:sp>
      <p:sp>
        <p:nvSpPr>
          <p:cNvPr id="3" name="Content Placeholder 2"/>
          <p:cNvSpPr>
            <a:spLocks noGrp="1"/>
          </p:cNvSpPr>
          <p:nvPr>
            <p:ph idx="1"/>
          </p:nvPr>
        </p:nvSpPr>
        <p:spPr/>
        <p:txBody>
          <a:bodyPr>
            <a:normAutofit/>
          </a:bodyPr>
          <a:lstStyle/>
          <a:p>
            <a:pPr marL="0" indent="0">
              <a:buNone/>
            </a:pPr>
            <a:r>
              <a:rPr lang="es-ES" sz="2400" dirty="0" smtClean="0"/>
              <a:t>Los objetos arreglo ocupan espacio en memoria. Para especificar el tipo de los elementos y el número de elementos requerido por un arreglo, use una </a:t>
            </a:r>
            <a:r>
              <a:rPr lang="es-ES" sz="2400" dirty="0" err="1" smtClean="0"/>
              <a:t>declaracón</a:t>
            </a:r>
            <a:r>
              <a:rPr lang="es-ES" sz="2400" dirty="0" smtClean="0"/>
              <a:t> de la forma: tipo </a:t>
            </a:r>
            <a:r>
              <a:rPr lang="es-ES" sz="2400" dirty="0" err="1" smtClean="0"/>
              <a:t>nombreArreglo</a:t>
            </a:r>
            <a:r>
              <a:rPr lang="es-ES" sz="2400" dirty="0" smtClean="0"/>
              <a:t>[ </a:t>
            </a:r>
            <a:r>
              <a:rPr lang="es-ES" sz="2400" dirty="0" err="1" smtClean="0"/>
              <a:t>tamañoArreglo</a:t>
            </a:r>
            <a:r>
              <a:rPr lang="es-ES" sz="2400" dirty="0" smtClean="0"/>
              <a:t> ]; El compilador reserva la cantidad apropiada de memoria. (una declaración que reserva memoria se conoce en forma más apropiada como definición.) El </a:t>
            </a:r>
            <a:r>
              <a:rPr lang="es-ES" sz="2400" dirty="0" err="1" smtClean="0"/>
              <a:t>tamañoArreglo</a:t>
            </a:r>
            <a:r>
              <a:rPr lang="es-ES" sz="2400" dirty="0" smtClean="0"/>
              <a:t> debe ser una constante entera mayor que cero. Por ejemplo, para indicar al compilador que debe reservar 12 elementos para el arreglo c de enteros, use la siguiente declaración:</a:t>
            </a:r>
            <a:endParaRPr lang="es-E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6951" y="5385636"/>
            <a:ext cx="9958097" cy="6622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Definición de </a:t>
            </a:r>
            <a:r>
              <a:rPr lang="es-ES" dirty="0" err="1"/>
              <a:t>arrays</a:t>
            </a:r>
            <a:r>
              <a:rPr lang="es-ES" dirty="0"/>
              <a:t> en C++ . Declaración y creación de arreglos</a:t>
            </a:r>
            <a:endParaRPr lang="es-ES" dirty="0"/>
          </a:p>
        </p:txBody>
      </p:sp>
      <p:sp>
        <p:nvSpPr>
          <p:cNvPr id="3" name="Content Placeholder 2"/>
          <p:cNvSpPr>
            <a:spLocks noGrp="1"/>
          </p:cNvSpPr>
          <p:nvPr>
            <p:ph idx="1"/>
          </p:nvPr>
        </p:nvSpPr>
        <p:spPr/>
        <p:txBody>
          <a:bodyPr>
            <a:normAutofit/>
          </a:bodyPr>
          <a:lstStyle/>
          <a:p>
            <a:r>
              <a:rPr lang="es-ES" sz="3200" dirty="0"/>
              <a:t>Se puede reservar memoria para varios arreglos con una sola declaración. La siguiente declaración reserva 100 elementos para el arreglo b de enteros y 27 elementos para el arreglo x de enteros. </a:t>
            </a:r>
            <a:endParaRPr lang="es-ES"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4128" y="4299284"/>
            <a:ext cx="10931586" cy="10061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Definición de </a:t>
            </a:r>
            <a:r>
              <a:rPr lang="es-ES" dirty="0" err="1"/>
              <a:t>arrays</a:t>
            </a:r>
            <a:r>
              <a:rPr lang="es-ES" dirty="0"/>
              <a:t> en C++ . Inicialización</a:t>
            </a:r>
            <a:endParaRPr lang="es-ES" dirty="0"/>
          </a:p>
        </p:txBody>
      </p:sp>
      <p:sp>
        <p:nvSpPr>
          <p:cNvPr id="3" name="Content Placeholder 2"/>
          <p:cNvSpPr>
            <a:spLocks noGrp="1"/>
          </p:cNvSpPr>
          <p:nvPr>
            <p:ph idx="1"/>
          </p:nvPr>
        </p:nvSpPr>
        <p:spPr/>
        <p:txBody>
          <a:bodyPr>
            <a:normAutofit/>
          </a:bodyPr>
          <a:lstStyle/>
          <a:p>
            <a:r>
              <a:rPr lang="es-ES" sz="2800" dirty="0"/>
              <a:t>Los elementos de un arreglo también se pueden inicializar en la declaración del arreglo, para lo cual colocamos después del nombre del arreglo un signo igual y una lista entre llaves, separada por comas, de inicializadores. Si hay menos inicializadores que elementos en el arreglo, el resto de los elementos del arreglo se inicializan con cero. Por ejemplo: </a:t>
            </a:r>
            <a:endParaRPr lang="es-ES" sz="2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4128" y="5085347"/>
            <a:ext cx="10377239" cy="73793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21149</Words>
  <Application>WPS Presentation</Application>
  <PresentationFormat>Widescreen</PresentationFormat>
  <Paragraphs>344</Paragraphs>
  <Slides>46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46</vt:i4>
      </vt:variant>
    </vt:vector>
  </HeadingPairs>
  <TitlesOfParts>
    <vt:vector size="60" baseType="lpstr">
      <vt:lpstr>Arial</vt:lpstr>
      <vt:lpstr>SimSun</vt:lpstr>
      <vt:lpstr>Wingdings</vt:lpstr>
      <vt:lpstr>Tw Cen MT</vt:lpstr>
      <vt:lpstr>Liberation Sans</vt:lpstr>
      <vt:lpstr>Wingdings 3</vt:lpstr>
      <vt:lpstr>Tw Cen MT Condensed</vt:lpstr>
      <vt:lpstr>DejaVu Math TeX Gyre</vt:lpstr>
      <vt:lpstr>Microsoft YaHei</vt:lpstr>
      <vt:lpstr>Droid Sans Fallback</vt:lpstr>
      <vt:lpstr>DejaVu Sans</vt:lpstr>
      <vt:lpstr>Arial Unicode MS</vt:lpstr>
      <vt:lpstr>Calibri</vt:lpstr>
      <vt:lpstr>Integral</vt:lpstr>
      <vt:lpstr>Seminario de (C++98,C++0x)</vt:lpstr>
      <vt:lpstr>Genericidad en C++ basada en templates</vt:lpstr>
      <vt:lpstr>Genericidad en C++ basada en templates</vt:lpstr>
      <vt:lpstr>Genericidad en C++ basada en templates. Tipos de argumentos.</vt:lpstr>
      <vt:lpstr>Genericidad en C++ basada en templates. Tipos de argumentos.</vt:lpstr>
      <vt:lpstr>Definición de arrays en C++ </vt:lpstr>
      <vt:lpstr>Definición de arrays en C++ . Declaración y creación de arreglos</vt:lpstr>
      <vt:lpstr>Definición de arrays en C++ . Declaración y creación de arreglos</vt:lpstr>
      <vt:lpstr>Definición de arrays en C++ . Inicialización</vt:lpstr>
      <vt:lpstr>Definición de arrays en C++ . Inicialización</vt:lpstr>
      <vt:lpstr>Constructores en C++. Constructor por defecto y constructor con PARÁMETROS CON VALOR POR DEFECTO</vt:lpstr>
      <vt:lpstr>Constructores en C++. CONSTRUCTOR DE OFICIO </vt:lpstr>
      <vt:lpstr>Constructores en C++. CONSTRUCTOR DE COPIA</vt:lpstr>
      <vt:lpstr>Constructores en C++. CONSTRUCTOR con argumentos</vt:lpstr>
      <vt:lpstr>Constructores en C++. ¿Cuándo se llaman?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Función const para punteros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de (C++98,C++0x)</dc:title>
  <dc:creator>Belsai</dc:creator>
  <cp:lastModifiedBy>krtucho</cp:lastModifiedBy>
  <cp:revision>9</cp:revision>
  <dcterms:created xsi:type="dcterms:W3CDTF">2022-10-17T07:03:41Z</dcterms:created>
  <dcterms:modified xsi:type="dcterms:W3CDTF">2022-10-17T07:03:41Z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