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279" r:id="rId5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Open Sans Extra Bold" charset="1" panose="020B0906030804020204"/>
      <p:regular r:id="rId22"/>
    </p:embeddedFont>
    <p:embeddedFont>
      <p:font typeface="Open Sans Extra Bold Italics" charset="1" panose="020B0906030804020204"/>
      <p:regular r:id="rId23"/>
    </p:embeddedFont>
    <p:embeddedFont>
      <p:font typeface="Open Sauce" charset="1" panose="00000500000000000000"/>
      <p:regular r:id="rId24"/>
    </p:embeddedFont>
    <p:embeddedFont>
      <p:font typeface="Open Sauce Bold" charset="1" panose="00000800000000000000"/>
      <p:regular r:id="rId25"/>
    </p:embeddedFont>
    <p:embeddedFont>
      <p:font typeface="Open Sauce Italics" charset="1" panose="00000500000000000000"/>
      <p:regular r:id="rId26"/>
    </p:embeddedFont>
    <p:embeddedFont>
      <p:font typeface="Open Sauce Bold Italics" charset="1" panose="00000800000000000000"/>
      <p:regular r:id="rId27"/>
    </p:embeddedFont>
    <p:embeddedFont>
      <p:font typeface="Open Sauce Light" charset="1" panose="00000400000000000000"/>
      <p:regular r:id="rId28"/>
    </p:embeddedFont>
    <p:embeddedFont>
      <p:font typeface="Open Sauce Light Italics" charset="1" panose="00000400000000000000"/>
      <p:regular r:id="rId29"/>
    </p:embeddedFont>
    <p:embeddedFont>
      <p:font typeface="Open Sauce Medium" charset="1" panose="00000600000000000000"/>
      <p:regular r:id="rId30"/>
    </p:embeddedFont>
    <p:embeddedFont>
      <p:font typeface="Open Sauce Medium Italics" charset="1" panose="00000600000000000000"/>
      <p:regular r:id="rId31"/>
    </p:embeddedFont>
    <p:embeddedFont>
      <p:font typeface="Open Sauce Semi-Bold" charset="1" panose="00000700000000000000"/>
      <p:regular r:id="rId32"/>
    </p:embeddedFont>
    <p:embeddedFont>
      <p:font typeface="Open Sauce Semi-Bold Italics" charset="1" panose="00000700000000000000"/>
      <p:regular r:id="rId33"/>
    </p:embeddedFont>
    <p:embeddedFont>
      <p:font typeface="Open Sauce Heavy" charset="1" panose="00000A00000000000000"/>
      <p:regular r:id="rId34"/>
    </p:embeddedFont>
    <p:embeddedFont>
      <p:font typeface="Open Sauce Heavy Italics" charset="1" panose="00000A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49" Target="slides/slide14.xml" Type="http://schemas.openxmlformats.org/officeDocument/2006/relationships/slide"/><Relationship Id="rId5" Target="tableStyles.xml" Type="http://schemas.openxmlformats.org/officeDocument/2006/relationships/tableStyles"/><Relationship Id="rId50" Target="slides/slide15.xml" Type="http://schemas.openxmlformats.org/officeDocument/2006/relationships/slide"/><Relationship Id="rId51" Target="slides/slide16.xml" Type="http://schemas.openxmlformats.org/officeDocument/2006/relationships/slide"/><Relationship Id="rId52" Target="slides/slide17.xml" Type="http://schemas.openxmlformats.org/officeDocument/2006/relationships/slide"/><Relationship Id="rId53" Target="slides/slide18.xml" Type="http://schemas.openxmlformats.org/officeDocument/2006/relationships/slide"/><Relationship Id="rId54" Target="slides/slide19.xml" Type="http://schemas.openxmlformats.org/officeDocument/2006/relationships/slide"/><Relationship Id="rId55" Target="slides/slide20.xml" Type="http://schemas.openxmlformats.org/officeDocument/2006/relationships/slide"/><Relationship Id="rId56" Target="slides/slide21.xml" Type="http://schemas.openxmlformats.org/officeDocument/2006/relationships/slide"/><Relationship Id="rId57" Target="slides/slide22.xml" Type="http://schemas.openxmlformats.org/officeDocument/2006/relationships/slide"/><Relationship Id="rId58" Target="slides/slide23.xml" Type="http://schemas.openxmlformats.org/officeDocument/2006/relationships/slide"/><Relationship Id="rId59" Target="slides/slide2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2.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3.png" Type="http://schemas.openxmlformats.org/officeDocument/2006/relationships/image"/><Relationship Id="rId6" Target="../media/image24.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37.jpe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2" Target="../media/image1.png" Type="http://schemas.openxmlformats.org/officeDocument/2006/relationships/image"/><Relationship Id="rId3" Target="../media/image6.jpe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2.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3.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4.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5.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7.png" Type="http://schemas.openxmlformats.org/officeDocument/2006/relationships/image"/><Relationship Id="rId6"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728356" y="2387373"/>
            <a:ext cx="7706361" cy="4048717"/>
            <a:chOff x="0" y="0"/>
            <a:chExt cx="1488224" cy="781873"/>
          </a:xfrm>
        </p:grpSpPr>
        <p:sp>
          <p:nvSpPr>
            <p:cNvPr name="Freeform 6" id="6"/>
            <p:cNvSpPr/>
            <p:nvPr/>
          </p:nvSpPr>
          <p:spPr>
            <a:xfrm flipH="false" flipV="false" rot="0">
              <a:off x="0" y="0"/>
              <a:ext cx="1488224" cy="781873"/>
            </a:xfrm>
            <a:custGeom>
              <a:avLst/>
              <a:gdLst/>
              <a:ahLst/>
              <a:cxnLst/>
              <a:rect r="r" b="b" t="t" l="l"/>
              <a:pathLst>
                <a:path h="781873" w="1488224">
                  <a:moveTo>
                    <a:pt x="0" y="0"/>
                  </a:moveTo>
                  <a:lnTo>
                    <a:pt x="1488224" y="0"/>
                  </a:lnTo>
                  <a:lnTo>
                    <a:pt x="1488224" y="781873"/>
                  </a:lnTo>
                  <a:lnTo>
                    <a:pt x="0" y="781873"/>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488224" cy="800923"/>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640984" y="2448763"/>
            <a:ext cx="7971308" cy="3918973"/>
          </a:xfrm>
          <a:prstGeom prst="rect">
            <a:avLst/>
          </a:prstGeom>
        </p:spPr>
        <p:txBody>
          <a:bodyPr anchor="t" rtlCol="false" tIns="0" lIns="0" bIns="0" rIns="0">
            <a:spAutoFit/>
          </a:bodyPr>
          <a:lstStyle/>
          <a:p>
            <a:pPr algn="ctr">
              <a:lnSpc>
                <a:spcPts val="6233"/>
              </a:lnSpc>
            </a:pPr>
            <a:r>
              <a:rPr lang="en-US" sz="4517" spc="442">
                <a:solidFill>
                  <a:srgbClr val="231F20"/>
                </a:solidFill>
                <a:latin typeface="Oswald Bold"/>
              </a:rPr>
              <a:t>TOOL FOR SIMULATING TUMOR GROWTH IN VARIOUS REGIONS OF THE HUMAN BODY IN THREE DIMENSIONS.</a:t>
            </a:r>
          </a:p>
        </p:txBody>
      </p:sp>
      <p:sp>
        <p:nvSpPr>
          <p:cNvPr name="TextBox 9" id="9"/>
          <p:cNvSpPr txBox="true"/>
          <p:nvPr/>
        </p:nvSpPr>
        <p:spPr>
          <a:xfrm rot="0">
            <a:off x="1439510" y="8958144"/>
            <a:ext cx="13956712" cy="1082775"/>
          </a:xfrm>
          <a:prstGeom prst="rect">
            <a:avLst/>
          </a:prstGeom>
        </p:spPr>
        <p:txBody>
          <a:bodyPr anchor="t" rtlCol="false" tIns="0" lIns="0" bIns="0" rIns="0">
            <a:spAutoFit/>
          </a:bodyPr>
          <a:lstStyle/>
          <a:p>
            <a:pPr algn="ctr">
              <a:lnSpc>
                <a:spcPts val="2934"/>
              </a:lnSpc>
            </a:pPr>
            <a:r>
              <a:rPr lang="en-US" sz="2126" spc="112">
                <a:solidFill>
                  <a:srgbClr val="231F20"/>
                </a:solidFill>
                <a:latin typeface="Montserrat Classic Bold"/>
              </a:rPr>
              <a:t>PANTERS RODRÍGUEZ BERMUDEZ.</a:t>
            </a:r>
          </a:p>
          <a:p>
            <a:pPr algn="ctr">
              <a:lnSpc>
                <a:spcPts val="2934"/>
              </a:lnSpc>
            </a:pPr>
            <a:r>
              <a:rPr lang="en-US" sz="2126" spc="112">
                <a:solidFill>
                  <a:srgbClr val="231F20"/>
                </a:solidFill>
                <a:latin typeface="Montserrat Classic Bold"/>
              </a:rPr>
              <a:t>Departamento de Ciencias Exatas, Universidade Federal Fluminense, Volta Redonda, Rio de Janeiro, Brazil</a:t>
            </a:r>
          </a:p>
        </p:txBody>
      </p:sp>
      <p:sp>
        <p:nvSpPr>
          <p:cNvPr name="TextBox 10" id="10"/>
          <p:cNvSpPr txBox="true"/>
          <p:nvPr/>
        </p:nvSpPr>
        <p:spPr>
          <a:xfrm rot="0">
            <a:off x="2055922" y="6521815"/>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AUTHORS:</a:t>
            </a:r>
          </a:p>
        </p:txBody>
      </p:sp>
      <p:sp>
        <p:nvSpPr>
          <p:cNvPr name="TextBox 11" id="11"/>
          <p:cNvSpPr txBox="true"/>
          <p:nvPr/>
        </p:nvSpPr>
        <p:spPr>
          <a:xfrm rot="0">
            <a:off x="210786" y="7817348"/>
            <a:ext cx="16414160" cy="978872"/>
          </a:xfrm>
          <a:prstGeom prst="rect">
            <a:avLst/>
          </a:prstGeom>
        </p:spPr>
        <p:txBody>
          <a:bodyPr anchor="t" rtlCol="false" tIns="0" lIns="0" bIns="0" rIns="0">
            <a:spAutoFit/>
          </a:bodyPr>
          <a:lstStyle/>
          <a:p>
            <a:pPr algn="ctr">
              <a:lnSpc>
                <a:spcPts val="2642"/>
              </a:lnSpc>
            </a:pPr>
            <a:r>
              <a:rPr lang="en-US" sz="1915" spc="101">
                <a:solidFill>
                  <a:srgbClr val="231F20"/>
                </a:solidFill>
                <a:latin typeface="Montserrat Classic Bold"/>
              </a:rPr>
              <a:t>REINALDO RODRÍGUEZ RAMOS</a:t>
            </a:r>
          </a:p>
          <a:p>
            <a:pPr algn="ctr">
              <a:lnSpc>
                <a:spcPts val="2642"/>
              </a:lnSpc>
            </a:pPr>
            <a:r>
              <a:rPr lang="en-US" sz="1915" spc="101">
                <a:solidFill>
                  <a:srgbClr val="231F20"/>
                </a:solidFill>
                <a:latin typeface="Montserrat Classic Bold"/>
              </a:rPr>
              <a:t>Department of Mathematics, Faculty of Mathematics and Computer Science, University of Havana,</a:t>
            </a:r>
          </a:p>
          <a:p>
            <a:pPr algn="ctr">
              <a:lnSpc>
                <a:spcPts val="2642"/>
              </a:lnSpc>
            </a:pPr>
            <a:r>
              <a:rPr lang="en-US" sz="1915" spc="101">
                <a:solidFill>
                  <a:srgbClr val="231F20"/>
                </a:solidFill>
                <a:latin typeface="Montserrat Classic Bold"/>
              </a:rPr>
              <a:t>Cuba, and PPG-MCCT, Federal Fluminense University, Volta Redonda, Rio de Janeiro, Brazil</a:t>
            </a:r>
          </a:p>
        </p:txBody>
      </p:sp>
      <p:sp>
        <p:nvSpPr>
          <p:cNvPr name="TextBox 12" id="12"/>
          <p:cNvSpPr txBox="true"/>
          <p:nvPr/>
        </p:nvSpPr>
        <p:spPr>
          <a:xfrm rot="0">
            <a:off x="1253246" y="7058702"/>
            <a:ext cx="14454359" cy="663395"/>
          </a:xfrm>
          <a:prstGeom prst="rect">
            <a:avLst/>
          </a:prstGeom>
        </p:spPr>
        <p:txBody>
          <a:bodyPr anchor="t" rtlCol="false" tIns="0" lIns="0" bIns="0" rIns="0">
            <a:spAutoFit/>
          </a:bodyPr>
          <a:lstStyle/>
          <a:p>
            <a:pPr algn="ctr">
              <a:lnSpc>
                <a:spcPts val="2697"/>
              </a:lnSpc>
            </a:pPr>
            <a:r>
              <a:rPr lang="en-US" sz="1954" spc="103">
                <a:solidFill>
                  <a:srgbClr val="231F20"/>
                </a:solidFill>
                <a:latin typeface="Montserrat Classic Bold"/>
              </a:rPr>
              <a:t>CARLOS CARRET MIRANDA</a:t>
            </a:r>
          </a:p>
          <a:p>
            <a:pPr algn="ctr">
              <a:lnSpc>
                <a:spcPts val="2697"/>
              </a:lnSpc>
            </a:pPr>
            <a:r>
              <a:rPr lang="en-US" sz="1954" spc="103">
                <a:solidFill>
                  <a:srgbClr val="231F20"/>
                </a:solidFill>
                <a:latin typeface="Montserrat Classic Bold"/>
              </a:rPr>
              <a:t>Faculty of Mathematics and Computer Science, University of Havana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126231"/>
            <a:ext cx="5475603" cy="771120"/>
          </a:xfrm>
          <a:prstGeom prst="rect">
            <a:avLst/>
          </a:prstGeom>
        </p:spPr>
        <p:txBody>
          <a:bodyPr anchor="t" rtlCol="false" tIns="0" lIns="0" bIns="0" rIns="0">
            <a:spAutoFit/>
          </a:bodyPr>
          <a:lstStyle/>
          <a:p>
            <a:pPr>
              <a:lnSpc>
                <a:spcPts val="6349"/>
              </a:lnSpc>
            </a:pPr>
            <a:r>
              <a:rPr lang="en-US" sz="4601" spc="450">
                <a:solidFill>
                  <a:srgbClr val="FFFFFF"/>
                </a:solidFill>
                <a:latin typeface="Oswald Bold"/>
              </a:rPr>
              <a:t>MARCHING CUBES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496088" y="4779996"/>
            <a:ext cx="10951206" cy="4019974"/>
          </a:xfrm>
          <a:prstGeom prst="rect">
            <a:avLst/>
          </a:prstGeom>
        </p:spPr>
        <p:txBody>
          <a:bodyPr anchor="t" rtlCol="false" tIns="0" lIns="0" bIns="0" rIns="0">
            <a:spAutoFit/>
          </a:bodyPr>
          <a:lstStyle/>
          <a:p>
            <a:pPr algn="just">
              <a:lnSpc>
                <a:spcPts val="3999"/>
              </a:lnSpc>
            </a:pPr>
            <a:r>
              <a:rPr lang="en-US" sz="2898" spc="284">
                <a:solidFill>
                  <a:srgbClr val="F5FFF5"/>
                </a:solidFill>
                <a:latin typeface="DM Sans"/>
              </a:rPr>
              <a:t>The Marching Cubes technique is a computer graphics algorithm used to extract a polygonal mesh </a:t>
            </a:r>
            <a:r>
              <a:rPr lang="en-US" sz="2898" spc="284">
                <a:solidFill>
                  <a:srgbClr val="F5FFF5"/>
                </a:solidFill>
                <a:latin typeface="DM Sans"/>
              </a:rPr>
              <a:t>of an isosurface from a three-dimensional discrete scalar field, such computed tomography (CT) scans and magnetic resonance imaging (MRI) data. In the context of this project, it is used for the threedimensional representation of tumors, providing detailed and accurate visualization.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9136494" y="1572544"/>
            <a:ext cx="8823049" cy="7685756"/>
            <a:chOff x="0" y="0"/>
            <a:chExt cx="2323766" cy="2024232"/>
          </a:xfrm>
        </p:grpSpPr>
        <p:sp>
          <p:nvSpPr>
            <p:cNvPr name="Freeform 4" id="4"/>
            <p:cNvSpPr/>
            <p:nvPr/>
          </p:nvSpPr>
          <p:spPr>
            <a:xfrm flipH="false" flipV="false" rot="0">
              <a:off x="0" y="0"/>
              <a:ext cx="2323766" cy="2024232"/>
            </a:xfrm>
            <a:custGeom>
              <a:avLst/>
              <a:gdLst/>
              <a:ahLst/>
              <a:cxnLst/>
              <a:rect r="r" b="b" t="t" l="l"/>
              <a:pathLst>
                <a:path h="2024232" w="2323766">
                  <a:moveTo>
                    <a:pt x="0" y="0"/>
                  </a:moveTo>
                  <a:lnTo>
                    <a:pt x="2323766" y="0"/>
                  </a:lnTo>
                  <a:lnTo>
                    <a:pt x="2323766" y="2024232"/>
                  </a:lnTo>
                  <a:lnTo>
                    <a:pt x="0" y="2024232"/>
                  </a:lnTo>
                  <a:close/>
                </a:path>
              </a:pathLst>
            </a:custGeom>
            <a:solidFill>
              <a:srgbClr val="CCCCCC"/>
            </a:solidFill>
          </p:spPr>
        </p:sp>
        <p:sp>
          <p:nvSpPr>
            <p:cNvPr name="TextBox 5" id="5"/>
            <p:cNvSpPr txBox="true"/>
            <p:nvPr/>
          </p:nvSpPr>
          <p:spPr>
            <a:xfrm>
              <a:off x="0" y="-19050"/>
              <a:ext cx="2323766" cy="2043282"/>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572348" y="7346550"/>
            <a:ext cx="9752965" cy="1032847"/>
          </a:xfrm>
          <a:custGeom>
            <a:avLst/>
            <a:gdLst/>
            <a:ahLst/>
            <a:cxnLst/>
            <a:rect r="r" b="b" t="t" l="l"/>
            <a:pathLst>
              <a:path h="1032847" w="9752965">
                <a:moveTo>
                  <a:pt x="0" y="0"/>
                </a:moveTo>
                <a:lnTo>
                  <a:pt x="9752964" y="0"/>
                </a:lnTo>
                <a:lnTo>
                  <a:pt x="9752964"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572348" y="2307314"/>
            <a:ext cx="10013929" cy="5210217"/>
            <a:chOff x="0" y="0"/>
            <a:chExt cx="3836770" cy="1996260"/>
          </a:xfrm>
        </p:grpSpPr>
        <p:sp>
          <p:nvSpPr>
            <p:cNvPr name="Freeform 8" id="8"/>
            <p:cNvSpPr/>
            <p:nvPr/>
          </p:nvSpPr>
          <p:spPr>
            <a:xfrm flipH="false" flipV="false" rot="0">
              <a:off x="0" y="0"/>
              <a:ext cx="3836770" cy="1996260"/>
            </a:xfrm>
            <a:custGeom>
              <a:avLst/>
              <a:gdLst/>
              <a:ahLst/>
              <a:cxnLst/>
              <a:rect r="r" b="b" t="t" l="l"/>
              <a:pathLst>
                <a:path h="1996260" w="3836770">
                  <a:moveTo>
                    <a:pt x="0" y="0"/>
                  </a:moveTo>
                  <a:lnTo>
                    <a:pt x="3836770" y="0"/>
                  </a:lnTo>
                  <a:lnTo>
                    <a:pt x="3836770" y="1996260"/>
                  </a:lnTo>
                  <a:lnTo>
                    <a:pt x="0" y="1996260"/>
                  </a:lnTo>
                  <a:close/>
                </a:path>
              </a:pathLst>
            </a:custGeom>
            <a:solidFill>
              <a:srgbClr val="EFEFEF"/>
            </a:solidFill>
          </p:spPr>
        </p:sp>
        <p:sp>
          <p:nvSpPr>
            <p:cNvPr name="TextBox 9" id="9"/>
            <p:cNvSpPr txBox="true"/>
            <p:nvPr/>
          </p:nvSpPr>
          <p:spPr>
            <a:xfrm>
              <a:off x="0" y="-19050"/>
              <a:ext cx="3836770" cy="201531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9136494" y="2307314"/>
            <a:ext cx="8823049" cy="5210217"/>
          </a:xfrm>
          <a:custGeom>
            <a:avLst/>
            <a:gdLst/>
            <a:ahLst/>
            <a:cxnLst/>
            <a:rect r="r" b="b" t="t" l="l"/>
            <a:pathLst>
              <a:path h="5210217" w="8823049">
                <a:moveTo>
                  <a:pt x="0" y="0"/>
                </a:moveTo>
                <a:lnTo>
                  <a:pt x="8823049" y="0"/>
                </a:lnTo>
                <a:lnTo>
                  <a:pt x="8823049" y="5210216"/>
                </a:lnTo>
                <a:lnTo>
                  <a:pt x="0" y="5210216"/>
                </a:lnTo>
                <a:lnTo>
                  <a:pt x="0" y="0"/>
                </a:lnTo>
                <a:close/>
              </a:path>
            </a:pathLst>
          </a:custGeom>
          <a:blipFill>
            <a:blip r:embed="rId6"/>
            <a:stretch>
              <a:fillRect l="0" t="-577" r="0" b="-678"/>
            </a:stretch>
          </a:blipFill>
        </p:spPr>
      </p:sp>
      <p:sp>
        <p:nvSpPr>
          <p:cNvPr name="TextBox 12" id="12"/>
          <p:cNvSpPr txBox="true"/>
          <p:nvPr/>
        </p:nvSpPr>
        <p:spPr>
          <a:xfrm rot="0">
            <a:off x="3169336" y="965600"/>
            <a:ext cx="7416941" cy="1099588"/>
          </a:xfrm>
          <a:prstGeom prst="rect">
            <a:avLst/>
          </a:prstGeom>
        </p:spPr>
        <p:txBody>
          <a:bodyPr anchor="t" rtlCol="false" tIns="0" lIns="0" bIns="0" rIns="0">
            <a:spAutoFit/>
          </a:bodyPr>
          <a:lstStyle/>
          <a:p>
            <a:pPr>
              <a:lnSpc>
                <a:spcPts val="8945"/>
              </a:lnSpc>
            </a:pPr>
            <a:r>
              <a:rPr lang="en-US" sz="6482" spc="635">
                <a:solidFill>
                  <a:srgbClr val="231F20"/>
                </a:solidFill>
                <a:latin typeface="Oswald Bold"/>
              </a:rPr>
              <a:t>MARCHING CUBES</a:t>
            </a:r>
          </a:p>
        </p:txBody>
      </p:sp>
      <p:sp>
        <p:nvSpPr>
          <p:cNvPr name="TextBox 13" id="13"/>
          <p:cNvSpPr txBox="true"/>
          <p:nvPr/>
        </p:nvSpPr>
        <p:spPr>
          <a:xfrm rot="0">
            <a:off x="1028700" y="2590760"/>
            <a:ext cx="8264273" cy="3703504"/>
          </a:xfrm>
          <a:prstGeom prst="rect">
            <a:avLst/>
          </a:prstGeom>
        </p:spPr>
        <p:txBody>
          <a:bodyPr anchor="t" rtlCol="false" tIns="0" lIns="0" bIns="0" rIns="0">
            <a:spAutoFit/>
          </a:bodyPr>
          <a:lstStyle/>
          <a:p>
            <a:pPr algn="l" marL="0" indent="0" lvl="0">
              <a:lnSpc>
                <a:spcPts val="2978"/>
              </a:lnSpc>
              <a:spcBef>
                <a:spcPct val="0"/>
              </a:spcBef>
            </a:pPr>
            <a:r>
              <a:rPr lang="en-US" sz="2158" spc="211">
                <a:solidFill>
                  <a:srgbClr val="231F20"/>
                </a:solidFill>
                <a:latin typeface="DM Sans"/>
              </a:rPr>
              <a:t>This algorithm works by processing the cells of volume data (also known as voxels), checking the </a:t>
            </a:r>
            <a:r>
              <a:rPr lang="en-US" sz="2158" spc="211">
                <a:solidFill>
                  <a:srgbClr val="231F20"/>
                </a:solidFill>
                <a:latin typeface="DM Sans"/>
              </a:rPr>
              <a:t>intersection between their respective edges and the isosurface. The values of each vertex of the cells </a:t>
            </a:r>
            <a:r>
              <a:rPr lang="en-US" sz="2158" spc="211">
                <a:solidFill>
                  <a:srgbClr val="231F20"/>
                </a:solidFill>
                <a:latin typeface="DM Sans"/>
              </a:rPr>
              <a:t>are compared with a given isosurface value, and these vertices are classified as ”inside” or ”outside” the isosurface. Once the type of intersection is determined, an approximation of the isosurface contained in the cell is constructed by building triangles</a:t>
            </a:r>
          </a:p>
        </p:txBody>
      </p:sp>
      <p:sp>
        <p:nvSpPr>
          <p:cNvPr name="TextBox 14" id="14"/>
          <p:cNvSpPr txBox="true"/>
          <p:nvPr/>
        </p:nvSpPr>
        <p:spPr>
          <a:xfrm rot="0">
            <a:off x="9458037" y="7650880"/>
            <a:ext cx="8179962" cy="1475065"/>
          </a:xfrm>
          <a:prstGeom prst="rect">
            <a:avLst/>
          </a:prstGeom>
        </p:spPr>
        <p:txBody>
          <a:bodyPr anchor="t" rtlCol="false" tIns="0" lIns="0" bIns="0" rIns="0">
            <a:spAutoFit/>
          </a:bodyPr>
          <a:lstStyle/>
          <a:p>
            <a:pPr algn="just" marL="0" indent="0" lvl="0">
              <a:lnSpc>
                <a:spcPts val="2954"/>
              </a:lnSpc>
              <a:spcBef>
                <a:spcPct val="0"/>
              </a:spcBef>
            </a:pPr>
            <a:r>
              <a:rPr lang="en-US" sz="2140" spc="209">
                <a:solidFill>
                  <a:srgbClr val="231F20"/>
                </a:solidFill>
                <a:latin typeface="DM Sans"/>
              </a:rPr>
              <a:t>Illustration of the 15 basic cases of the marching cubes technique. The green vertices are the ones classified as “inside” the isosurfaces, whereas the remaining as “outside” them.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1572544"/>
            <a:ext cx="16930843" cy="7415782"/>
            <a:chOff x="0" y="0"/>
            <a:chExt cx="4459152" cy="1953128"/>
          </a:xfrm>
        </p:grpSpPr>
        <p:sp>
          <p:nvSpPr>
            <p:cNvPr name="Freeform 4" id="4"/>
            <p:cNvSpPr/>
            <p:nvPr/>
          </p:nvSpPr>
          <p:spPr>
            <a:xfrm flipH="false" flipV="false" rot="0">
              <a:off x="0" y="0"/>
              <a:ext cx="4459152" cy="1953128"/>
            </a:xfrm>
            <a:custGeom>
              <a:avLst/>
              <a:gdLst/>
              <a:ahLst/>
              <a:cxnLst/>
              <a:rect r="r" b="b" t="t" l="l"/>
              <a:pathLst>
                <a:path h="1953128" w="4459152">
                  <a:moveTo>
                    <a:pt x="0" y="0"/>
                  </a:moveTo>
                  <a:lnTo>
                    <a:pt x="4459152" y="0"/>
                  </a:lnTo>
                  <a:lnTo>
                    <a:pt x="4459152" y="1953128"/>
                  </a:lnTo>
                  <a:lnTo>
                    <a:pt x="0" y="1953128"/>
                  </a:lnTo>
                  <a:close/>
                </a:path>
              </a:pathLst>
            </a:custGeom>
            <a:solidFill>
              <a:srgbClr val="CCCCCC"/>
            </a:solidFill>
          </p:spPr>
        </p:sp>
        <p:sp>
          <p:nvSpPr>
            <p:cNvPr name="TextBox 5" id="5"/>
            <p:cNvSpPr txBox="true"/>
            <p:nvPr/>
          </p:nvSpPr>
          <p:spPr>
            <a:xfrm>
              <a:off x="0" y="-19050"/>
              <a:ext cx="4459152" cy="1972178"/>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4617639" y="8988326"/>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748785" y="2098220"/>
            <a:ext cx="5433533" cy="5489548"/>
          </a:xfrm>
          <a:custGeom>
            <a:avLst/>
            <a:gdLst/>
            <a:ahLst/>
            <a:cxnLst/>
            <a:rect r="r" b="b" t="t" l="l"/>
            <a:pathLst>
              <a:path h="5489548" w="5433533">
                <a:moveTo>
                  <a:pt x="0" y="0"/>
                </a:moveTo>
                <a:lnTo>
                  <a:pt x="5433532" y="0"/>
                </a:lnTo>
                <a:lnTo>
                  <a:pt x="5433532" y="5489548"/>
                </a:lnTo>
                <a:lnTo>
                  <a:pt x="0" y="5489548"/>
                </a:lnTo>
                <a:lnTo>
                  <a:pt x="0" y="0"/>
                </a:lnTo>
                <a:close/>
              </a:path>
            </a:pathLst>
          </a:custGeom>
          <a:blipFill>
            <a:blip r:embed="rId6"/>
            <a:stretch>
              <a:fillRect l="0" t="0" r="0" b="0"/>
            </a:stretch>
          </a:blipFill>
        </p:spPr>
      </p:sp>
      <p:sp>
        <p:nvSpPr>
          <p:cNvPr name="Freeform 9" id="9"/>
          <p:cNvSpPr/>
          <p:nvPr/>
        </p:nvSpPr>
        <p:spPr>
          <a:xfrm flipH="false" flipV="false" rot="0">
            <a:off x="11038547" y="2209261"/>
            <a:ext cx="5130649" cy="5267466"/>
          </a:xfrm>
          <a:custGeom>
            <a:avLst/>
            <a:gdLst/>
            <a:ahLst/>
            <a:cxnLst/>
            <a:rect r="r" b="b" t="t" l="l"/>
            <a:pathLst>
              <a:path h="5267466" w="5130649">
                <a:moveTo>
                  <a:pt x="0" y="0"/>
                </a:moveTo>
                <a:lnTo>
                  <a:pt x="5130649" y="0"/>
                </a:lnTo>
                <a:lnTo>
                  <a:pt x="5130649" y="5267466"/>
                </a:lnTo>
                <a:lnTo>
                  <a:pt x="0" y="5267466"/>
                </a:lnTo>
                <a:lnTo>
                  <a:pt x="0" y="0"/>
                </a:lnTo>
                <a:close/>
              </a:path>
            </a:pathLst>
          </a:custGeom>
          <a:blipFill>
            <a:blip r:embed="rId7"/>
            <a:stretch>
              <a:fillRect l="0" t="0" r="0" b="0"/>
            </a:stretch>
          </a:blipFill>
        </p:spPr>
      </p:sp>
      <p:sp>
        <p:nvSpPr>
          <p:cNvPr name="TextBox 10" id="10"/>
          <p:cNvSpPr txBox="true"/>
          <p:nvPr/>
        </p:nvSpPr>
        <p:spPr>
          <a:xfrm rot="0">
            <a:off x="3408792" y="914400"/>
            <a:ext cx="7416941" cy="1099588"/>
          </a:xfrm>
          <a:prstGeom prst="rect">
            <a:avLst/>
          </a:prstGeom>
        </p:spPr>
        <p:txBody>
          <a:bodyPr anchor="t" rtlCol="false" tIns="0" lIns="0" bIns="0" rIns="0">
            <a:spAutoFit/>
          </a:bodyPr>
          <a:lstStyle/>
          <a:p>
            <a:pPr>
              <a:lnSpc>
                <a:spcPts val="8945"/>
              </a:lnSpc>
            </a:pPr>
            <a:r>
              <a:rPr lang="en-US" sz="6482" spc="635">
                <a:solidFill>
                  <a:srgbClr val="231F20"/>
                </a:solidFill>
                <a:latin typeface="Oswald Bold"/>
              </a:rPr>
              <a:t>MARCHING CUBES</a:t>
            </a:r>
          </a:p>
        </p:txBody>
      </p:sp>
      <p:sp>
        <p:nvSpPr>
          <p:cNvPr name="TextBox 11" id="11"/>
          <p:cNvSpPr txBox="true"/>
          <p:nvPr/>
        </p:nvSpPr>
        <p:spPr>
          <a:xfrm rot="0">
            <a:off x="1833010" y="7625868"/>
            <a:ext cx="7661111" cy="1146886"/>
          </a:xfrm>
          <a:prstGeom prst="rect">
            <a:avLst/>
          </a:prstGeom>
        </p:spPr>
        <p:txBody>
          <a:bodyPr anchor="t" rtlCol="false" tIns="0" lIns="0" bIns="0" rIns="0">
            <a:spAutoFit/>
          </a:bodyPr>
          <a:lstStyle/>
          <a:p>
            <a:pPr algn="just" marL="0" indent="0" lvl="0">
              <a:lnSpc>
                <a:spcPts val="3047"/>
              </a:lnSpc>
              <a:spcBef>
                <a:spcPct val="0"/>
              </a:spcBef>
            </a:pPr>
            <a:r>
              <a:rPr lang="en-US" sz="2208" spc="216">
                <a:solidFill>
                  <a:srgbClr val="231F20"/>
                </a:solidFill>
                <a:latin typeface="DM Sans"/>
              </a:rPr>
              <a:t>Volume rendering of a male head dataset using marching cubes with different isovalues: a 30, b 50, c 75, d 100</a:t>
            </a:r>
          </a:p>
        </p:txBody>
      </p:sp>
      <p:sp>
        <p:nvSpPr>
          <p:cNvPr name="Freeform 12" id="1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1572544"/>
            <a:ext cx="16930843" cy="7415782"/>
            <a:chOff x="0" y="0"/>
            <a:chExt cx="4459152" cy="1953128"/>
          </a:xfrm>
        </p:grpSpPr>
        <p:sp>
          <p:nvSpPr>
            <p:cNvPr name="Freeform 4" id="4"/>
            <p:cNvSpPr/>
            <p:nvPr/>
          </p:nvSpPr>
          <p:spPr>
            <a:xfrm flipH="false" flipV="false" rot="0">
              <a:off x="0" y="0"/>
              <a:ext cx="4459152" cy="1953128"/>
            </a:xfrm>
            <a:custGeom>
              <a:avLst/>
              <a:gdLst/>
              <a:ahLst/>
              <a:cxnLst/>
              <a:rect r="r" b="b" t="t" l="l"/>
              <a:pathLst>
                <a:path h="1953128" w="4459152">
                  <a:moveTo>
                    <a:pt x="0" y="0"/>
                  </a:moveTo>
                  <a:lnTo>
                    <a:pt x="4459152" y="0"/>
                  </a:lnTo>
                  <a:lnTo>
                    <a:pt x="4459152" y="1953128"/>
                  </a:lnTo>
                  <a:lnTo>
                    <a:pt x="0" y="1953128"/>
                  </a:lnTo>
                  <a:close/>
                </a:path>
              </a:pathLst>
            </a:custGeom>
            <a:solidFill>
              <a:srgbClr val="CCCCCC"/>
            </a:solidFill>
          </p:spPr>
        </p:sp>
        <p:sp>
          <p:nvSpPr>
            <p:cNvPr name="TextBox 5" id="5"/>
            <p:cNvSpPr txBox="true"/>
            <p:nvPr/>
          </p:nvSpPr>
          <p:spPr>
            <a:xfrm>
              <a:off x="0" y="-19050"/>
              <a:ext cx="4459152" cy="1972178"/>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4617639" y="8988326"/>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155223" y="2013988"/>
            <a:ext cx="11215380" cy="6118071"/>
          </a:xfrm>
          <a:custGeom>
            <a:avLst/>
            <a:gdLst/>
            <a:ahLst/>
            <a:cxnLst/>
            <a:rect r="r" b="b" t="t" l="l"/>
            <a:pathLst>
              <a:path h="6118071" w="11215380">
                <a:moveTo>
                  <a:pt x="0" y="0"/>
                </a:moveTo>
                <a:lnTo>
                  <a:pt x="11215381" y="0"/>
                </a:lnTo>
                <a:lnTo>
                  <a:pt x="11215381" y="6118071"/>
                </a:lnTo>
                <a:lnTo>
                  <a:pt x="0" y="6118071"/>
                </a:lnTo>
                <a:lnTo>
                  <a:pt x="0" y="0"/>
                </a:lnTo>
                <a:close/>
              </a:path>
            </a:pathLst>
          </a:custGeom>
          <a:blipFill>
            <a:blip r:embed="rId8"/>
            <a:stretch>
              <a:fillRect l="0" t="-318" r="-317" b="-318"/>
            </a:stretch>
          </a:blipFill>
        </p:spPr>
      </p:sp>
      <p:sp>
        <p:nvSpPr>
          <p:cNvPr name="TextBox 10" id="10"/>
          <p:cNvSpPr txBox="true"/>
          <p:nvPr/>
        </p:nvSpPr>
        <p:spPr>
          <a:xfrm rot="0">
            <a:off x="3408792" y="914400"/>
            <a:ext cx="7416941" cy="1099588"/>
          </a:xfrm>
          <a:prstGeom prst="rect">
            <a:avLst/>
          </a:prstGeom>
        </p:spPr>
        <p:txBody>
          <a:bodyPr anchor="t" rtlCol="false" tIns="0" lIns="0" bIns="0" rIns="0">
            <a:spAutoFit/>
          </a:bodyPr>
          <a:lstStyle/>
          <a:p>
            <a:pPr>
              <a:lnSpc>
                <a:spcPts val="8945"/>
              </a:lnSpc>
            </a:pPr>
            <a:r>
              <a:rPr lang="en-US" sz="6482" spc="635">
                <a:solidFill>
                  <a:srgbClr val="231F20"/>
                </a:solidFill>
                <a:latin typeface="Oswald Bold"/>
              </a:rPr>
              <a:t>MARCHING CUBES</a:t>
            </a:r>
          </a:p>
        </p:txBody>
      </p:sp>
      <p:sp>
        <p:nvSpPr>
          <p:cNvPr name="TextBox 11" id="11"/>
          <p:cNvSpPr txBox="true"/>
          <p:nvPr/>
        </p:nvSpPr>
        <p:spPr>
          <a:xfrm rot="0">
            <a:off x="2394573" y="8277796"/>
            <a:ext cx="14864727" cy="380388"/>
          </a:xfrm>
          <a:prstGeom prst="rect">
            <a:avLst/>
          </a:prstGeom>
        </p:spPr>
        <p:txBody>
          <a:bodyPr anchor="t" rtlCol="false" tIns="0" lIns="0" bIns="0" rIns="0">
            <a:spAutoFit/>
          </a:bodyPr>
          <a:lstStyle/>
          <a:p>
            <a:pPr algn="just" marL="0" indent="0" lvl="0">
              <a:lnSpc>
                <a:spcPts val="3047"/>
              </a:lnSpc>
              <a:spcBef>
                <a:spcPct val="0"/>
              </a:spcBef>
            </a:pPr>
            <a:r>
              <a:rPr lang="en-US" sz="2208" spc="216">
                <a:solidFill>
                  <a:srgbClr val="231F20"/>
                </a:solidFill>
                <a:latin typeface="DM Sans"/>
              </a:rPr>
              <a:t>An example of simulating tumor growth in 3D at early stages.The code was developed in Unity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2655097"/>
            <a:ext cx="10951206" cy="2488403"/>
          </a:xfrm>
          <a:prstGeom prst="rect">
            <a:avLst/>
          </a:prstGeom>
        </p:spPr>
        <p:txBody>
          <a:bodyPr anchor="t" rtlCol="false" tIns="0" lIns="0" bIns="0" rIns="0">
            <a:spAutoFit/>
          </a:bodyPr>
          <a:lstStyle/>
          <a:p>
            <a:pPr>
              <a:lnSpc>
                <a:spcPts val="6647"/>
              </a:lnSpc>
            </a:pPr>
            <a:r>
              <a:rPr lang="en-US" sz="4816" spc="472">
                <a:solidFill>
                  <a:srgbClr val="FFFFFF"/>
                </a:solidFill>
                <a:latin typeface="Oswald Bold"/>
              </a:rPr>
              <a:t>CONFIGURATION AND PARAMETERS OF THE SIMULATION.</a:t>
            </a:r>
          </a:p>
          <a:p>
            <a:pPr>
              <a:lnSpc>
                <a:spcPts val="6647"/>
              </a:lnSpc>
            </a:pP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196883" y="5095875"/>
            <a:ext cx="10951206" cy="3522657"/>
          </a:xfrm>
          <a:prstGeom prst="rect">
            <a:avLst/>
          </a:prstGeom>
        </p:spPr>
        <p:txBody>
          <a:bodyPr anchor="t" rtlCol="false" tIns="0" lIns="0" bIns="0" rIns="0">
            <a:spAutoFit/>
          </a:bodyPr>
          <a:lstStyle/>
          <a:p>
            <a:pPr>
              <a:lnSpc>
                <a:spcPts val="3999"/>
              </a:lnSpc>
            </a:pPr>
            <a:r>
              <a:rPr lang="en-US" sz="2898" spc="284">
                <a:solidFill>
                  <a:srgbClr val="F5FFF5"/>
                </a:solidFill>
                <a:latin typeface="DM Sans"/>
              </a:rPr>
              <a:t>The ability to load specific configurations and adjust, add, or remove parameters that influence the</a:t>
            </a:r>
          </a:p>
          <a:p>
            <a:pPr>
              <a:lnSpc>
                <a:spcPts val="3999"/>
              </a:lnSpc>
            </a:pPr>
            <a:r>
              <a:rPr lang="en-US" sz="2898" spc="284">
                <a:solidFill>
                  <a:srgbClr val="F5FFF5"/>
                </a:solidFill>
                <a:latin typeface="DM Sans"/>
              </a:rPr>
              <a:t>realism of the simulation allows for the adaptation of the model to different scenarios and conditions.</a:t>
            </a:r>
          </a:p>
          <a:p>
            <a:pPr>
              <a:lnSpc>
                <a:spcPts val="3999"/>
              </a:lnSpc>
            </a:pPr>
            <a:r>
              <a:rPr lang="en-US" sz="2898" spc="284">
                <a:solidFill>
                  <a:srgbClr val="F5FFF5"/>
                </a:solidFill>
                <a:latin typeface="DM Sans"/>
              </a:rPr>
              <a:t>This makes the tool highly versatile and applicable to a wide range of situations and types of tumors.</a:t>
            </a:r>
          </a:p>
          <a:p>
            <a:pPr algn="l">
              <a:lnSpc>
                <a:spcPts val="399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0681500" y="1060055"/>
            <a:ext cx="6577800" cy="8229600"/>
          </a:xfrm>
          <a:custGeom>
            <a:avLst/>
            <a:gdLst/>
            <a:ahLst/>
            <a:cxnLst/>
            <a:rect r="r" b="b" t="t" l="l"/>
            <a:pathLst>
              <a:path h="8229600" w="6577800">
                <a:moveTo>
                  <a:pt x="0" y="0"/>
                </a:moveTo>
                <a:lnTo>
                  <a:pt x="6577800" y="0"/>
                </a:lnTo>
                <a:lnTo>
                  <a:pt x="6577800" y="8229600"/>
                </a:lnTo>
                <a:lnTo>
                  <a:pt x="0" y="8229600"/>
                </a:lnTo>
                <a:lnTo>
                  <a:pt x="0" y="0"/>
                </a:lnTo>
                <a:close/>
              </a:path>
            </a:pathLst>
          </a:custGeom>
          <a:blipFill>
            <a:blip r:embed="rId3"/>
            <a:stretch>
              <a:fillRect l="0" t="-8409" r="0" b="-8409"/>
            </a:stretch>
          </a:blipFill>
        </p:spPr>
      </p:sp>
      <p:sp>
        <p:nvSpPr>
          <p:cNvPr name="Freeform 7" id="7"/>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4"/>
            <a:stretch>
              <a:fillRect l="0" t="-86495" r="0" b="0"/>
            </a:stretch>
          </a:blipFill>
        </p:spPr>
      </p:sp>
      <p:grpSp>
        <p:nvGrpSpPr>
          <p:cNvPr name="Group 8" id="8"/>
          <p:cNvGrpSpPr/>
          <p:nvPr/>
        </p:nvGrpSpPr>
        <p:grpSpPr>
          <a:xfrm rot="0">
            <a:off x="1782611" y="2483526"/>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14655" y="276054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4"/>
            <a:stretch>
              <a:fillRect l="0" t="-86495" r="0" b="0"/>
            </a:stretch>
          </a:blipFill>
        </p:spPr>
      </p:sp>
      <p:grpSp>
        <p:nvGrpSpPr>
          <p:cNvPr name="Group 13" id="13"/>
          <p:cNvGrpSpPr/>
          <p:nvPr/>
        </p:nvGrpSpPr>
        <p:grpSpPr>
          <a:xfrm rot="0">
            <a:off x="1782611" y="4648596"/>
            <a:ext cx="9610044" cy="1948998"/>
            <a:chOff x="0" y="0"/>
            <a:chExt cx="3682024" cy="746746"/>
          </a:xfrm>
        </p:grpSpPr>
        <p:sp>
          <p:nvSpPr>
            <p:cNvPr name="Freeform 14" id="14"/>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5" id="15"/>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7" id="17"/>
          <p:cNvGrpSpPr/>
          <p:nvPr/>
        </p:nvGrpSpPr>
        <p:grpSpPr>
          <a:xfrm rot="0">
            <a:off x="1782611" y="6813666"/>
            <a:ext cx="9610044" cy="1948998"/>
            <a:chOff x="0" y="0"/>
            <a:chExt cx="3682024" cy="746746"/>
          </a:xfrm>
        </p:grpSpPr>
        <p:sp>
          <p:nvSpPr>
            <p:cNvPr name="Freeform 18" id="1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9" id="1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20" id="20"/>
          <p:cNvSpPr/>
          <p:nvPr/>
        </p:nvSpPr>
        <p:spPr>
          <a:xfrm flipH="false" flipV="false" rot="0">
            <a:off x="2114655" y="709068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2114655" y="5013549"/>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2142191" y="945755"/>
            <a:ext cx="7416941" cy="1231414"/>
          </a:xfrm>
          <a:prstGeom prst="rect">
            <a:avLst/>
          </a:prstGeom>
        </p:spPr>
        <p:txBody>
          <a:bodyPr anchor="t" rtlCol="false" tIns="0" lIns="0" bIns="0" rIns="0">
            <a:spAutoFit/>
          </a:bodyPr>
          <a:lstStyle/>
          <a:p>
            <a:pPr>
              <a:lnSpc>
                <a:spcPts val="10187"/>
              </a:lnSpc>
            </a:pPr>
            <a:r>
              <a:rPr lang="en-US" sz="7382" spc="723">
                <a:solidFill>
                  <a:srgbClr val="231F20"/>
                </a:solidFill>
                <a:latin typeface="Oswald Bold"/>
              </a:rPr>
              <a:t>PARAMETERS</a:t>
            </a:r>
          </a:p>
        </p:txBody>
      </p:sp>
      <p:sp>
        <p:nvSpPr>
          <p:cNvPr name="TextBox 23" id="23"/>
          <p:cNvSpPr txBox="true"/>
          <p:nvPr/>
        </p:nvSpPr>
        <p:spPr>
          <a:xfrm rot="0">
            <a:off x="3549319" y="3050024"/>
            <a:ext cx="7132181" cy="768377"/>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Sx, Sy, Sz - Dimension of the space declared on the x, y and z axis respectively.</a:t>
            </a:r>
          </a:p>
        </p:txBody>
      </p:sp>
      <p:sp>
        <p:nvSpPr>
          <p:cNvPr name="TextBox 24" id="24"/>
          <p:cNvSpPr txBox="true"/>
          <p:nvPr/>
        </p:nvSpPr>
        <p:spPr>
          <a:xfrm rot="0">
            <a:off x="3549319" y="5215094"/>
            <a:ext cx="7132181" cy="768377"/>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 p - Probability of reconnection in the Watts-Strogatz model</a:t>
            </a:r>
          </a:p>
        </p:txBody>
      </p:sp>
      <p:sp>
        <p:nvSpPr>
          <p:cNvPr name="TextBox 25" id="25"/>
          <p:cNvSpPr txBox="true"/>
          <p:nvPr/>
        </p:nvSpPr>
        <p:spPr>
          <a:xfrm rot="0">
            <a:off x="3549319" y="7042105"/>
            <a:ext cx="7132181" cy="1154018"/>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Parameters corresponding to the number of states that the automaton cells can have and their </a:t>
            </a:r>
            <a:r>
              <a:rPr lang="en-US" sz="2210" spc="216">
                <a:solidFill>
                  <a:srgbClr val="231F20"/>
                </a:solidFill>
                <a:latin typeface="DM Sans"/>
              </a:rPr>
              <a:t>descriptions.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0681500" y="1060055"/>
            <a:ext cx="6568275" cy="8229600"/>
          </a:xfrm>
          <a:custGeom>
            <a:avLst/>
            <a:gdLst/>
            <a:ahLst/>
            <a:cxnLst/>
            <a:rect r="r" b="b" t="t" l="l"/>
            <a:pathLst>
              <a:path h="8229600" w="6568275">
                <a:moveTo>
                  <a:pt x="0" y="0"/>
                </a:moveTo>
                <a:lnTo>
                  <a:pt x="6568275" y="0"/>
                </a:lnTo>
                <a:lnTo>
                  <a:pt x="6568275" y="8229600"/>
                </a:lnTo>
                <a:lnTo>
                  <a:pt x="0" y="8229600"/>
                </a:lnTo>
                <a:lnTo>
                  <a:pt x="0" y="0"/>
                </a:lnTo>
                <a:close/>
              </a:path>
            </a:pathLst>
          </a:custGeom>
          <a:blipFill>
            <a:blip r:embed="rId3"/>
            <a:stretch>
              <a:fillRect l="0" t="-8324" r="0" b="-8324"/>
            </a:stretch>
          </a:blipFill>
          <a:ln cap="sq">
            <a:noFill/>
            <a:prstDash val="solid"/>
            <a:miter/>
          </a:ln>
        </p:spPr>
      </p:sp>
      <p:sp>
        <p:nvSpPr>
          <p:cNvPr name="Freeform 7" id="7"/>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4"/>
            <a:stretch>
              <a:fillRect l="0" t="-86495" r="0" b="0"/>
            </a:stretch>
          </a:blipFill>
        </p:spPr>
      </p:sp>
      <p:grpSp>
        <p:nvGrpSpPr>
          <p:cNvPr name="Group 8" id="8"/>
          <p:cNvGrpSpPr/>
          <p:nvPr/>
        </p:nvGrpSpPr>
        <p:grpSpPr>
          <a:xfrm rot="0">
            <a:off x="1782611" y="2483526"/>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14655" y="276054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4"/>
            <a:stretch>
              <a:fillRect l="0" t="-86495" r="0" b="0"/>
            </a:stretch>
          </a:blipFill>
        </p:spPr>
      </p:sp>
      <p:grpSp>
        <p:nvGrpSpPr>
          <p:cNvPr name="Group 13" id="13"/>
          <p:cNvGrpSpPr/>
          <p:nvPr/>
        </p:nvGrpSpPr>
        <p:grpSpPr>
          <a:xfrm rot="0">
            <a:off x="1782611" y="4648596"/>
            <a:ext cx="9610044" cy="1948998"/>
            <a:chOff x="0" y="0"/>
            <a:chExt cx="3682024" cy="746746"/>
          </a:xfrm>
        </p:grpSpPr>
        <p:sp>
          <p:nvSpPr>
            <p:cNvPr name="Freeform 14" id="14"/>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5" id="15"/>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7" id="17"/>
          <p:cNvGrpSpPr/>
          <p:nvPr/>
        </p:nvGrpSpPr>
        <p:grpSpPr>
          <a:xfrm rot="0">
            <a:off x="1782611" y="6813666"/>
            <a:ext cx="9610044" cy="1948998"/>
            <a:chOff x="0" y="0"/>
            <a:chExt cx="3682024" cy="746746"/>
          </a:xfrm>
        </p:grpSpPr>
        <p:sp>
          <p:nvSpPr>
            <p:cNvPr name="Freeform 18" id="1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9" id="1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20" id="20"/>
          <p:cNvSpPr/>
          <p:nvPr/>
        </p:nvSpPr>
        <p:spPr>
          <a:xfrm flipH="false" flipV="false" rot="0">
            <a:off x="2114655" y="709068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2114655" y="5013549"/>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2142191" y="945755"/>
            <a:ext cx="7416941" cy="1231414"/>
          </a:xfrm>
          <a:prstGeom prst="rect">
            <a:avLst/>
          </a:prstGeom>
        </p:spPr>
        <p:txBody>
          <a:bodyPr anchor="t" rtlCol="false" tIns="0" lIns="0" bIns="0" rIns="0">
            <a:spAutoFit/>
          </a:bodyPr>
          <a:lstStyle/>
          <a:p>
            <a:pPr>
              <a:lnSpc>
                <a:spcPts val="10187"/>
              </a:lnSpc>
            </a:pPr>
            <a:r>
              <a:rPr lang="en-US" sz="7382" spc="723">
                <a:solidFill>
                  <a:srgbClr val="231F20"/>
                </a:solidFill>
                <a:latin typeface="Oswald Bold"/>
              </a:rPr>
              <a:t>PARAMETERS</a:t>
            </a:r>
          </a:p>
        </p:txBody>
      </p:sp>
      <p:sp>
        <p:nvSpPr>
          <p:cNvPr name="TextBox 23" id="23"/>
          <p:cNvSpPr txBox="true"/>
          <p:nvPr/>
        </p:nvSpPr>
        <p:spPr>
          <a:xfrm rot="0">
            <a:off x="3549319" y="3050024"/>
            <a:ext cx="7132181" cy="768377"/>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Parameters for possible transitions between the states of the automaton.</a:t>
            </a:r>
          </a:p>
        </p:txBody>
      </p:sp>
      <p:sp>
        <p:nvSpPr>
          <p:cNvPr name="TextBox 24" id="24"/>
          <p:cNvSpPr txBox="true"/>
          <p:nvPr/>
        </p:nvSpPr>
        <p:spPr>
          <a:xfrm rot="0">
            <a:off x="3549319" y="5215094"/>
            <a:ext cx="7132181" cy="768377"/>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Parameters for the probabilities of the transitions between states.</a:t>
            </a:r>
          </a:p>
        </p:txBody>
      </p:sp>
      <p:sp>
        <p:nvSpPr>
          <p:cNvPr name="TextBox 25" id="25"/>
          <p:cNvSpPr txBox="true"/>
          <p:nvPr/>
        </p:nvSpPr>
        <p:spPr>
          <a:xfrm rot="0">
            <a:off x="3549319" y="7042105"/>
            <a:ext cx="7132181" cy="1154018"/>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Parameters corresponding to the shape of the organs where the simulation will take place.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2257425"/>
            <a:chOff x="0" y="0"/>
            <a:chExt cx="4816593" cy="594548"/>
          </a:xfrm>
        </p:grpSpPr>
        <p:sp>
          <p:nvSpPr>
            <p:cNvPr name="Freeform 4" id="4"/>
            <p:cNvSpPr/>
            <p:nvPr/>
          </p:nvSpPr>
          <p:spPr>
            <a:xfrm flipH="false" flipV="false" rot="0">
              <a:off x="0" y="0"/>
              <a:ext cx="4816592" cy="594548"/>
            </a:xfrm>
            <a:custGeom>
              <a:avLst/>
              <a:gdLst/>
              <a:ahLst/>
              <a:cxnLst/>
              <a:rect r="r" b="b" t="t" l="l"/>
              <a:pathLst>
                <a:path h="594548" w="4816592">
                  <a:moveTo>
                    <a:pt x="0" y="0"/>
                  </a:moveTo>
                  <a:lnTo>
                    <a:pt x="4816592" y="0"/>
                  </a:lnTo>
                  <a:lnTo>
                    <a:pt x="4816592" y="594548"/>
                  </a:lnTo>
                  <a:lnTo>
                    <a:pt x="0" y="594548"/>
                  </a:lnTo>
                  <a:close/>
                </a:path>
              </a:pathLst>
            </a:custGeom>
            <a:solidFill>
              <a:srgbClr val="1A1A1A"/>
            </a:solidFill>
          </p:spPr>
        </p:sp>
        <p:sp>
          <p:nvSpPr>
            <p:cNvPr name="TextBox 5" id="5"/>
            <p:cNvSpPr txBox="true"/>
            <p:nvPr/>
          </p:nvSpPr>
          <p:spPr>
            <a:xfrm>
              <a:off x="0" y="-19050"/>
              <a:ext cx="4816593" cy="613598"/>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0" y="2257425"/>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states.json</a:t>
              </a:r>
            </a:p>
          </p:txBody>
        </p:sp>
      </p:grpSp>
      <p:grpSp>
        <p:nvGrpSpPr>
          <p:cNvPr name="Group 11" id="11"/>
          <p:cNvGrpSpPr/>
          <p:nvPr/>
        </p:nvGrpSpPr>
        <p:grpSpPr>
          <a:xfrm rot="0">
            <a:off x="7629241" y="2652332"/>
            <a:ext cx="7497330" cy="2330338"/>
            <a:chOff x="0" y="0"/>
            <a:chExt cx="1744696" cy="542290"/>
          </a:xfrm>
        </p:grpSpPr>
        <p:sp>
          <p:nvSpPr>
            <p:cNvPr name="Freeform 12" id="12"/>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3814261" y="5377576"/>
            <a:ext cx="4473739" cy="636748"/>
            <a:chOff x="0" y="0"/>
            <a:chExt cx="1178269" cy="167703"/>
          </a:xfrm>
        </p:grpSpPr>
        <p:sp>
          <p:nvSpPr>
            <p:cNvPr name="Freeform 15" id="15"/>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6" id="16"/>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organs.json</a:t>
              </a:r>
            </a:p>
          </p:txBody>
        </p:sp>
      </p:grpSp>
      <p:grpSp>
        <p:nvGrpSpPr>
          <p:cNvPr name="Group 17" id="17"/>
          <p:cNvGrpSpPr/>
          <p:nvPr/>
        </p:nvGrpSpPr>
        <p:grpSpPr>
          <a:xfrm rot="0">
            <a:off x="1028700" y="7151965"/>
            <a:ext cx="8792171" cy="2644770"/>
            <a:chOff x="0" y="0"/>
            <a:chExt cx="1865539" cy="561172"/>
          </a:xfrm>
        </p:grpSpPr>
        <p:sp>
          <p:nvSpPr>
            <p:cNvPr name="Freeform 18" id="18"/>
            <p:cNvSpPr/>
            <p:nvPr/>
          </p:nvSpPr>
          <p:spPr>
            <a:xfrm flipH="false" flipV="false" rot="0">
              <a:off x="0" y="0"/>
              <a:ext cx="1865539" cy="561172"/>
            </a:xfrm>
            <a:custGeom>
              <a:avLst/>
              <a:gdLst/>
              <a:ahLst/>
              <a:cxnLst/>
              <a:rect r="r" b="b" t="t" l="l"/>
              <a:pathLst>
                <a:path h="561172" w="1865539">
                  <a:moveTo>
                    <a:pt x="0" y="0"/>
                  </a:moveTo>
                  <a:lnTo>
                    <a:pt x="1865539" y="0"/>
                  </a:lnTo>
                  <a:lnTo>
                    <a:pt x="1865539" y="561172"/>
                  </a:lnTo>
                  <a:lnTo>
                    <a:pt x="0" y="561172"/>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19050"/>
              <a:ext cx="1865539" cy="580222"/>
            </a:xfrm>
            <a:prstGeom prst="rect">
              <a:avLst/>
            </a:prstGeom>
          </p:spPr>
          <p:txBody>
            <a:bodyPr anchor="ctr" rtlCol="false" tIns="50800" lIns="50800" bIns="50800" rIns="50800"/>
            <a:lstStyle/>
            <a:p>
              <a:pPr algn="ctr">
                <a:lnSpc>
                  <a:spcPts val="2859"/>
                </a:lnSpc>
              </a:pPr>
            </a:p>
          </p:txBody>
        </p:sp>
      </p:grpSp>
      <p:sp>
        <p:nvSpPr>
          <p:cNvPr name="Freeform 20" id="20"/>
          <p:cNvSpPr/>
          <p:nvPr/>
        </p:nvSpPr>
        <p:spPr>
          <a:xfrm flipH="false" flipV="false" rot="0">
            <a:off x="717819" y="2894173"/>
            <a:ext cx="6671965" cy="3825164"/>
          </a:xfrm>
          <a:custGeom>
            <a:avLst/>
            <a:gdLst/>
            <a:ahLst/>
            <a:cxnLst/>
            <a:rect r="r" b="b" t="t" l="l"/>
            <a:pathLst>
              <a:path h="3825164" w="6671965">
                <a:moveTo>
                  <a:pt x="0" y="0"/>
                </a:moveTo>
                <a:lnTo>
                  <a:pt x="6671965" y="0"/>
                </a:lnTo>
                <a:lnTo>
                  <a:pt x="6671965" y="3825164"/>
                </a:lnTo>
                <a:lnTo>
                  <a:pt x="0" y="3825164"/>
                </a:lnTo>
                <a:lnTo>
                  <a:pt x="0" y="0"/>
                </a:lnTo>
                <a:close/>
              </a:path>
            </a:pathLst>
          </a:custGeom>
          <a:blipFill>
            <a:blip r:embed="rId5"/>
            <a:stretch>
              <a:fillRect l="0" t="0" r="-35285" b="-4308"/>
            </a:stretch>
          </a:blipFill>
        </p:spPr>
      </p:sp>
      <p:sp>
        <p:nvSpPr>
          <p:cNvPr name="Freeform 21" id="21"/>
          <p:cNvSpPr/>
          <p:nvPr/>
        </p:nvSpPr>
        <p:spPr>
          <a:xfrm flipH="false" flipV="false" rot="0">
            <a:off x="10586905" y="6014324"/>
            <a:ext cx="6942678" cy="4003011"/>
          </a:xfrm>
          <a:custGeom>
            <a:avLst/>
            <a:gdLst/>
            <a:ahLst/>
            <a:cxnLst/>
            <a:rect r="r" b="b" t="t" l="l"/>
            <a:pathLst>
              <a:path h="4003011" w="6942678">
                <a:moveTo>
                  <a:pt x="0" y="0"/>
                </a:moveTo>
                <a:lnTo>
                  <a:pt x="6942679" y="0"/>
                </a:lnTo>
                <a:lnTo>
                  <a:pt x="6942679" y="4003011"/>
                </a:lnTo>
                <a:lnTo>
                  <a:pt x="0" y="4003011"/>
                </a:lnTo>
                <a:lnTo>
                  <a:pt x="0" y="0"/>
                </a:lnTo>
                <a:close/>
              </a:path>
            </a:pathLst>
          </a:custGeom>
          <a:blipFill>
            <a:blip r:embed="rId6"/>
            <a:stretch>
              <a:fillRect l="0" t="0" r="-14915" b="0"/>
            </a:stretch>
          </a:blipFill>
        </p:spPr>
      </p:sp>
      <p:sp>
        <p:nvSpPr>
          <p:cNvPr name="TextBox 22" id="22"/>
          <p:cNvSpPr txBox="true"/>
          <p:nvPr/>
        </p:nvSpPr>
        <p:spPr>
          <a:xfrm rot="0">
            <a:off x="3690980" y="287052"/>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PARAMETERS</a:t>
            </a:r>
          </a:p>
        </p:txBody>
      </p:sp>
      <p:sp>
        <p:nvSpPr>
          <p:cNvPr name="TextBox 23" id="23"/>
          <p:cNvSpPr txBox="true"/>
          <p:nvPr/>
        </p:nvSpPr>
        <p:spPr>
          <a:xfrm rot="0">
            <a:off x="1585976" y="7487030"/>
            <a:ext cx="7677618" cy="1927014"/>
          </a:xfrm>
          <a:prstGeom prst="rect">
            <a:avLst/>
          </a:prstGeom>
        </p:spPr>
        <p:txBody>
          <a:bodyPr anchor="t" rtlCol="false" tIns="0" lIns="0" bIns="0" rIns="0">
            <a:spAutoFit/>
          </a:bodyPr>
          <a:lstStyle/>
          <a:p>
            <a:pPr marL="601712" indent="-300856" lvl="1">
              <a:lnSpc>
                <a:spcPts val="3846"/>
              </a:lnSpc>
              <a:buFont typeface="Arial"/>
              <a:buChar char="•"/>
            </a:pPr>
            <a:r>
              <a:rPr lang="en-US" sz="2786" spc="273">
                <a:solidFill>
                  <a:srgbClr val="231F20"/>
                </a:solidFill>
                <a:latin typeface="DM Sans"/>
              </a:rPr>
              <a:t>Configuration file for parameters corresponding to the shape of the organs where the simulation will take place.</a:t>
            </a:r>
          </a:p>
        </p:txBody>
      </p:sp>
      <p:sp>
        <p:nvSpPr>
          <p:cNvPr name="TextBox 24" id="24"/>
          <p:cNvSpPr txBox="true"/>
          <p:nvPr/>
        </p:nvSpPr>
        <p:spPr>
          <a:xfrm rot="0">
            <a:off x="7939776" y="2856073"/>
            <a:ext cx="6876258" cy="1952022"/>
          </a:xfrm>
          <a:prstGeom prst="rect">
            <a:avLst/>
          </a:prstGeom>
        </p:spPr>
        <p:txBody>
          <a:bodyPr anchor="t" rtlCol="false" tIns="0" lIns="0" bIns="0" rIns="0">
            <a:spAutoFit/>
          </a:bodyPr>
          <a:lstStyle/>
          <a:p>
            <a:pPr marL="505823" indent="-252911" lvl="1">
              <a:lnSpc>
                <a:spcPts val="3233"/>
              </a:lnSpc>
              <a:buFont typeface="Arial"/>
              <a:buChar char="•"/>
            </a:pPr>
            <a:r>
              <a:rPr lang="en-US" sz="2342" spc="229">
                <a:solidFill>
                  <a:srgbClr val="231F20"/>
                </a:solidFill>
                <a:latin typeface="DM Sans"/>
              </a:rPr>
              <a:t>Configuration file for parameters corresponding to the number of states that the automaton cells can have and their descriptions.</a:t>
            </a:r>
          </a:p>
          <a:p>
            <a:pPr>
              <a:lnSpc>
                <a:spcPts val="258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4067044" y="1135664"/>
            <a:ext cx="7942168" cy="1396186"/>
          </a:xfrm>
          <a:prstGeom prst="rect">
            <a:avLst/>
          </a:prstGeom>
        </p:spPr>
        <p:txBody>
          <a:bodyPr anchor="t" rtlCol="false" tIns="0" lIns="0" bIns="0" rIns="0">
            <a:spAutoFit/>
          </a:bodyPr>
          <a:lstStyle/>
          <a:p>
            <a:pPr>
              <a:lnSpc>
                <a:spcPts val="11349"/>
              </a:lnSpc>
            </a:pPr>
            <a:r>
              <a:rPr lang="en-US" sz="8224" spc="806">
                <a:solidFill>
                  <a:srgbClr val="FFFFFF"/>
                </a:solidFill>
                <a:latin typeface="Oswald Bold"/>
              </a:rPr>
              <a:t>CONCLUSIONS</a:t>
            </a:r>
          </a:p>
        </p:txBody>
      </p:sp>
      <p:sp>
        <p:nvSpPr>
          <p:cNvPr name="TextBox 11" id="11"/>
          <p:cNvSpPr txBox="true"/>
          <p:nvPr/>
        </p:nvSpPr>
        <p:spPr>
          <a:xfrm rot="0">
            <a:off x="3170443" y="3628476"/>
            <a:ext cx="4086517" cy="5629824"/>
          </a:xfrm>
          <a:prstGeom prst="rect">
            <a:avLst/>
          </a:prstGeom>
        </p:spPr>
        <p:txBody>
          <a:bodyPr anchor="t" rtlCol="false" tIns="0" lIns="0" bIns="0" rIns="0">
            <a:spAutoFit/>
          </a:bodyPr>
          <a:lstStyle/>
          <a:p>
            <a:pPr algn="just">
              <a:lnSpc>
                <a:spcPts val="2841"/>
              </a:lnSpc>
            </a:pPr>
            <a:r>
              <a:rPr lang="en-US" sz="2059" spc="201">
                <a:solidFill>
                  <a:srgbClr val="F5FFF5"/>
                </a:solidFill>
                <a:latin typeface="DM Sans"/>
              </a:rPr>
              <a:t>The creation of a tool to simulate tumor growth using cellular automaton in any organ of the human </a:t>
            </a:r>
            <a:r>
              <a:rPr lang="en-US" sz="2059" spc="201">
                <a:solidFill>
                  <a:srgbClr val="F5FFF5"/>
                </a:solidFill>
                <a:latin typeface="DM Sans"/>
              </a:rPr>
              <a:t>body is a significant advancement in the field of modeling and simulation of biological systems. This tool provides an innovative and flexible approach to studying tumor growth, which has important implications in both basic research and clinical applications.</a:t>
            </a:r>
          </a:p>
          <a:p>
            <a:pPr algn="l">
              <a:lnSpc>
                <a:spcPts val="2841"/>
              </a:lnSpc>
            </a:pPr>
          </a:p>
        </p:txBody>
      </p:sp>
      <p:sp>
        <p:nvSpPr>
          <p:cNvPr name="TextBox 12" id="12"/>
          <p:cNvSpPr txBox="true"/>
          <p:nvPr/>
        </p:nvSpPr>
        <p:spPr>
          <a:xfrm rot="0">
            <a:off x="10349972" y="3530304"/>
            <a:ext cx="7202160" cy="3275399"/>
          </a:xfrm>
          <a:prstGeom prst="rect">
            <a:avLst/>
          </a:prstGeom>
        </p:spPr>
        <p:txBody>
          <a:bodyPr anchor="t" rtlCol="false" tIns="0" lIns="0" bIns="0" rIns="0">
            <a:spAutoFit/>
          </a:bodyPr>
          <a:lstStyle/>
          <a:p>
            <a:pPr algn="ctr" marL="0" indent="0" lvl="0">
              <a:lnSpc>
                <a:spcPts val="26787"/>
              </a:lnSpc>
              <a:spcBef>
                <a:spcPct val="0"/>
              </a:spcBef>
            </a:pPr>
            <a:r>
              <a:rPr lang="en-US" sz="19411">
                <a:solidFill>
                  <a:srgbClr val="231F20"/>
                </a:solidFill>
                <a:latin typeface="Oswald Bold"/>
              </a:rPr>
              <a:t>80%</a:t>
            </a:r>
          </a:p>
        </p:txBody>
      </p:sp>
      <p:grpSp>
        <p:nvGrpSpPr>
          <p:cNvPr name="Group 13" id="13"/>
          <p:cNvGrpSpPr/>
          <p:nvPr/>
        </p:nvGrpSpPr>
        <p:grpSpPr>
          <a:xfrm rot="0">
            <a:off x="11240034" y="6950607"/>
            <a:ext cx="5422036" cy="922409"/>
            <a:chOff x="0" y="0"/>
            <a:chExt cx="7229381" cy="1229879"/>
          </a:xfrm>
        </p:grpSpPr>
        <p:grpSp>
          <p:nvGrpSpPr>
            <p:cNvPr name="Group 14" id="14"/>
            <p:cNvGrpSpPr>
              <a:grpSpLocks noChangeAspect="true"/>
            </p:cNvGrpSpPr>
            <p:nvPr/>
          </p:nvGrpSpPr>
          <p:grpSpPr>
            <a:xfrm rot="0">
              <a:off x="0" y="0"/>
              <a:ext cx="7229381" cy="1229879"/>
              <a:chOff x="0" y="0"/>
              <a:chExt cx="13271500" cy="2257778"/>
            </a:xfrm>
          </p:grpSpPr>
          <p:sp>
            <p:nvSpPr>
              <p:cNvPr name="Freeform 15" id="15"/>
              <p:cNvSpPr/>
              <p:nvPr/>
            </p:nvSpPr>
            <p:spPr>
              <a:xfrm flipH="false" flipV="false" rot="0">
                <a:off x="16351" y="0"/>
                <a:ext cx="10571728" cy="2257821"/>
              </a:xfrm>
              <a:custGeom>
                <a:avLst/>
                <a:gdLst/>
                <a:ahLst/>
                <a:cxnLst/>
                <a:rect r="r" b="b" t="t" l="l"/>
                <a:pathLst>
                  <a:path h="2257821" w="10571728">
                    <a:moveTo>
                      <a:pt x="618649" y="0"/>
                    </a:moveTo>
                    <a:cubicBezTo>
                      <a:pt x="501749" y="0"/>
                      <a:pt x="406982" y="94766"/>
                      <a:pt x="406982" y="211667"/>
                    </a:cubicBezTo>
                    <a:lnTo>
                      <a:pt x="406982" y="282222"/>
                    </a:lnTo>
                    <a:cubicBezTo>
                      <a:pt x="406982" y="399122"/>
                      <a:pt x="501749" y="493889"/>
                      <a:pt x="618649" y="493889"/>
                    </a:cubicBezTo>
                    <a:cubicBezTo>
                      <a:pt x="735549" y="493889"/>
                      <a:pt x="830316" y="399122"/>
                      <a:pt x="830316" y="282222"/>
                    </a:cubicBezTo>
                    <a:lnTo>
                      <a:pt x="830316" y="211667"/>
                    </a:lnTo>
                    <a:cubicBezTo>
                      <a:pt x="830316" y="94766"/>
                      <a:pt x="735549" y="0"/>
                      <a:pt x="618649" y="0"/>
                    </a:cubicBezTo>
                    <a:moveTo>
                      <a:pt x="399433" y="969998"/>
                    </a:moveTo>
                    <a:cubicBezTo>
                      <a:pt x="400632" y="961884"/>
                      <a:pt x="389202" y="958709"/>
                      <a:pt x="386027" y="966258"/>
                    </a:cubicBezTo>
                    <a:lnTo>
                      <a:pt x="232005" y="1325598"/>
                    </a:lnTo>
                    <a:cubicBezTo>
                      <a:pt x="209748" y="1377518"/>
                      <a:pt x="158672" y="1411161"/>
                      <a:pt x="102182" y="1411111"/>
                    </a:cubicBezTo>
                    <a:lnTo>
                      <a:pt x="37130" y="1411111"/>
                    </a:lnTo>
                    <a:cubicBezTo>
                      <a:pt x="25266" y="1411122"/>
                      <a:pt x="14190" y="1405168"/>
                      <a:pt x="7655" y="1395265"/>
                    </a:cubicBezTo>
                    <a:cubicBezTo>
                      <a:pt x="1120" y="1385363"/>
                      <a:pt x="0" y="1372839"/>
                      <a:pt x="4675" y="1361934"/>
                    </a:cubicBezTo>
                    <a:lnTo>
                      <a:pt x="195316" y="917222"/>
                    </a:lnTo>
                    <a:lnTo>
                      <a:pt x="265448" y="741821"/>
                    </a:lnTo>
                    <a:cubicBezTo>
                      <a:pt x="308318" y="634683"/>
                      <a:pt x="412094" y="564437"/>
                      <a:pt x="527491" y="564444"/>
                    </a:cubicBezTo>
                    <a:lnTo>
                      <a:pt x="709807" y="564444"/>
                    </a:lnTo>
                    <a:cubicBezTo>
                      <a:pt x="825204" y="564437"/>
                      <a:pt x="928980" y="634683"/>
                      <a:pt x="971850" y="741821"/>
                    </a:cubicBezTo>
                    <a:lnTo>
                      <a:pt x="1041982" y="917222"/>
                    </a:lnTo>
                    <a:lnTo>
                      <a:pt x="1232553" y="1361934"/>
                    </a:lnTo>
                    <a:cubicBezTo>
                      <a:pt x="1237228" y="1372839"/>
                      <a:pt x="1236108" y="1385363"/>
                      <a:pt x="1229572" y="1395265"/>
                    </a:cubicBezTo>
                    <a:cubicBezTo>
                      <a:pt x="1223037" y="1405168"/>
                      <a:pt x="1211962" y="1411122"/>
                      <a:pt x="1200097" y="1411111"/>
                    </a:cubicBezTo>
                    <a:lnTo>
                      <a:pt x="1135045" y="1411111"/>
                    </a:lnTo>
                    <a:cubicBezTo>
                      <a:pt x="1078607" y="1411105"/>
                      <a:pt x="1027601" y="1377471"/>
                      <a:pt x="1005364" y="1325598"/>
                    </a:cubicBezTo>
                    <a:lnTo>
                      <a:pt x="851341" y="966258"/>
                    </a:lnTo>
                    <a:cubicBezTo>
                      <a:pt x="848096" y="958709"/>
                      <a:pt x="836736" y="961884"/>
                      <a:pt x="837865" y="969998"/>
                    </a:cubicBezTo>
                    <a:lnTo>
                      <a:pt x="900871" y="1411111"/>
                    </a:lnTo>
                    <a:lnTo>
                      <a:pt x="968252" y="2219607"/>
                    </a:lnTo>
                    <a:cubicBezTo>
                      <a:pt x="969060" y="2229429"/>
                      <a:pt x="965723" y="2239141"/>
                      <a:pt x="959048" y="2246392"/>
                    </a:cubicBezTo>
                    <a:cubicBezTo>
                      <a:pt x="952374" y="2253643"/>
                      <a:pt x="942970" y="2257771"/>
                      <a:pt x="933115" y="2257778"/>
                    </a:cubicBezTo>
                    <a:lnTo>
                      <a:pt x="879281" y="2257778"/>
                    </a:lnTo>
                    <a:cubicBezTo>
                      <a:pt x="810300" y="2257786"/>
                      <a:pt x="751423" y="2207921"/>
                      <a:pt x="740075" y="2139879"/>
                    </a:cubicBezTo>
                    <a:lnTo>
                      <a:pt x="625705" y="1452880"/>
                    </a:lnTo>
                    <a:cubicBezTo>
                      <a:pt x="624364" y="1444978"/>
                      <a:pt x="613075" y="1444978"/>
                      <a:pt x="611735" y="1452880"/>
                    </a:cubicBezTo>
                    <a:lnTo>
                      <a:pt x="497293" y="2139879"/>
                    </a:lnTo>
                    <a:cubicBezTo>
                      <a:pt x="485942" y="2207948"/>
                      <a:pt x="427025" y="2257821"/>
                      <a:pt x="358017" y="2257778"/>
                    </a:cubicBezTo>
                    <a:lnTo>
                      <a:pt x="304183" y="2257778"/>
                    </a:lnTo>
                    <a:cubicBezTo>
                      <a:pt x="294328" y="2257771"/>
                      <a:pt x="284924" y="2253643"/>
                      <a:pt x="278250" y="2246392"/>
                    </a:cubicBezTo>
                    <a:cubicBezTo>
                      <a:pt x="271575" y="2239141"/>
                      <a:pt x="268238" y="2229429"/>
                      <a:pt x="269046" y="2219607"/>
                    </a:cubicBezTo>
                    <a:lnTo>
                      <a:pt x="336427" y="1411111"/>
                    </a:lnTo>
                    <a:lnTo>
                      <a:pt x="399433" y="969998"/>
                    </a:lnTo>
                    <a:moveTo>
                      <a:pt x="1952149" y="0"/>
                    </a:moveTo>
                    <a:cubicBezTo>
                      <a:pt x="1835249" y="0"/>
                      <a:pt x="1740482" y="94766"/>
                      <a:pt x="1740482" y="211667"/>
                    </a:cubicBezTo>
                    <a:lnTo>
                      <a:pt x="1740482" y="282222"/>
                    </a:lnTo>
                    <a:cubicBezTo>
                      <a:pt x="1740482" y="399122"/>
                      <a:pt x="1835249" y="493889"/>
                      <a:pt x="1952149" y="493889"/>
                    </a:cubicBezTo>
                    <a:cubicBezTo>
                      <a:pt x="2069049" y="493889"/>
                      <a:pt x="2163816" y="399122"/>
                      <a:pt x="2163816" y="282222"/>
                    </a:cubicBezTo>
                    <a:lnTo>
                      <a:pt x="2163816" y="211667"/>
                    </a:lnTo>
                    <a:cubicBezTo>
                      <a:pt x="2163816" y="94766"/>
                      <a:pt x="2069049" y="0"/>
                      <a:pt x="1952149" y="0"/>
                    </a:cubicBezTo>
                    <a:moveTo>
                      <a:pt x="1732933" y="969998"/>
                    </a:moveTo>
                    <a:cubicBezTo>
                      <a:pt x="1734132" y="961884"/>
                      <a:pt x="1722702" y="958709"/>
                      <a:pt x="1719527" y="966258"/>
                    </a:cubicBezTo>
                    <a:lnTo>
                      <a:pt x="1565505" y="1325598"/>
                    </a:lnTo>
                    <a:cubicBezTo>
                      <a:pt x="1543248" y="1377518"/>
                      <a:pt x="1492172" y="1411161"/>
                      <a:pt x="1435682" y="1411111"/>
                    </a:cubicBezTo>
                    <a:lnTo>
                      <a:pt x="1370630" y="1411111"/>
                    </a:lnTo>
                    <a:cubicBezTo>
                      <a:pt x="1358766" y="1411122"/>
                      <a:pt x="1347690" y="1405168"/>
                      <a:pt x="1341155" y="1395265"/>
                    </a:cubicBezTo>
                    <a:cubicBezTo>
                      <a:pt x="1334620" y="1385363"/>
                      <a:pt x="1333500" y="1372839"/>
                      <a:pt x="1338175" y="1361934"/>
                    </a:cubicBezTo>
                    <a:lnTo>
                      <a:pt x="1528816" y="917222"/>
                    </a:lnTo>
                    <a:lnTo>
                      <a:pt x="1598948" y="741821"/>
                    </a:lnTo>
                    <a:cubicBezTo>
                      <a:pt x="1641818" y="634683"/>
                      <a:pt x="1745595" y="564437"/>
                      <a:pt x="1860991" y="564444"/>
                    </a:cubicBezTo>
                    <a:lnTo>
                      <a:pt x="2043307" y="564444"/>
                    </a:lnTo>
                    <a:cubicBezTo>
                      <a:pt x="2158703" y="564437"/>
                      <a:pt x="2262480" y="634683"/>
                      <a:pt x="2305350" y="741821"/>
                    </a:cubicBezTo>
                    <a:lnTo>
                      <a:pt x="2375482" y="917222"/>
                    </a:lnTo>
                    <a:lnTo>
                      <a:pt x="2566053" y="1361934"/>
                    </a:lnTo>
                    <a:cubicBezTo>
                      <a:pt x="2570728" y="1372839"/>
                      <a:pt x="2569608" y="1385363"/>
                      <a:pt x="2563072" y="1395265"/>
                    </a:cubicBezTo>
                    <a:cubicBezTo>
                      <a:pt x="2556537" y="1405168"/>
                      <a:pt x="2545462" y="1411122"/>
                      <a:pt x="2533597" y="1411111"/>
                    </a:cubicBezTo>
                    <a:lnTo>
                      <a:pt x="2468545" y="1411111"/>
                    </a:lnTo>
                    <a:cubicBezTo>
                      <a:pt x="2412107" y="1411105"/>
                      <a:pt x="2361101" y="1377471"/>
                      <a:pt x="2338864" y="1325598"/>
                    </a:cubicBezTo>
                    <a:lnTo>
                      <a:pt x="2184841" y="966258"/>
                    </a:lnTo>
                    <a:cubicBezTo>
                      <a:pt x="2181596" y="958709"/>
                      <a:pt x="2170236" y="961884"/>
                      <a:pt x="2171365" y="969998"/>
                    </a:cubicBezTo>
                    <a:lnTo>
                      <a:pt x="2234371" y="1411111"/>
                    </a:lnTo>
                    <a:lnTo>
                      <a:pt x="2301752" y="2219607"/>
                    </a:lnTo>
                    <a:cubicBezTo>
                      <a:pt x="2302560" y="2229429"/>
                      <a:pt x="2299223" y="2239141"/>
                      <a:pt x="2292548" y="2246392"/>
                    </a:cubicBezTo>
                    <a:cubicBezTo>
                      <a:pt x="2285874" y="2253643"/>
                      <a:pt x="2276470" y="2257771"/>
                      <a:pt x="2266615" y="2257778"/>
                    </a:cubicBezTo>
                    <a:lnTo>
                      <a:pt x="2212781" y="2257778"/>
                    </a:lnTo>
                    <a:cubicBezTo>
                      <a:pt x="2143800" y="2257786"/>
                      <a:pt x="2084923" y="2207921"/>
                      <a:pt x="2073575" y="2139879"/>
                    </a:cubicBezTo>
                    <a:lnTo>
                      <a:pt x="1959205" y="1452880"/>
                    </a:lnTo>
                    <a:cubicBezTo>
                      <a:pt x="1957864" y="1444978"/>
                      <a:pt x="1946575" y="1444978"/>
                      <a:pt x="1945234" y="1452880"/>
                    </a:cubicBezTo>
                    <a:lnTo>
                      <a:pt x="1830793" y="2139879"/>
                    </a:lnTo>
                    <a:cubicBezTo>
                      <a:pt x="1819442" y="2207948"/>
                      <a:pt x="1760525" y="2257821"/>
                      <a:pt x="1691517" y="2257778"/>
                    </a:cubicBezTo>
                    <a:lnTo>
                      <a:pt x="1637683" y="2257778"/>
                    </a:lnTo>
                    <a:cubicBezTo>
                      <a:pt x="1627828" y="2257771"/>
                      <a:pt x="1618424" y="2253643"/>
                      <a:pt x="1611750" y="2246392"/>
                    </a:cubicBezTo>
                    <a:cubicBezTo>
                      <a:pt x="1605075" y="2239141"/>
                      <a:pt x="1601738" y="2229429"/>
                      <a:pt x="1602546" y="2219607"/>
                    </a:cubicBezTo>
                    <a:lnTo>
                      <a:pt x="1669927" y="1411111"/>
                    </a:lnTo>
                    <a:lnTo>
                      <a:pt x="1732933" y="969998"/>
                    </a:lnTo>
                    <a:moveTo>
                      <a:pt x="3285649" y="0"/>
                    </a:moveTo>
                    <a:cubicBezTo>
                      <a:pt x="3168749" y="0"/>
                      <a:pt x="3073982" y="94766"/>
                      <a:pt x="3073982" y="211667"/>
                    </a:cubicBezTo>
                    <a:lnTo>
                      <a:pt x="3073982" y="282222"/>
                    </a:lnTo>
                    <a:cubicBezTo>
                      <a:pt x="3073982" y="399122"/>
                      <a:pt x="3168749" y="493889"/>
                      <a:pt x="3285649" y="493889"/>
                    </a:cubicBezTo>
                    <a:cubicBezTo>
                      <a:pt x="3402549" y="493889"/>
                      <a:pt x="3497316" y="399122"/>
                      <a:pt x="3497316" y="282222"/>
                    </a:cubicBezTo>
                    <a:lnTo>
                      <a:pt x="3497316" y="211667"/>
                    </a:lnTo>
                    <a:cubicBezTo>
                      <a:pt x="3497316" y="94766"/>
                      <a:pt x="3402549" y="0"/>
                      <a:pt x="3285649" y="0"/>
                    </a:cubicBezTo>
                    <a:moveTo>
                      <a:pt x="3066433" y="969998"/>
                    </a:moveTo>
                    <a:cubicBezTo>
                      <a:pt x="3067632" y="961884"/>
                      <a:pt x="3056202" y="958709"/>
                      <a:pt x="3053027" y="966258"/>
                    </a:cubicBezTo>
                    <a:lnTo>
                      <a:pt x="2899005" y="1325598"/>
                    </a:lnTo>
                    <a:cubicBezTo>
                      <a:pt x="2876748" y="1377518"/>
                      <a:pt x="2825672" y="1411161"/>
                      <a:pt x="2769182" y="1411111"/>
                    </a:cubicBezTo>
                    <a:lnTo>
                      <a:pt x="2704130" y="1411111"/>
                    </a:lnTo>
                    <a:cubicBezTo>
                      <a:pt x="2692266" y="1411122"/>
                      <a:pt x="2681190" y="1405168"/>
                      <a:pt x="2674655" y="1395265"/>
                    </a:cubicBezTo>
                    <a:cubicBezTo>
                      <a:pt x="2668120" y="1385363"/>
                      <a:pt x="2667000" y="1372839"/>
                      <a:pt x="2671675" y="1361934"/>
                    </a:cubicBezTo>
                    <a:lnTo>
                      <a:pt x="2862316" y="917222"/>
                    </a:lnTo>
                    <a:lnTo>
                      <a:pt x="2932448" y="741821"/>
                    </a:lnTo>
                    <a:cubicBezTo>
                      <a:pt x="2975318" y="634683"/>
                      <a:pt x="3079095" y="564437"/>
                      <a:pt x="3194491" y="564444"/>
                    </a:cubicBezTo>
                    <a:lnTo>
                      <a:pt x="3376807" y="564444"/>
                    </a:lnTo>
                    <a:cubicBezTo>
                      <a:pt x="3492203" y="564437"/>
                      <a:pt x="3595980" y="634683"/>
                      <a:pt x="3638850" y="741821"/>
                    </a:cubicBezTo>
                    <a:lnTo>
                      <a:pt x="3708982" y="917222"/>
                    </a:lnTo>
                    <a:lnTo>
                      <a:pt x="3899553" y="1361934"/>
                    </a:lnTo>
                    <a:cubicBezTo>
                      <a:pt x="3904228" y="1372839"/>
                      <a:pt x="3903107" y="1385363"/>
                      <a:pt x="3896572" y="1395265"/>
                    </a:cubicBezTo>
                    <a:cubicBezTo>
                      <a:pt x="3890037" y="1405168"/>
                      <a:pt x="3878962" y="1411122"/>
                      <a:pt x="3867097" y="1411111"/>
                    </a:cubicBezTo>
                    <a:lnTo>
                      <a:pt x="3802045" y="1411111"/>
                    </a:lnTo>
                    <a:cubicBezTo>
                      <a:pt x="3745607" y="1411105"/>
                      <a:pt x="3694601" y="1377471"/>
                      <a:pt x="3672364" y="1325598"/>
                    </a:cubicBezTo>
                    <a:lnTo>
                      <a:pt x="3518341" y="966258"/>
                    </a:lnTo>
                    <a:cubicBezTo>
                      <a:pt x="3515096" y="958709"/>
                      <a:pt x="3503736" y="961884"/>
                      <a:pt x="3504865" y="969998"/>
                    </a:cubicBezTo>
                    <a:lnTo>
                      <a:pt x="3567871" y="1411111"/>
                    </a:lnTo>
                    <a:lnTo>
                      <a:pt x="3635252" y="2219607"/>
                    </a:lnTo>
                    <a:cubicBezTo>
                      <a:pt x="3636060" y="2229429"/>
                      <a:pt x="3632723" y="2239141"/>
                      <a:pt x="3626048" y="2246392"/>
                    </a:cubicBezTo>
                    <a:cubicBezTo>
                      <a:pt x="3619374" y="2253643"/>
                      <a:pt x="3609970" y="2257771"/>
                      <a:pt x="3600115" y="2257778"/>
                    </a:cubicBezTo>
                    <a:lnTo>
                      <a:pt x="3546281" y="2257778"/>
                    </a:lnTo>
                    <a:cubicBezTo>
                      <a:pt x="3477299" y="2257786"/>
                      <a:pt x="3418423" y="2207921"/>
                      <a:pt x="3407075" y="2139879"/>
                    </a:cubicBezTo>
                    <a:lnTo>
                      <a:pt x="3292704" y="1452880"/>
                    </a:lnTo>
                    <a:cubicBezTo>
                      <a:pt x="3291364" y="1444978"/>
                      <a:pt x="3280075" y="1444978"/>
                      <a:pt x="3278735" y="1452880"/>
                    </a:cubicBezTo>
                    <a:lnTo>
                      <a:pt x="3164293" y="2139879"/>
                    </a:lnTo>
                    <a:cubicBezTo>
                      <a:pt x="3152942" y="2207948"/>
                      <a:pt x="3094025" y="2257821"/>
                      <a:pt x="3025017" y="2257778"/>
                    </a:cubicBezTo>
                    <a:lnTo>
                      <a:pt x="2971183" y="2257778"/>
                    </a:lnTo>
                    <a:cubicBezTo>
                      <a:pt x="2961328" y="2257771"/>
                      <a:pt x="2951924" y="2253643"/>
                      <a:pt x="2945250" y="2246392"/>
                    </a:cubicBezTo>
                    <a:cubicBezTo>
                      <a:pt x="2938575" y="2239141"/>
                      <a:pt x="2935238" y="2229429"/>
                      <a:pt x="2936046" y="2219607"/>
                    </a:cubicBezTo>
                    <a:lnTo>
                      <a:pt x="3003427" y="1411111"/>
                    </a:lnTo>
                    <a:lnTo>
                      <a:pt x="3066433" y="969998"/>
                    </a:lnTo>
                    <a:moveTo>
                      <a:pt x="4619149" y="0"/>
                    </a:moveTo>
                    <a:cubicBezTo>
                      <a:pt x="4502249" y="0"/>
                      <a:pt x="4407482" y="94766"/>
                      <a:pt x="4407482" y="211667"/>
                    </a:cubicBezTo>
                    <a:lnTo>
                      <a:pt x="4407482" y="282222"/>
                    </a:lnTo>
                    <a:cubicBezTo>
                      <a:pt x="4407482" y="399122"/>
                      <a:pt x="4502249" y="493889"/>
                      <a:pt x="4619149" y="493889"/>
                    </a:cubicBezTo>
                    <a:cubicBezTo>
                      <a:pt x="4736049" y="493889"/>
                      <a:pt x="4830816" y="399122"/>
                      <a:pt x="4830816" y="282222"/>
                    </a:cubicBezTo>
                    <a:lnTo>
                      <a:pt x="4830816" y="211667"/>
                    </a:lnTo>
                    <a:cubicBezTo>
                      <a:pt x="4830816" y="94766"/>
                      <a:pt x="4736049" y="0"/>
                      <a:pt x="4619149" y="0"/>
                    </a:cubicBezTo>
                    <a:moveTo>
                      <a:pt x="4399933" y="969998"/>
                    </a:moveTo>
                    <a:cubicBezTo>
                      <a:pt x="4401132" y="961884"/>
                      <a:pt x="4389702" y="958709"/>
                      <a:pt x="4386527" y="966258"/>
                    </a:cubicBezTo>
                    <a:lnTo>
                      <a:pt x="4232504" y="1325598"/>
                    </a:lnTo>
                    <a:cubicBezTo>
                      <a:pt x="4210248" y="1377518"/>
                      <a:pt x="4159172" y="1411161"/>
                      <a:pt x="4102682" y="1411111"/>
                    </a:cubicBezTo>
                    <a:lnTo>
                      <a:pt x="4037630" y="1411111"/>
                    </a:lnTo>
                    <a:cubicBezTo>
                      <a:pt x="4025765" y="1411122"/>
                      <a:pt x="4014691" y="1405168"/>
                      <a:pt x="4008155" y="1395265"/>
                    </a:cubicBezTo>
                    <a:cubicBezTo>
                      <a:pt x="4001620" y="1385363"/>
                      <a:pt x="4000500" y="1372839"/>
                      <a:pt x="4005174" y="1361934"/>
                    </a:cubicBezTo>
                    <a:lnTo>
                      <a:pt x="4195816" y="917222"/>
                    </a:lnTo>
                    <a:lnTo>
                      <a:pt x="4265948" y="741821"/>
                    </a:lnTo>
                    <a:cubicBezTo>
                      <a:pt x="4308818" y="634683"/>
                      <a:pt x="4412595" y="564437"/>
                      <a:pt x="4527991" y="564444"/>
                    </a:cubicBezTo>
                    <a:lnTo>
                      <a:pt x="4710307" y="564444"/>
                    </a:lnTo>
                    <a:cubicBezTo>
                      <a:pt x="4825703" y="564437"/>
                      <a:pt x="4929480" y="634683"/>
                      <a:pt x="4972350" y="741821"/>
                    </a:cubicBezTo>
                    <a:lnTo>
                      <a:pt x="5042482" y="917222"/>
                    </a:lnTo>
                    <a:lnTo>
                      <a:pt x="5233053" y="1361934"/>
                    </a:lnTo>
                    <a:cubicBezTo>
                      <a:pt x="5237728" y="1372839"/>
                      <a:pt x="5236607" y="1385363"/>
                      <a:pt x="5230072" y="1395265"/>
                    </a:cubicBezTo>
                    <a:cubicBezTo>
                      <a:pt x="5223537" y="1405168"/>
                      <a:pt x="5212462" y="1411122"/>
                      <a:pt x="5200597" y="1411111"/>
                    </a:cubicBezTo>
                    <a:lnTo>
                      <a:pt x="5135545" y="1411111"/>
                    </a:lnTo>
                    <a:cubicBezTo>
                      <a:pt x="5079107" y="1411105"/>
                      <a:pt x="5028101" y="1377471"/>
                      <a:pt x="5005864" y="1325598"/>
                    </a:cubicBezTo>
                    <a:lnTo>
                      <a:pt x="4851841" y="966258"/>
                    </a:lnTo>
                    <a:cubicBezTo>
                      <a:pt x="4848596" y="958709"/>
                      <a:pt x="4837236" y="961884"/>
                      <a:pt x="4838365" y="969998"/>
                    </a:cubicBezTo>
                    <a:lnTo>
                      <a:pt x="4901371" y="1411111"/>
                    </a:lnTo>
                    <a:lnTo>
                      <a:pt x="4968752" y="2219607"/>
                    </a:lnTo>
                    <a:cubicBezTo>
                      <a:pt x="4969560" y="2229429"/>
                      <a:pt x="4966223" y="2239141"/>
                      <a:pt x="4959548" y="2246392"/>
                    </a:cubicBezTo>
                    <a:cubicBezTo>
                      <a:pt x="4952874" y="2253643"/>
                      <a:pt x="4943470" y="2257771"/>
                      <a:pt x="4933615" y="2257778"/>
                    </a:cubicBezTo>
                    <a:lnTo>
                      <a:pt x="4879781" y="2257778"/>
                    </a:lnTo>
                    <a:cubicBezTo>
                      <a:pt x="4810799" y="2257786"/>
                      <a:pt x="4751923" y="2207921"/>
                      <a:pt x="4740575" y="2139879"/>
                    </a:cubicBezTo>
                    <a:lnTo>
                      <a:pt x="4626204" y="1452880"/>
                    </a:lnTo>
                    <a:cubicBezTo>
                      <a:pt x="4624864" y="1444978"/>
                      <a:pt x="4613575" y="1444978"/>
                      <a:pt x="4612235" y="1452880"/>
                    </a:cubicBezTo>
                    <a:lnTo>
                      <a:pt x="4497794" y="2139879"/>
                    </a:lnTo>
                    <a:cubicBezTo>
                      <a:pt x="4486442" y="2207948"/>
                      <a:pt x="4427525" y="2257821"/>
                      <a:pt x="4358517" y="2257778"/>
                    </a:cubicBezTo>
                    <a:lnTo>
                      <a:pt x="4304683" y="2257778"/>
                    </a:lnTo>
                    <a:cubicBezTo>
                      <a:pt x="4294828" y="2257771"/>
                      <a:pt x="4285424" y="2253643"/>
                      <a:pt x="4278750" y="2246392"/>
                    </a:cubicBezTo>
                    <a:cubicBezTo>
                      <a:pt x="4272075" y="2239141"/>
                      <a:pt x="4268738" y="2229429"/>
                      <a:pt x="4269546" y="2219607"/>
                    </a:cubicBezTo>
                    <a:lnTo>
                      <a:pt x="4336927" y="1411111"/>
                    </a:lnTo>
                    <a:lnTo>
                      <a:pt x="4399933" y="969998"/>
                    </a:lnTo>
                    <a:moveTo>
                      <a:pt x="5952649" y="0"/>
                    </a:moveTo>
                    <a:cubicBezTo>
                      <a:pt x="5835749" y="0"/>
                      <a:pt x="5740982" y="94766"/>
                      <a:pt x="5740982" y="211667"/>
                    </a:cubicBezTo>
                    <a:lnTo>
                      <a:pt x="5740982" y="282222"/>
                    </a:lnTo>
                    <a:cubicBezTo>
                      <a:pt x="5740982" y="399122"/>
                      <a:pt x="5835749" y="493889"/>
                      <a:pt x="5952649" y="493889"/>
                    </a:cubicBezTo>
                    <a:cubicBezTo>
                      <a:pt x="6069549" y="493889"/>
                      <a:pt x="6164316" y="399122"/>
                      <a:pt x="6164316" y="282222"/>
                    </a:cubicBezTo>
                    <a:lnTo>
                      <a:pt x="6164316" y="211667"/>
                    </a:lnTo>
                    <a:cubicBezTo>
                      <a:pt x="6164316" y="94766"/>
                      <a:pt x="6069549" y="0"/>
                      <a:pt x="5952649" y="0"/>
                    </a:cubicBezTo>
                    <a:moveTo>
                      <a:pt x="5733433" y="969998"/>
                    </a:moveTo>
                    <a:cubicBezTo>
                      <a:pt x="5734632" y="961884"/>
                      <a:pt x="5723202" y="958709"/>
                      <a:pt x="5720027" y="966258"/>
                    </a:cubicBezTo>
                    <a:lnTo>
                      <a:pt x="5566004" y="1325598"/>
                    </a:lnTo>
                    <a:cubicBezTo>
                      <a:pt x="5543748" y="1377518"/>
                      <a:pt x="5492672" y="1411161"/>
                      <a:pt x="5436182" y="1411111"/>
                    </a:cubicBezTo>
                    <a:lnTo>
                      <a:pt x="5371130" y="1411111"/>
                    </a:lnTo>
                    <a:cubicBezTo>
                      <a:pt x="5359265" y="1411122"/>
                      <a:pt x="5348191" y="1405168"/>
                      <a:pt x="5341655" y="1395265"/>
                    </a:cubicBezTo>
                    <a:cubicBezTo>
                      <a:pt x="5335120" y="1385363"/>
                      <a:pt x="5334000" y="1372839"/>
                      <a:pt x="5338674" y="1361934"/>
                    </a:cubicBezTo>
                    <a:lnTo>
                      <a:pt x="5529316" y="917222"/>
                    </a:lnTo>
                    <a:lnTo>
                      <a:pt x="5599448" y="741821"/>
                    </a:lnTo>
                    <a:cubicBezTo>
                      <a:pt x="5642318" y="634683"/>
                      <a:pt x="5746095" y="564437"/>
                      <a:pt x="5861491" y="564444"/>
                    </a:cubicBezTo>
                    <a:lnTo>
                      <a:pt x="6043807" y="564444"/>
                    </a:lnTo>
                    <a:cubicBezTo>
                      <a:pt x="6159203" y="564437"/>
                      <a:pt x="6262980" y="634683"/>
                      <a:pt x="6305850" y="741821"/>
                    </a:cubicBezTo>
                    <a:lnTo>
                      <a:pt x="6375982" y="917222"/>
                    </a:lnTo>
                    <a:lnTo>
                      <a:pt x="6566553" y="1361934"/>
                    </a:lnTo>
                    <a:cubicBezTo>
                      <a:pt x="6571228" y="1372839"/>
                      <a:pt x="6570107" y="1385363"/>
                      <a:pt x="6563572" y="1395265"/>
                    </a:cubicBezTo>
                    <a:cubicBezTo>
                      <a:pt x="6557037" y="1405168"/>
                      <a:pt x="6545962" y="1411122"/>
                      <a:pt x="6534097" y="1411111"/>
                    </a:cubicBezTo>
                    <a:lnTo>
                      <a:pt x="6469045" y="1411111"/>
                    </a:lnTo>
                    <a:cubicBezTo>
                      <a:pt x="6412607" y="1411105"/>
                      <a:pt x="6361601" y="1377471"/>
                      <a:pt x="6339364" y="1325598"/>
                    </a:cubicBezTo>
                    <a:lnTo>
                      <a:pt x="6185341" y="966258"/>
                    </a:lnTo>
                    <a:cubicBezTo>
                      <a:pt x="6182096" y="958709"/>
                      <a:pt x="6170736" y="961884"/>
                      <a:pt x="6171865" y="969998"/>
                    </a:cubicBezTo>
                    <a:lnTo>
                      <a:pt x="6234871" y="1411111"/>
                    </a:lnTo>
                    <a:lnTo>
                      <a:pt x="6302252" y="2219607"/>
                    </a:lnTo>
                    <a:cubicBezTo>
                      <a:pt x="6303060" y="2229429"/>
                      <a:pt x="6299723" y="2239141"/>
                      <a:pt x="6293048" y="2246392"/>
                    </a:cubicBezTo>
                    <a:cubicBezTo>
                      <a:pt x="6286374" y="2253643"/>
                      <a:pt x="6276970" y="2257771"/>
                      <a:pt x="6267115" y="2257778"/>
                    </a:cubicBezTo>
                    <a:lnTo>
                      <a:pt x="6213281" y="2257778"/>
                    </a:lnTo>
                    <a:cubicBezTo>
                      <a:pt x="6144299" y="2257786"/>
                      <a:pt x="6085423" y="2207921"/>
                      <a:pt x="6074075" y="2139879"/>
                    </a:cubicBezTo>
                    <a:lnTo>
                      <a:pt x="5959704" y="1452880"/>
                    </a:lnTo>
                    <a:cubicBezTo>
                      <a:pt x="5958364" y="1444978"/>
                      <a:pt x="5947075" y="1444978"/>
                      <a:pt x="5945735" y="1452880"/>
                    </a:cubicBezTo>
                    <a:lnTo>
                      <a:pt x="5831294" y="2139879"/>
                    </a:lnTo>
                    <a:cubicBezTo>
                      <a:pt x="5819942" y="2207948"/>
                      <a:pt x="5761025" y="2257821"/>
                      <a:pt x="5692017" y="2257778"/>
                    </a:cubicBezTo>
                    <a:lnTo>
                      <a:pt x="5638183" y="2257778"/>
                    </a:lnTo>
                    <a:cubicBezTo>
                      <a:pt x="5628328" y="2257771"/>
                      <a:pt x="5618924" y="2253643"/>
                      <a:pt x="5612250" y="2246392"/>
                    </a:cubicBezTo>
                    <a:cubicBezTo>
                      <a:pt x="5605575" y="2239141"/>
                      <a:pt x="5602238" y="2229429"/>
                      <a:pt x="5603046" y="2219607"/>
                    </a:cubicBezTo>
                    <a:lnTo>
                      <a:pt x="5670427" y="1411111"/>
                    </a:lnTo>
                    <a:lnTo>
                      <a:pt x="5733433" y="969998"/>
                    </a:lnTo>
                    <a:moveTo>
                      <a:pt x="7286149" y="0"/>
                    </a:moveTo>
                    <a:cubicBezTo>
                      <a:pt x="7169248" y="0"/>
                      <a:pt x="7074482" y="94766"/>
                      <a:pt x="7074482" y="211667"/>
                    </a:cubicBezTo>
                    <a:lnTo>
                      <a:pt x="7074482" y="282222"/>
                    </a:lnTo>
                    <a:cubicBezTo>
                      <a:pt x="7074482" y="399122"/>
                      <a:pt x="7169248" y="493889"/>
                      <a:pt x="7286149" y="493889"/>
                    </a:cubicBezTo>
                    <a:cubicBezTo>
                      <a:pt x="7403050" y="493889"/>
                      <a:pt x="7497816" y="399122"/>
                      <a:pt x="7497816" y="282222"/>
                    </a:cubicBezTo>
                    <a:lnTo>
                      <a:pt x="7497816" y="211667"/>
                    </a:lnTo>
                    <a:cubicBezTo>
                      <a:pt x="7497816" y="94766"/>
                      <a:pt x="7403050" y="0"/>
                      <a:pt x="7286149" y="0"/>
                    </a:cubicBezTo>
                    <a:moveTo>
                      <a:pt x="7066933" y="969998"/>
                    </a:moveTo>
                    <a:cubicBezTo>
                      <a:pt x="7068132" y="961884"/>
                      <a:pt x="7056703" y="958709"/>
                      <a:pt x="7053528" y="966258"/>
                    </a:cubicBezTo>
                    <a:lnTo>
                      <a:pt x="6899504" y="1325598"/>
                    </a:lnTo>
                    <a:cubicBezTo>
                      <a:pt x="6877248" y="1377518"/>
                      <a:pt x="6826172" y="1411161"/>
                      <a:pt x="6769682" y="1411111"/>
                    </a:cubicBezTo>
                    <a:lnTo>
                      <a:pt x="6704630" y="1411111"/>
                    </a:lnTo>
                    <a:cubicBezTo>
                      <a:pt x="6692766" y="1411122"/>
                      <a:pt x="6681691" y="1405168"/>
                      <a:pt x="6675155" y="1395265"/>
                    </a:cubicBezTo>
                    <a:cubicBezTo>
                      <a:pt x="6668620" y="1385363"/>
                      <a:pt x="6667500" y="1372839"/>
                      <a:pt x="6672175" y="1361934"/>
                    </a:cubicBezTo>
                    <a:lnTo>
                      <a:pt x="6862816" y="917222"/>
                    </a:lnTo>
                    <a:lnTo>
                      <a:pt x="6932948" y="741821"/>
                    </a:lnTo>
                    <a:cubicBezTo>
                      <a:pt x="6975818" y="634683"/>
                      <a:pt x="7079594" y="564437"/>
                      <a:pt x="7194991" y="564444"/>
                    </a:cubicBezTo>
                    <a:lnTo>
                      <a:pt x="7377307" y="564444"/>
                    </a:lnTo>
                    <a:cubicBezTo>
                      <a:pt x="7492704" y="564437"/>
                      <a:pt x="7596480" y="634683"/>
                      <a:pt x="7639350" y="741821"/>
                    </a:cubicBezTo>
                    <a:lnTo>
                      <a:pt x="7709482" y="917222"/>
                    </a:lnTo>
                    <a:lnTo>
                      <a:pt x="7900053" y="1361934"/>
                    </a:lnTo>
                    <a:cubicBezTo>
                      <a:pt x="7904728" y="1372839"/>
                      <a:pt x="7903607" y="1385363"/>
                      <a:pt x="7897072" y="1395265"/>
                    </a:cubicBezTo>
                    <a:cubicBezTo>
                      <a:pt x="7890537" y="1405168"/>
                      <a:pt x="7879462" y="1411122"/>
                      <a:pt x="7867597" y="1411111"/>
                    </a:cubicBezTo>
                    <a:lnTo>
                      <a:pt x="7802545" y="1411111"/>
                    </a:lnTo>
                    <a:cubicBezTo>
                      <a:pt x="7746107" y="1411105"/>
                      <a:pt x="7695101" y="1377471"/>
                      <a:pt x="7672864" y="1325598"/>
                    </a:cubicBezTo>
                    <a:lnTo>
                      <a:pt x="7518841" y="966258"/>
                    </a:lnTo>
                    <a:cubicBezTo>
                      <a:pt x="7515595" y="958709"/>
                      <a:pt x="7504236" y="961884"/>
                      <a:pt x="7505365" y="969998"/>
                    </a:cubicBezTo>
                    <a:lnTo>
                      <a:pt x="7568371" y="1411111"/>
                    </a:lnTo>
                    <a:lnTo>
                      <a:pt x="7635752" y="2219607"/>
                    </a:lnTo>
                    <a:cubicBezTo>
                      <a:pt x="7636560" y="2229429"/>
                      <a:pt x="7633222" y="2239141"/>
                      <a:pt x="7626548" y="2246392"/>
                    </a:cubicBezTo>
                    <a:cubicBezTo>
                      <a:pt x="7619874" y="2253643"/>
                      <a:pt x="7610470" y="2257771"/>
                      <a:pt x="7600615" y="2257778"/>
                    </a:cubicBezTo>
                    <a:lnTo>
                      <a:pt x="7546781" y="2257778"/>
                    </a:lnTo>
                    <a:cubicBezTo>
                      <a:pt x="7477799" y="2257786"/>
                      <a:pt x="7418922" y="2207921"/>
                      <a:pt x="7407575" y="2139879"/>
                    </a:cubicBezTo>
                    <a:lnTo>
                      <a:pt x="7293204" y="1452880"/>
                    </a:lnTo>
                    <a:cubicBezTo>
                      <a:pt x="7291864" y="1444978"/>
                      <a:pt x="7280575" y="1444978"/>
                      <a:pt x="7279235" y="1452880"/>
                    </a:cubicBezTo>
                    <a:lnTo>
                      <a:pt x="7164794" y="2139879"/>
                    </a:lnTo>
                    <a:cubicBezTo>
                      <a:pt x="7153442" y="2207948"/>
                      <a:pt x="7094525" y="2257821"/>
                      <a:pt x="7025517" y="2257778"/>
                    </a:cubicBezTo>
                    <a:lnTo>
                      <a:pt x="6971683" y="2257778"/>
                    </a:lnTo>
                    <a:cubicBezTo>
                      <a:pt x="6961828" y="2257771"/>
                      <a:pt x="6952424" y="2253643"/>
                      <a:pt x="6945750" y="2246392"/>
                    </a:cubicBezTo>
                    <a:cubicBezTo>
                      <a:pt x="6939076" y="2239141"/>
                      <a:pt x="6935738" y="2229429"/>
                      <a:pt x="6936546" y="2219607"/>
                    </a:cubicBezTo>
                    <a:lnTo>
                      <a:pt x="7003927" y="1411111"/>
                    </a:lnTo>
                    <a:lnTo>
                      <a:pt x="7066933" y="969998"/>
                    </a:lnTo>
                    <a:moveTo>
                      <a:pt x="8619649" y="0"/>
                    </a:moveTo>
                    <a:cubicBezTo>
                      <a:pt x="8502748" y="0"/>
                      <a:pt x="8407982" y="94766"/>
                      <a:pt x="8407982" y="211667"/>
                    </a:cubicBezTo>
                    <a:lnTo>
                      <a:pt x="8407982" y="282222"/>
                    </a:lnTo>
                    <a:cubicBezTo>
                      <a:pt x="8407982" y="399122"/>
                      <a:pt x="8502748" y="493889"/>
                      <a:pt x="8619649" y="493889"/>
                    </a:cubicBezTo>
                    <a:cubicBezTo>
                      <a:pt x="8736550" y="493889"/>
                      <a:pt x="8831316" y="399122"/>
                      <a:pt x="8831316" y="282222"/>
                    </a:cubicBezTo>
                    <a:lnTo>
                      <a:pt x="8831316" y="211667"/>
                    </a:lnTo>
                    <a:cubicBezTo>
                      <a:pt x="8831316" y="94766"/>
                      <a:pt x="8736550" y="0"/>
                      <a:pt x="8619649" y="0"/>
                    </a:cubicBezTo>
                    <a:moveTo>
                      <a:pt x="8400433" y="969998"/>
                    </a:moveTo>
                    <a:cubicBezTo>
                      <a:pt x="8401632" y="961884"/>
                      <a:pt x="8390203" y="958709"/>
                      <a:pt x="8387028" y="966258"/>
                    </a:cubicBezTo>
                    <a:lnTo>
                      <a:pt x="8233004" y="1325598"/>
                    </a:lnTo>
                    <a:cubicBezTo>
                      <a:pt x="8210748" y="1377518"/>
                      <a:pt x="8159672" y="1411161"/>
                      <a:pt x="8103182" y="1411111"/>
                    </a:cubicBezTo>
                    <a:lnTo>
                      <a:pt x="8038130" y="1411111"/>
                    </a:lnTo>
                    <a:cubicBezTo>
                      <a:pt x="8026266" y="1411122"/>
                      <a:pt x="8015191" y="1405168"/>
                      <a:pt x="8008655" y="1395265"/>
                    </a:cubicBezTo>
                    <a:cubicBezTo>
                      <a:pt x="8002120" y="1385363"/>
                      <a:pt x="8001000" y="1372839"/>
                      <a:pt x="8005675" y="1361934"/>
                    </a:cubicBezTo>
                    <a:lnTo>
                      <a:pt x="8196316" y="917222"/>
                    </a:lnTo>
                    <a:lnTo>
                      <a:pt x="8266448" y="741821"/>
                    </a:lnTo>
                    <a:cubicBezTo>
                      <a:pt x="8309318" y="634683"/>
                      <a:pt x="8413094" y="564437"/>
                      <a:pt x="8528491" y="564444"/>
                    </a:cubicBezTo>
                    <a:lnTo>
                      <a:pt x="8710807" y="564444"/>
                    </a:lnTo>
                    <a:cubicBezTo>
                      <a:pt x="8826204" y="564437"/>
                      <a:pt x="8929980" y="634683"/>
                      <a:pt x="8972850" y="741821"/>
                    </a:cubicBezTo>
                    <a:lnTo>
                      <a:pt x="9042982" y="917222"/>
                    </a:lnTo>
                    <a:lnTo>
                      <a:pt x="9233553" y="1361934"/>
                    </a:lnTo>
                    <a:cubicBezTo>
                      <a:pt x="9238228" y="1372839"/>
                      <a:pt x="9237107" y="1385363"/>
                      <a:pt x="9230572" y="1395265"/>
                    </a:cubicBezTo>
                    <a:cubicBezTo>
                      <a:pt x="9224037" y="1405168"/>
                      <a:pt x="9212962" y="1411122"/>
                      <a:pt x="9201097" y="1411111"/>
                    </a:cubicBezTo>
                    <a:lnTo>
                      <a:pt x="9136045" y="1411111"/>
                    </a:lnTo>
                    <a:cubicBezTo>
                      <a:pt x="9079607" y="1411105"/>
                      <a:pt x="9028601" y="1377471"/>
                      <a:pt x="9006364" y="1325598"/>
                    </a:cubicBezTo>
                    <a:lnTo>
                      <a:pt x="8852341" y="966258"/>
                    </a:lnTo>
                    <a:cubicBezTo>
                      <a:pt x="8849095" y="958709"/>
                      <a:pt x="8837736" y="961884"/>
                      <a:pt x="8838865" y="969998"/>
                    </a:cubicBezTo>
                    <a:lnTo>
                      <a:pt x="8901871" y="1411111"/>
                    </a:lnTo>
                    <a:lnTo>
                      <a:pt x="8969252" y="2219607"/>
                    </a:lnTo>
                    <a:cubicBezTo>
                      <a:pt x="8970060" y="2229429"/>
                      <a:pt x="8966722" y="2239141"/>
                      <a:pt x="8960048" y="2246392"/>
                    </a:cubicBezTo>
                    <a:cubicBezTo>
                      <a:pt x="8953374" y="2253643"/>
                      <a:pt x="8943970" y="2257771"/>
                      <a:pt x="8934115" y="2257778"/>
                    </a:cubicBezTo>
                    <a:lnTo>
                      <a:pt x="8880281" y="2257778"/>
                    </a:lnTo>
                    <a:cubicBezTo>
                      <a:pt x="8811299" y="2257786"/>
                      <a:pt x="8752422" y="2207921"/>
                      <a:pt x="8741075" y="2139879"/>
                    </a:cubicBezTo>
                    <a:lnTo>
                      <a:pt x="8626704" y="1452880"/>
                    </a:lnTo>
                    <a:cubicBezTo>
                      <a:pt x="8625364" y="1444978"/>
                      <a:pt x="8614075" y="1444978"/>
                      <a:pt x="8612735" y="1452880"/>
                    </a:cubicBezTo>
                    <a:lnTo>
                      <a:pt x="8498294" y="2139879"/>
                    </a:lnTo>
                    <a:cubicBezTo>
                      <a:pt x="8486942" y="2207948"/>
                      <a:pt x="8428025" y="2257821"/>
                      <a:pt x="8359017" y="2257778"/>
                    </a:cubicBezTo>
                    <a:lnTo>
                      <a:pt x="8305183" y="2257778"/>
                    </a:lnTo>
                    <a:cubicBezTo>
                      <a:pt x="8295328" y="2257771"/>
                      <a:pt x="8285924" y="2253643"/>
                      <a:pt x="8279250" y="2246392"/>
                    </a:cubicBezTo>
                    <a:cubicBezTo>
                      <a:pt x="8272576" y="2239141"/>
                      <a:pt x="8269238" y="2229429"/>
                      <a:pt x="8270046" y="2219607"/>
                    </a:cubicBezTo>
                    <a:lnTo>
                      <a:pt x="8337427" y="1411111"/>
                    </a:lnTo>
                    <a:lnTo>
                      <a:pt x="8400433" y="969998"/>
                    </a:lnTo>
                    <a:moveTo>
                      <a:pt x="9953149" y="0"/>
                    </a:moveTo>
                    <a:cubicBezTo>
                      <a:pt x="9836248" y="0"/>
                      <a:pt x="9741482" y="94766"/>
                      <a:pt x="9741482" y="211667"/>
                    </a:cubicBezTo>
                    <a:lnTo>
                      <a:pt x="9741482" y="282222"/>
                    </a:lnTo>
                    <a:cubicBezTo>
                      <a:pt x="9741482" y="399122"/>
                      <a:pt x="9836248" y="493889"/>
                      <a:pt x="9953149" y="493889"/>
                    </a:cubicBezTo>
                    <a:cubicBezTo>
                      <a:pt x="10070050" y="493889"/>
                      <a:pt x="10164816" y="399122"/>
                      <a:pt x="10164816" y="282222"/>
                    </a:cubicBezTo>
                    <a:lnTo>
                      <a:pt x="10164816" y="211667"/>
                    </a:lnTo>
                    <a:cubicBezTo>
                      <a:pt x="10164816" y="94766"/>
                      <a:pt x="10070050" y="0"/>
                      <a:pt x="9953149" y="0"/>
                    </a:cubicBezTo>
                    <a:moveTo>
                      <a:pt x="9733933" y="969998"/>
                    </a:moveTo>
                    <a:cubicBezTo>
                      <a:pt x="9735132" y="961884"/>
                      <a:pt x="9723703" y="958709"/>
                      <a:pt x="9720528" y="966258"/>
                    </a:cubicBezTo>
                    <a:lnTo>
                      <a:pt x="9566504" y="1325598"/>
                    </a:lnTo>
                    <a:cubicBezTo>
                      <a:pt x="9544248" y="1377518"/>
                      <a:pt x="9493172" y="1411161"/>
                      <a:pt x="9436682" y="1411111"/>
                    </a:cubicBezTo>
                    <a:lnTo>
                      <a:pt x="9371630" y="1411111"/>
                    </a:lnTo>
                    <a:cubicBezTo>
                      <a:pt x="9359766" y="1411122"/>
                      <a:pt x="9348691" y="1405168"/>
                      <a:pt x="9342155" y="1395265"/>
                    </a:cubicBezTo>
                    <a:cubicBezTo>
                      <a:pt x="9335620" y="1385363"/>
                      <a:pt x="9334500" y="1372839"/>
                      <a:pt x="9339175" y="1361934"/>
                    </a:cubicBezTo>
                    <a:lnTo>
                      <a:pt x="9529816" y="917222"/>
                    </a:lnTo>
                    <a:lnTo>
                      <a:pt x="9599948" y="741821"/>
                    </a:lnTo>
                    <a:cubicBezTo>
                      <a:pt x="9642818" y="634683"/>
                      <a:pt x="9746594" y="564437"/>
                      <a:pt x="9861991" y="564444"/>
                    </a:cubicBezTo>
                    <a:lnTo>
                      <a:pt x="10044307" y="564444"/>
                    </a:lnTo>
                    <a:cubicBezTo>
                      <a:pt x="10159704" y="564437"/>
                      <a:pt x="10263480" y="634683"/>
                      <a:pt x="10306350" y="741821"/>
                    </a:cubicBezTo>
                    <a:lnTo>
                      <a:pt x="10376482" y="917222"/>
                    </a:lnTo>
                    <a:lnTo>
                      <a:pt x="10567053" y="1361934"/>
                    </a:lnTo>
                    <a:cubicBezTo>
                      <a:pt x="10571728" y="1372839"/>
                      <a:pt x="10570607" y="1385363"/>
                      <a:pt x="10564072" y="1395265"/>
                    </a:cubicBezTo>
                    <a:cubicBezTo>
                      <a:pt x="10557537" y="1405168"/>
                      <a:pt x="10546462" y="1411122"/>
                      <a:pt x="10534597" y="1411111"/>
                    </a:cubicBezTo>
                    <a:lnTo>
                      <a:pt x="10469545" y="1411111"/>
                    </a:lnTo>
                    <a:cubicBezTo>
                      <a:pt x="10413107" y="1411105"/>
                      <a:pt x="10362101" y="1377471"/>
                      <a:pt x="10339864" y="1325598"/>
                    </a:cubicBezTo>
                    <a:lnTo>
                      <a:pt x="10185841" y="966258"/>
                    </a:lnTo>
                    <a:cubicBezTo>
                      <a:pt x="10182595" y="958709"/>
                      <a:pt x="10171236" y="961884"/>
                      <a:pt x="10172365" y="969998"/>
                    </a:cubicBezTo>
                    <a:lnTo>
                      <a:pt x="10235371" y="1411111"/>
                    </a:lnTo>
                    <a:lnTo>
                      <a:pt x="10302752" y="2219607"/>
                    </a:lnTo>
                    <a:cubicBezTo>
                      <a:pt x="10303560" y="2229429"/>
                      <a:pt x="10300222" y="2239141"/>
                      <a:pt x="10293548" y="2246392"/>
                    </a:cubicBezTo>
                    <a:cubicBezTo>
                      <a:pt x="10286874" y="2253643"/>
                      <a:pt x="10277470" y="2257771"/>
                      <a:pt x="10267615" y="2257778"/>
                    </a:cubicBezTo>
                    <a:lnTo>
                      <a:pt x="10213781" y="2257778"/>
                    </a:lnTo>
                    <a:cubicBezTo>
                      <a:pt x="10144799" y="2257786"/>
                      <a:pt x="10085922" y="2207921"/>
                      <a:pt x="10074575" y="2139879"/>
                    </a:cubicBezTo>
                    <a:lnTo>
                      <a:pt x="9960204" y="1452880"/>
                    </a:lnTo>
                    <a:cubicBezTo>
                      <a:pt x="9958864" y="1444978"/>
                      <a:pt x="9947575" y="1444978"/>
                      <a:pt x="9946235" y="1452880"/>
                    </a:cubicBezTo>
                    <a:lnTo>
                      <a:pt x="9831794" y="2139879"/>
                    </a:lnTo>
                    <a:cubicBezTo>
                      <a:pt x="9820442" y="2207948"/>
                      <a:pt x="9761525" y="2257821"/>
                      <a:pt x="9692517" y="2257778"/>
                    </a:cubicBezTo>
                    <a:lnTo>
                      <a:pt x="9638683" y="2257778"/>
                    </a:lnTo>
                    <a:cubicBezTo>
                      <a:pt x="9628828" y="2257771"/>
                      <a:pt x="9619424" y="2253643"/>
                      <a:pt x="9612750" y="2246392"/>
                    </a:cubicBezTo>
                    <a:cubicBezTo>
                      <a:pt x="9606076" y="2239141"/>
                      <a:pt x="9602738" y="2229429"/>
                      <a:pt x="9603546" y="2219607"/>
                    </a:cubicBezTo>
                    <a:lnTo>
                      <a:pt x="9670927" y="1411111"/>
                    </a:lnTo>
                    <a:lnTo>
                      <a:pt x="9733933" y="969998"/>
                    </a:lnTo>
                  </a:path>
                </a:pathLst>
              </a:custGeom>
              <a:solidFill>
                <a:srgbClr val="131211"/>
              </a:solidFill>
            </p:spPr>
          </p:sp>
          <p:sp>
            <p:nvSpPr>
              <p:cNvPr name="Freeform 16" id="16"/>
              <p:cNvSpPr/>
              <p:nvPr/>
            </p:nvSpPr>
            <p:spPr>
              <a:xfrm flipH="false" flipV="false" rot="0">
                <a:off x="10684351" y="0"/>
                <a:ext cx="2570727" cy="2257821"/>
              </a:xfrm>
              <a:custGeom>
                <a:avLst/>
                <a:gdLst/>
                <a:ahLst/>
                <a:cxnLst/>
                <a:rect r="r" b="b" t="t" l="l"/>
                <a:pathLst>
                  <a:path h="2257821" w="2570727">
                    <a:moveTo>
                      <a:pt x="618649" y="0"/>
                    </a:moveTo>
                    <a:cubicBezTo>
                      <a:pt x="501748" y="0"/>
                      <a:pt x="406982" y="94766"/>
                      <a:pt x="406982" y="211667"/>
                    </a:cubicBezTo>
                    <a:lnTo>
                      <a:pt x="406982" y="282222"/>
                    </a:lnTo>
                    <a:cubicBezTo>
                      <a:pt x="406982" y="399122"/>
                      <a:pt x="501748" y="493889"/>
                      <a:pt x="618649" y="493889"/>
                    </a:cubicBezTo>
                    <a:cubicBezTo>
                      <a:pt x="735550" y="493889"/>
                      <a:pt x="830316" y="399122"/>
                      <a:pt x="830316" y="282222"/>
                    </a:cubicBezTo>
                    <a:lnTo>
                      <a:pt x="830316" y="211667"/>
                    </a:lnTo>
                    <a:cubicBezTo>
                      <a:pt x="830316" y="94766"/>
                      <a:pt x="735550" y="0"/>
                      <a:pt x="618649" y="0"/>
                    </a:cubicBezTo>
                    <a:moveTo>
                      <a:pt x="399433" y="969998"/>
                    </a:moveTo>
                    <a:cubicBezTo>
                      <a:pt x="400632" y="961884"/>
                      <a:pt x="389203" y="958709"/>
                      <a:pt x="386028" y="966258"/>
                    </a:cubicBezTo>
                    <a:lnTo>
                      <a:pt x="232004" y="1325598"/>
                    </a:lnTo>
                    <a:cubicBezTo>
                      <a:pt x="209748" y="1377518"/>
                      <a:pt x="158672" y="1411161"/>
                      <a:pt x="102182" y="1411111"/>
                    </a:cubicBezTo>
                    <a:lnTo>
                      <a:pt x="37130" y="1411111"/>
                    </a:lnTo>
                    <a:cubicBezTo>
                      <a:pt x="25266" y="1411122"/>
                      <a:pt x="14191" y="1405168"/>
                      <a:pt x="7655" y="1395265"/>
                    </a:cubicBezTo>
                    <a:cubicBezTo>
                      <a:pt x="1120" y="1385363"/>
                      <a:pt x="0" y="1372839"/>
                      <a:pt x="4675" y="1361934"/>
                    </a:cubicBezTo>
                    <a:lnTo>
                      <a:pt x="195316" y="917222"/>
                    </a:lnTo>
                    <a:lnTo>
                      <a:pt x="265448" y="741821"/>
                    </a:lnTo>
                    <a:cubicBezTo>
                      <a:pt x="308318" y="634683"/>
                      <a:pt x="412094" y="564437"/>
                      <a:pt x="527491" y="564444"/>
                    </a:cubicBezTo>
                    <a:lnTo>
                      <a:pt x="709807" y="564444"/>
                    </a:lnTo>
                    <a:cubicBezTo>
                      <a:pt x="825204" y="564437"/>
                      <a:pt x="928980" y="634683"/>
                      <a:pt x="971850" y="741821"/>
                    </a:cubicBezTo>
                    <a:lnTo>
                      <a:pt x="1041982" y="917222"/>
                    </a:lnTo>
                    <a:lnTo>
                      <a:pt x="1232553" y="1361934"/>
                    </a:lnTo>
                    <a:cubicBezTo>
                      <a:pt x="1237228" y="1372839"/>
                      <a:pt x="1236107" y="1385363"/>
                      <a:pt x="1229572" y="1395265"/>
                    </a:cubicBezTo>
                    <a:cubicBezTo>
                      <a:pt x="1223037" y="1405168"/>
                      <a:pt x="1211962" y="1411122"/>
                      <a:pt x="1200097" y="1411111"/>
                    </a:cubicBezTo>
                    <a:lnTo>
                      <a:pt x="1135045" y="1411111"/>
                    </a:lnTo>
                    <a:cubicBezTo>
                      <a:pt x="1078607" y="1411105"/>
                      <a:pt x="1027601" y="1377471"/>
                      <a:pt x="1005364" y="1325598"/>
                    </a:cubicBezTo>
                    <a:lnTo>
                      <a:pt x="851341" y="966258"/>
                    </a:lnTo>
                    <a:cubicBezTo>
                      <a:pt x="848095" y="958709"/>
                      <a:pt x="836736" y="961884"/>
                      <a:pt x="837865" y="969998"/>
                    </a:cubicBezTo>
                    <a:lnTo>
                      <a:pt x="900871" y="1411111"/>
                    </a:lnTo>
                    <a:lnTo>
                      <a:pt x="968252" y="2219607"/>
                    </a:lnTo>
                    <a:cubicBezTo>
                      <a:pt x="969060" y="2229429"/>
                      <a:pt x="965722" y="2239141"/>
                      <a:pt x="959048" y="2246392"/>
                    </a:cubicBezTo>
                    <a:cubicBezTo>
                      <a:pt x="952374" y="2253643"/>
                      <a:pt x="942970" y="2257771"/>
                      <a:pt x="933115" y="2257778"/>
                    </a:cubicBezTo>
                    <a:lnTo>
                      <a:pt x="879281" y="2257778"/>
                    </a:lnTo>
                    <a:cubicBezTo>
                      <a:pt x="810299" y="2257786"/>
                      <a:pt x="751422" y="2207921"/>
                      <a:pt x="740075" y="2139879"/>
                    </a:cubicBezTo>
                    <a:lnTo>
                      <a:pt x="625704" y="1452880"/>
                    </a:lnTo>
                    <a:cubicBezTo>
                      <a:pt x="624364" y="1444978"/>
                      <a:pt x="613075" y="1444978"/>
                      <a:pt x="611735" y="1452880"/>
                    </a:cubicBezTo>
                    <a:lnTo>
                      <a:pt x="497294" y="2139879"/>
                    </a:lnTo>
                    <a:cubicBezTo>
                      <a:pt x="485942" y="2207948"/>
                      <a:pt x="427025" y="2257821"/>
                      <a:pt x="358017" y="2257778"/>
                    </a:cubicBezTo>
                    <a:lnTo>
                      <a:pt x="304183" y="2257778"/>
                    </a:lnTo>
                    <a:cubicBezTo>
                      <a:pt x="294328" y="2257771"/>
                      <a:pt x="284924" y="2253643"/>
                      <a:pt x="278250" y="2246392"/>
                    </a:cubicBezTo>
                    <a:cubicBezTo>
                      <a:pt x="271576" y="2239141"/>
                      <a:pt x="268238" y="2229429"/>
                      <a:pt x="269046" y="2219607"/>
                    </a:cubicBezTo>
                    <a:lnTo>
                      <a:pt x="336427" y="1411111"/>
                    </a:lnTo>
                    <a:lnTo>
                      <a:pt x="399433" y="969998"/>
                    </a:lnTo>
                    <a:moveTo>
                      <a:pt x="1952149" y="0"/>
                    </a:moveTo>
                    <a:cubicBezTo>
                      <a:pt x="1835248" y="0"/>
                      <a:pt x="1740482" y="94766"/>
                      <a:pt x="1740482" y="211667"/>
                    </a:cubicBezTo>
                    <a:lnTo>
                      <a:pt x="1740482" y="282222"/>
                    </a:lnTo>
                    <a:cubicBezTo>
                      <a:pt x="1740482" y="399122"/>
                      <a:pt x="1835248" y="493889"/>
                      <a:pt x="1952149" y="493889"/>
                    </a:cubicBezTo>
                    <a:cubicBezTo>
                      <a:pt x="2069050" y="493889"/>
                      <a:pt x="2163816" y="399122"/>
                      <a:pt x="2163816" y="282222"/>
                    </a:cubicBezTo>
                    <a:lnTo>
                      <a:pt x="2163816" y="211667"/>
                    </a:lnTo>
                    <a:cubicBezTo>
                      <a:pt x="2163816" y="94766"/>
                      <a:pt x="2069050" y="0"/>
                      <a:pt x="1952149" y="0"/>
                    </a:cubicBezTo>
                    <a:moveTo>
                      <a:pt x="1732933" y="969998"/>
                    </a:moveTo>
                    <a:cubicBezTo>
                      <a:pt x="1734132" y="961884"/>
                      <a:pt x="1722703" y="958709"/>
                      <a:pt x="1719528" y="966258"/>
                    </a:cubicBezTo>
                    <a:lnTo>
                      <a:pt x="1565504" y="1325598"/>
                    </a:lnTo>
                    <a:cubicBezTo>
                      <a:pt x="1543248" y="1377518"/>
                      <a:pt x="1492172" y="1411161"/>
                      <a:pt x="1435682" y="1411111"/>
                    </a:cubicBezTo>
                    <a:lnTo>
                      <a:pt x="1370630" y="1411111"/>
                    </a:lnTo>
                    <a:cubicBezTo>
                      <a:pt x="1358766" y="1411122"/>
                      <a:pt x="1347691" y="1405168"/>
                      <a:pt x="1341155" y="1395265"/>
                    </a:cubicBezTo>
                    <a:cubicBezTo>
                      <a:pt x="1334620" y="1385363"/>
                      <a:pt x="1333500" y="1372839"/>
                      <a:pt x="1338175" y="1361934"/>
                    </a:cubicBezTo>
                    <a:lnTo>
                      <a:pt x="1528816" y="917222"/>
                    </a:lnTo>
                    <a:lnTo>
                      <a:pt x="1598948" y="741821"/>
                    </a:lnTo>
                    <a:cubicBezTo>
                      <a:pt x="1641818" y="634683"/>
                      <a:pt x="1745594" y="564437"/>
                      <a:pt x="1860991" y="564444"/>
                    </a:cubicBezTo>
                    <a:lnTo>
                      <a:pt x="2043307" y="564444"/>
                    </a:lnTo>
                    <a:cubicBezTo>
                      <a:pt x="2158704" y="564437"/>
                      <a:pt x="2262480" y="634683"/>
                      <a:pt x="2305350" y="741821"/>
                    </a:cubicBezTo>
                    <a:lnTo>
                      <a:pt x="2375483" y="917222"/>
                    </a:lnTo>
                    <a:lnTo>
                      <a:pt x="2566053" y="1361934"/>
                    </a:lnTo>
                    <a:cubicBezTo>
                      <a:pt x="2570727" y="1372839"/>
                      <a:pt x="2569607" y="1385363"/>
                      <a:pt x="2563073" y="1395265"/>
                    </a:cubicBezTo>
                    <a:cubicBezTo>
                      <a:pt x="2556537" y="1405168"/>
                      <a:pt x="2545462" y="1411122"/>
                      <a:pt x="2533597" y="1411111"/>
                    </a:cubicBezTo>
                    <a:lnTo>
                      <a:pt x="2468545" y="1411111"/>
                    </a:lnTo>
                    <a:cubicBezTo>
                      <a:pt x="2412107" y="1411105"/>
                      <a:pt x="2361101" y="1377471"/>
                      <a:pt x="2338863" y="1325598"/>
                    </a:cubicBezTo>
                    <a:lnTo>
                      <a:pt x="2184841" y="966258"/>
                    </a:lnTo>
                    <a:cubicBezTo>
                      <a:pt x="2181595" y="958709"/>
                      <a:pt x="2170236" y="961884"/>
                      <a:pt x="2171365" y="969998"/>
                    </a:cubicBezTo>
                    <a:lnTo>
                      <a:pt x="2234371" y="1411111"/>
                    </a:lnTo>
                    <a:lnTo>
                      <a:pt x="2301752" y="2219607"/>
                    </a:lnTo>
                    <a:cubicBezTo>
                      <a:pt x="2302560" y="2229429"/>
                      <a:pt x="2299222" y="2239141"/>
                      <a:pt x="2292548" y="2246392"/>
                    </a:cubicBezTo>
                    <a:cubicBezTo>
                      <a:pt x="2285874" y="2253643"/>
                      <a:pt x="2276470" y="2257771"/>
                      <a:pt x="2266615" y="2257778"/>
                    </a:cubicBezTo>
                    <a:lnTo>
                      <a:pt x="2212781" y="2257778"/>
                    </a:lnTo>
                    <a:cubicBezTo>
                      <a:pt x="2143799" y="2257786"/>
                      <a:pt x="2084922" y="2207921"/>
                      <a:pt x="2073575" y="2139879"/>
                    </a:cubicBezTo>
                    <a:lnTo>
                      <a:pt x="1959204" y="1452880"/>
                    </a:lnTo>
                    <a:cubicBezTo>
                      <a:pt x="1957864" y="1444978"/>
                      <a:pt x="1946575" y="1444978"/>
                      <a:pt x="1945235" y="1452880"/>
                    </a:cubicBezTo>
                    <a:lnTo>
                      <a:pt x="1830794" y="2139879"/>
                    </a:lnTo>
                    <a:cubicBezTo>
                      <a:pt x="1819442" y="2207948"/>
                      <a:pt x="1760525" y="2257821"/>
                      <a:pt x="1691517" y="2257778"/>
                    </a:cubicBezTo>
                    <a:lnTo>
                      <a:pt x="1637683" y="2257778"/>
                    </a:lnTo>
                    <a:cubicBezTo>
                      <a:pt x="1627828" y="2257771"/>
                      <a:pt x="1618424" y="2253643"/>
                      <a:pt x="1611750" y="2246392"/>
                    </a:cubicBezTo>
                    <a:cubicBezTo>
                      <a:pt x="1605076" y="2239141"/>
                      <a:pt x="1601738" y="2229429"/>
                      <a:pt x="1602546" y="2219607"/>
                    </a:cubicBezTo>
                    <a:lnTo>
                      <a:pt x="1669927" y="1411111"/>
                    </a:lnTo>
                    <a:lnTo>
                      <a:pt x="1732933" y="969998"/>
                    </a:lnTo>
                  </a:path>
                </a:pathLst>
              </a:custGeom>
              <a:solidFill>
                <a:srgbClr val="B3B5A9"/>
              </a:solidFill>
            </p:spPr>
          </p:sp>
        </p:gr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0681500" y="1039152"/>
            <a:ext cx="6568275" cy="8229600"/>
          </a:xfrm>
          <a:custGeom>
            <a:avLst/>
            <a:gdLst/>
            <a:ahLst/>
            <a:cxnLst/>
            <a:rect r="r" b="b" t="t" l="l"/>
            <a:pathLst>
              <a:path h="8229600" w="6568275">
                <a:moveTo>
                  <a:pt x="0" y="0"/>
                </a:moveTo>
                <a:lnTo>
                  <a:pt x="6568275" y="0"/>
                </a:lnTo>
                <a:lnTo>
                  <a:pt x="6568275" y="8229600"/>
                </a:lnTo>
                <a:lnTo>
                  <a:pt x="0" y="8229600"/>
                </a:lnTo>
                <a:lnTo>
                  <a:pt x="0" y="0"/>
                </a:lnTo>
                <a:close/>
              </a:path>
            </a:pathLst>
          </a:custGeom>
          <a:blipFill>
            <a:blip r:embed="rId3"/>
            <a:stretch>
              <a:fillRect l="0" t="-8324" r="0" b="-8324"/>
            </a:stretch>
          </a:blipFill>
          <a:ln cap="sq">
            <a:noFill/>
            <a:prstDash val="solid"/>
            <a:miter/>
          </a:ln>
        </p:spPr>
      </p:sp>
      <p:sp>
        <p:nvSpPr>
          <p:cNvPr name="Freeform 7" id="7"/>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4"/>
            <a:stretch>
              <a:fillRect l="0" t="-86495" r="0" b="0"/>
            </a:stretch>
          </a:blipFill>
        </p:spPr>
      </p:sp>
      <p:grpSp>
        <p:nvGrpSpPr>
          <p:cNvPr name="Group 8" id="8"/>
          <p:cNvGrpSpPr/>
          <p:nvPr/>
        </p:nvGrpSpPr>
        <p:grpSpPr>
          <a:xfrm rot="0">
            <a:off x="1782611" y="2483526"/>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14655" y="276054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4"/>
            <a:stretch>
              <a:fillRect l="0" t="-86495" r="0" b="0"/>
            </a:stretch>
          </a:blipFill>
        </p:spPr>
      </p:sp>
      <p:grpSp>
        <p:nvGrpSpPr>
          <p:cNvPr name="Group 13" id="13"/>
          <p:cNvGrpSpPr/>
          <p:nvPr/>
        </p:nvGrpSpPr>
        <p:grpSpPr>
          <a:xfrm rot="0">
            <a:off x="1782611" y="4648596"/>
            <a:ext cx="9610044" cy="1948998"/>
            <a:chOff x="0" y="0"/>
            <a:chExt cx="3682024" cy="746746"/>
          </a:xfrm>
        </p:grpSpPr>
        <p:sp>
          <p:nvSpPr>
            <p:cNvPr name="Freeform 14" id="14"/>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5" id="15"/>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2142191" y="945755"/>
            <a:ext cx="7416941" cy="1231414"/>
          </a:xfrm>
          <a:prstGeom prst="rect">
            <a:avLst/>
          </a:prstGeom>
        </p:spPr>
        <p:txBody>
          <a:bodyPr anchor="t" rtlCol="false" tIns="0" lIns="0" bIns="0" rIns="0">
            <a:spAutoFit/>
          </a:bodyPr>
          <a:lstStyle/>
          <a:p>
            <a:pPr>
              <a:lnSpc>
                <a:spcPts val="10187"/>
              </a:lnSpc>
            </a:pPr>
            <a:r>
              <a:rPr lang="en-US" sz="7382" spc="723">
                <a:solidFill>
                  <a:srgbClr val="231F20"/>
                </a:solidFill>
                <a:latin typeface="Oswald Bold"/>
              </a:rPr>
              <a:t>CONCLUSIONS</a:t>
            </a:r>
          </a:p>
        </p:txBody>
      </p:sp>
      <p:sp>
        <p:nvSpPr>
          <p:cNvPr name="TextBox 17" id="17"/>
          <p:cNvSpPr txBox="true"/>
          <p:nvPr/>
        </p:nvSpPr>
        <p:spPr>
          <a:xfrm rot="0">
            <a:off x="3549319" y="3050024"/>
            <a:ext cx="7132181" cy="768377"/>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The growth of a tumor can be visualized in 3D using the Marching Cubes technique.</a:t>
            </a:r>
          </a:p>
        </p:txBody>
      </p:sp>
      <p:sp>
        <p:nvSpPr>
          <p:cNvPr name="TextBox 18" id="18"/>
          <p:cNvSpPr txBox="true"/>
          <p:nvPr/>
        </p:nvSpPr>
        <p:spPr>
          <a:xfrm rot="0">
            <a:off x="3549319" y="4600971"/>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The creation of a tool to simulate tumor growth using cellular automaton in any organ of the human </a:t>
            </a:r>
            <a:r>
              <a:rPr lang="en-US" sz="2210" spc="216">
                <a:solidFill>
                  <a:srgbClr val="231F20"/>
                </a:solidFill>
                <a:latin typeface="DM Sans"/>
              </a:rPr>
              <a:t>body is a significant advancement in the field of modeling and simulation of biological systems.</a:t>
            </a:r>
          </a:p>
        </p:txBody>
      </p:sp>
      <p:sp>
        <p:nvSpPr>
          <p:cNvPr name="Freeform 19" id="19"/>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0">
            <a:off x="1782611" y="6813666"/>
            <a:ext cx="9610044" cy="1948998"/>
            <a:chOff x="0" y="0"/>
            <a:chExt cx="3682024" cy="746746"/>
          </a:xfrm>
        </p:grpSpPr>
        <p:sp>
          <p:nvSpPr>
            <p:cNvPr name="Freeform 21" id="21"/>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22" id="22"/>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23" id="23"/>
          <p:cNvSpPr/>
          <p:nvPr/>
        </p:nvSpPr>
        <p:spPr>
          <a:xfrm flipH="false" flipV="false" rot="0">
            <a:off x="2114655" y="709068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3549319" y="6854770"/>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The ability to load specific configurations and adjust, add, or remove parameters that influence the </a:t>
            </a:r>
            <a:r>
              <a:rPr lang="en-US" sz="2210" spc="216">
                <a:solidFill>
                  <a:srgbClr val="231F20"/>
                </a:solidFill>
                <a:latin typeface="DM Sans"/>
              </a:rPr>
              <a:t>realism of the simulation allows for the adaptation of the model to different scenarios and conditions.</a:t>
            </a:r>
          </a:p>
        </p:txBody>
      </p:sp>
      <p:sp>
        <p:nvSpPr>
          <p:cNvPr name="Freeform 25" id="25"/>
          <p:cNvSpPr/>
          <p:nvPr/>
        </p:nvSpPr>
        <p:spPr>
          <a:xfrm flipH="false" flipV="false" rot="0">
            <a:off x="2114655" y="5013549"/>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2466572"/>
            <a:ext cx="12057353" cy="1702517"/>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SUMMARY</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781285" y="5105400"/>
            <a:ext cx="11006827" cy="4204716"/>
          </a:xfrm>
          <a:prstGeom prst="rect">
            <a:avLst/>
          </a:prstGeom>
        </p:spPr>
        <p:txBody>
          <a:bodyPr anchor="t" rtlCol="false" tIns="0" lIns="0" bIns="0" rIns="0">
            <a:spAutoFit/>
          </a:bodyPr>
          <a:lstStyle/>
          <a:p>
            <a:pPr algn="just">
              <a:lnSpc>
                <a:spcPts val="2621"/>
              </a:lnSpc>
            </a:pPr>
            <a:r>
              <a:rPr lang="en-US" sz="1899" spc="186">
                <a:solidFill>
                  <a:srgbClr val="F5FFF5"/>
                </a:solidFill>
                <a:latin typeface="DM Sans"/>
              </a:rPr>
              <a:t>Cancer is a disease characterized by the uncontrolled growth of abnormal cells in the body. It is a complex and multifaceted disease that has challenged researchers and doctors for decades. . The three-dimensional tumor growth simulation tool that is being developed allows for detailed visualization of </a:t>
            </a:r>
            <a:r>
              <a:rPr lang="en-US" sz="1899" spc="186">
                <a:solidFill>
                  <a:srgbClr val="F5FFF5"/>
                </a:solidFill>
                <a:latin typeface="DM Sans"/>
              </a:rPr>
              <a:t>tumor growth in different parts of the human body, which can provide valuable insights into how cancer develops and spreads. This tool utilizes a cellular automaton and a small-world network to create connections between cells, allowing for a more accurate representation of organ and tumor structures. Furthermore, it allows for the loading of configurations and parameters from external files, providing great flexibility to the tool and allowing for customization of the simulation to the specific needs of each case. For 3D rendering, the Marching Cubes technique is used, which enables detailed and accurate three-dimensional </a:t>
            </a:r>
            <a:r>
              <a:rPr lang="en-US" sz="1899" spc="186">
                <a:solidFill>
                  <a:srgbClr val="F5FFF5"/>
                </a:solidFill>
                <a:latin typeface="DM Sans"/>
              </a:rPr>
              <a:t>representation of tumors.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Objective n° 1</a:t>
              </a:r>
            </a:p>
          </p:txBody>
        </p:sp>
      </p:grpSp>
      <p:sp>
        <p:nvSpPr>
          <p:cNvPr name="TextBox 13" id="1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GOALS AND OBJECTIVES</a:t>
            </a:r>
          </a:p>
        </p:txBody>
      </p:sp>
      <p:sp>
        <p:nvSpPr>
          <p:cNvPr name="TextBox 14" id="14"/>
          <p:cNvSpPr txBox="true"/>
          <p:nvPr/>
        </p:nvSpPr>
        <p:spPr>
          <a:xfrm rot="0">
            <a:off x="1830975" y="4045241"/>
            <a:ext cx="3360904" cy="17066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rPr>
              <a:t>The loading and usage of parameters for the simulation have been implemented.</a:t>
            </a:r>
          </a:p>
          <a:p>
            <a:pPr algn="ctr" marL="0" indent="0" lvl="0">
              <a:lnSpc>
                <a:spcPts val="2774"/>
              </a:lnSpc>
              <a:spcBef>
                <a:spcPct val="0"/>
              </a:spcBef>
            </a:pP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Objective n° 2</a:t>
              </a:r>
            </a:p>
          </p:txBody>
        </p:sp>
      </p:grpSp>
      <p:sp>
        <p:nvSpPr>
          <p:cNvPr name="TextBox 18" id="18"/>
          <p:cNvSpPr txBox="true"/>
          <p:nvPr/>
        </p:nvSpPr>
        <p:spPr>
          <a:xfrm rot="0">
            <a:off x="6138875" y="4042536"/>
            <a:ext cx="6254887" cy="13637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rPr>
              <a:t>The engine to simulate the growth of a tumor in small organs has been implemented.</a:t>
            </a:r>
          </a:p>
          <a:p>
            <a:pPr algn="ctr" marL="0" indent="0" lvl="0">
              <a:lnSpc>
                <a:spcPts val="2774"/>
              </a:lnSpc>
              <a:spcBef>
                <a:spcPct val="0"/>
              </a:spcBef>
            </a:pPr>
          </a:p>
        </p:txBody>
      </p:sp>
      <p:grpSp>
        <p:nvGrpSpPr>
          <p:cNvPr name="Group 19" id="19"/>
          <p:cNvGrpSpPr/>
          <p:nvPr/>
        </p:nvGrpSpPr>
        <p:grpSpPr>
          <a:xfrm rot="0">
            <a:off x="13284209"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Objective n° 3</a:t>
              </a:r>
            </a:p>
          </p:txBody>
        </p:sp>
      </p:grpSp>
      <p:sp>
        <p:nvSpPr>
          <p:cNvPr name="TextBox 22" id="22"/>
          <p:cNvSpPr txBox="true"/>
          <p:nvPr/>
        </p:nvSpPr>
        <p:spPr>
          <a:xfrm rot="0">
            <a:off x="13340758" y="4045241"/>
            <a:ext cx="3360904"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The cell graph with its connections has been visualized and analyzed.</a:t>
            </a: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Objective n° 4</a:t>
              </a:r>
            </a:p>
          </p:txBody>
        </p:sp>
      </p:grpSp>
      <p:sp>
        <p:nvSpPr>
          <p:cNvPr name="TextBox 13" id="1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GOALS AND OBJECTIVES</a:t>
            </a:r>
          </a:p>
        </p:txBody>
      </p:sp>
      <p:sp>
        <p:nvSpPr>
          <p:cNvPr name="TextBox 14" id="14"/>
          <p:cNvSpPr txBox="true"/>
          <p:nvPr/>
        </p:nvSpPr>
        <p:spPr>
          <a:xfrm rot="0">
            <a:off x="1830975" y="4045241"/>
            <a:ext cx="3360904" cy="17066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rPr>
              <a:t>The size that the tumor will take during the simulation has been visualized.</a:t>
            </a:r>
          </a:p>
          <a:p>
            <a:pPr algn="ctr" marL="0" indent="0" lvl="0">
              <a:lnSpc>
                <a:spcPts val="2774"/>
              </a:lnSpc>
              <a:spcBef>
                <a:spcPct val="0"/>
              </a:spcBef>
            </a:pP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Objective n° 5</a:t>
              </a:r>
            </a:p>
          </p:txBody>
        </p:sp>
      </p:grpSp>
      <p:sp>
        <p:nvSpPr>
          <p:cNvPr name="TextBox 18" id="18"/>
          <p:cNvSpPr txBox="true"/>
          <p:nvPr/>
        </p:nvSpPr>
        <p:spPr>
          <a:xfrm rot="0">
            <a:off x="6138875" y="4042536"/>
            <a:ext cx="6254887" cy="6779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The code to render the shape the tumor will have has been implemented.</a:t>
            </a:r>
          </a:p>
        </p:txBody>
      </p:sp>
      <p:grpSp>
        <p:nvGrpSpPr>
          <p:cNvPr name="Group 19" id="19"/>
          <p:cNvGrpSpPr/>
          <p:nvPr/>
        </p:nvGrpSpPr>
        <p:grpSpPr>
          <a:xfrm rot="0">
            <a:off x="13293734"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Objective n° 6</a:t>
              </a:r>
            </a:p>
          </p:txBody>
        </p:sp>
      </p:grpSp>
      <p:sp>
        <p:nvSpPr>
          <p:cNvPr name="TextBox 22" id="22"/>
          <p:cNvSpPr txBox="true"/>
          <p:nvPr/>
        </p:nvSpPr>
        <p:spPr>
          <a:xfrm rot="0">
            <a:off x="13340758" y="4045241"/>
            <a:ext cx="3360904" cy="6779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Many other improvements</a:t>
            </a: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703628" y="3670771"/>
            <a:ext cx="2932415" cy="2351362"/>
            <a:chOff x="0" y="0"/>
            <a:chExt cx="1075555" cy="862436"/>
          </a:xfrm>
        </p:grpSpPr>
        <p:sp>
          <p:nvSpPr>
            <p:cNvPr name="Freeform 5" id="5"/>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2703628" y="6253499"/>
            <a:ext cx="2932415" cy="847111"/>
            <a:chOff x="0" y="0"/>
            <a:chExt cx="1075555" cy="310705"/>
          </a:xfrm>
        </p:grpSpPr>
        <p:sp>
          <p:nvSpPr>
            <p:cNvPr name="Freeform 8" id="8"/>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9" id="9"/>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7561811" y="4339548"/>
            <a:ext cx="2932415" cy="235136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2" id="12"/>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7514267" y="7100610"/>
            <a:ext cx="2932415" cy="847111"/>
            <a:chOff x="0" y="0"/>
            <a:chExt cx="1075555" cy="310705"/>
          </a:xfrm>
        </p:grpSpPr>
        <p:sp>
          <p:nvSpPr>
            <p:cNvPr name="Freeform 14" id="1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5" id="1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1489847" y="2963842"/>
            <a:ext cx="2932415" cy="2351362"/>
            <a:chOff x="0" y="0"/>
            <a:chExt cx="1075555" cy="862436"/>
          </a:xfrm>
        </p:grpSpPr>
        <p:sp>
          <p:nvSpPr>
            <p:cNvPr name="Freeform 17" id="17"/>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8" id="18"/>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1489847" y="5515229"/>
            <a:ext cx="2932415" cy="847111"/>
            <a:chOff x="0" y="0"/>
            <a:chExt cx="1075555" cy="310705"/>
          </a:xfrm>
        </p:grpSpPr>
        <p:sp>
          <p:nvSpPr>
            <p:cNvPr name="Freeform 20" id="20"/>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1" id="21"/>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1885381">
            <a:off x="10601659" y="6991176"/>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87477" y="1068962"/>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NEXT STEPS</a:t>
            </a:r>
          </a:p>
        </p:txBody>
      </p:sp>
      <p:sp>
        <p:nvSpPr>
          <p:cNvPr name="TextBox 24" id="24"/>
          <p:cNvSpPr txBox="true"/>
          <p:nvPr/>
        </p:nvSpPr>
        <p:spPr>
          <a:xfrm rot="0">
            <a:off x="2891544" y="6423241"/>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STEP 1</a:t>
            </a:r>
          </a:p>
        </p:txBody>
      </p:sp>
      <p:sp>
        <p:nvSpPr>
          <p:cNvPr name="TextBox 25" id="25"/>
          <p:cNvSpPr txBox="true"/>
          <p:nvPr/>
        </p:nvSpPr>
        <p:spPr>
          <a:xfrm rot="0">
            <a:off x="2819459" y="3708693"/>
            <a:ext cx="2700752" cy="2313440"/>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Improving all of the above, for example, enhancing the implementation of 3D rendering using</a:t>
            </a:r>
          </a:p>
          <a:p>
            <a:pPr algn="ctr">
              <a:lnSpc>
                <a:spcPts val="2338"/>
              </a:lnSpc>
            </a:pPr>
            <a:r>
              <a:rPr lang="en-US" sz="1670">
                <a:solidFill>
                  <a:srgbClr val="100F0D"/>
                </a:solidFill>
                <a:latin typeface="Montserrat Light"/>
              </a:rPr>
              <a:t>Marching Cubes to obtain smoother faces and triangles.</a:t>
            </a:r>
          </a:p>
        </p:txBody>
      </p:sp>
      <p:sp>
        <p:nvSpPr>
          <p:cNvPr name="TextBox 26" id="26"/>
          <p:cNvSpPr txBox="true"/>
          <p:nvPr/>
        </p:nvSpPr>
        <p:spPr>
          <a:xfrm rot="0">
            <a:off x="7702183" y="7270352"/>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STEP 2</a:t>
            </a:r>
          </a:p>
        </p:txBody>
      </p:sp>
      <p:sp>
        <p:nvSpPr>
          <p:cNvPr name="TextBox 27" id="27"/>
          <p:cNvSpPr txBox="true"/>
          <p:nvPr/>
        </p:nvSpPr>
        <p:spPr>
          <a:xfrm rot="0">
            <a:off x="7724377" y="4817877"/>
            <a:ext cx="2534389" cy="1149794"/>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Implementing changes between states following the details found in the literature.</a:t>
            </a:r>
          </a:p>
        </p:txBody>
      </p:sp>
      <p:sp>
        <p:nvSpPr>
          <p:cNvPr name="TextBox 28" id="28"/>
          <p:cNvSpPr txBox="true"/>
          <p:nvPr/>
        </p:nvSpPr>
        <p:spPr>
          <a:xfrm rot="0">
            <a:off x="11677763" y="5684972"/>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STEP 3</a:t>
            </a:r>
          </a:p>
        </p:txBody>
      </p:sp>
      <p:sp>
        <p:nvSpPr>
          <p:cNvPr name="TextBox 29" id="29"/>
          <p:cNvSpPr txBox="true"/>
          <p:nvPr/>
        </p:nvSpPr>
        <p:spPr>
          <a:xfrm rot="0">
            <a:off x="11699957" y="3141905"/>
            <a:ext cx="2534389" cy="2022528"/>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Implementing efficient algorithms to process large amounts of cells and their connections, we are</a:t>
            </a:r>
          </a:p>
          <a:p>
            <a:pPr algn="ctr">
              <a:lnSpc>
                <a:spcPts val="2338"/>
              </a:lnSpc>
            </a:pPr>
            <a:r>
              <a:rPr lang="en-US" sz="1670">
                <a:solidFill>
                  <a:srgbClr val="100F0D"/>
                </a:solidFill>
                <a:latin typeface="Montserrat Light"/>
              </a:rPr>
              <a:t>talking about millions of both.</a:t>
            </a:r>
          </a:p>
        </p:txBody>
      </p:sp>
      <p:sp>
        <p:nvSpPr>
          <p:cNvPr name="Freeform 30" id="30"/>
          <p:cNvSpPr/>
          <p:nvPr/>
        </p:nvSpPr>
        <p:spPr>
          <a:xfrm flipH="true" flipV="false" rot="-8970905">
            <a:off x="5780926" y="6606438"/>
            <a:ext cx="1776375" cy="501826"/>
          </a:xfrm>
          <a:custGeom>
            <a:avLst/>
            <a:gdLst/>
            <a:ahLst/>
            <a:cxnLst/>
            <a:rect r="r" b="b" t="t" l="l"/>
            <a:pathLst>
              <a:path h="501826" w="1776375">
                <a:moveTo>
                  <a:pt x="1776374" y="0"/>
                </a:moveTo>
                <a:lnTo>
                  <a:pt x="0" y="0"/>
                </a:lnTo>
                <a:lnTo>
                  <a:pt x="0" y="501825"/>
                </a:lnTo>
                <a:lnTo>
                  <a:pt x="1776374" y="501825"/>
                </a:lnTo>
                <a:lnTo>
                  <a:pt x="177637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1" id="31"/>
          <p:cNvSpPr txBox="true"/>
          <p:nvPr/>
        </p:nvSpPr>
        <p:spPr>
          <a:xfrm rot="0">
            <a:off x="1836286" y="2853600"/>
            <a:ext cx="8187907" cy="363568"/>
          </a:xfrm>
          <a:prstGeom prst="rect">
            <a:avLst/>
          </a:prstGeom>
        </p:spPr>
        <p:txBody>
          <a:bodyPr anchor="t" rtlCol="false" tIns="0" lIns="0" bIns="0" rIns="0">
            <a:spAutoFit/>
          </a:bodyPr>
          <a:lstStyle/>
          <a:p>
            <a:pPr>
              <a:lnSpc>
                <a:spcPts val="3060"/>
              </a:lnSpc>
            </a:pPr>
            <a:r>
              <a:rPr lang="en-US" sz="2186">
                <a:solidFill>
                  <a:srgbClr val="100F0D"/>
                </a:solidFill>
                <a:latin typeface="Montserrat Light"/>
              </a:rPr>
              <a:t>What will be the focus in the next stages?</a:t>
            </a:r>
          </a:p>
        </p:txBody>
      </p:sp>
      <p:sp>
        <p:nvSpPr>
          <p:cNvPr name="Freeform 32" id="32"/>
          <p:cNvSpPr/>
          <p:nvPr/>
        </p:nvSpPr>
        <p:spPr>
          <a:xfrm flipH="false" flipV="false" rot="887923">
            <a:off x="-7528306" y="5394791"/>
            <a:ext cx="15466582" cy="15870559"/>
          </a:xfrm>
          <a:custGeom>
            <a:avLst/>
            <a:gdLst/>
            <a:ahLst/>
            <a:cxnLst/>
            <a:rect r="r" b="b" t="t" l="l"/>
            <a:pathLst>
              <a:path h="15870559" w="15466582">
                <a:moveTo>
                  <a:pt x="0" y="0"/>
                </a:moveTo>
                <a:lnTo>
                  <a:pt x="15466581" y="0"/>
                </a:lnTo>
                <a:lnTo>
                  <a:pt x="15466581" y="15870559"/>
                </a:lnTo>
                <a:lnTo>
                  <a:pt x="0" y="158705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3" id="33"/>
          <p:cNvSpPr txBox="true"/>
          <p:nvPr/>
        </p:nvSpPr>
        <p:spPr>
          <a:xfrm rot="0">
            <a:off x="11369974" y="8123511"/>
            <a:ext cx="4949642" cy="1506568"/>
          </a:xfrm>
          <a:prstGeom prst="rect">
            <a:avLst/>
          </a:prstGeom>
        </p:spPr>
        <p:txBody>
          <a:bodyPr anchor="t" rtlCol="false" tIns="0" lIns="0" bIns="0" rIns="0">
            <a:spAutoFit/>
          </a:bodyPr>
          <a:lstStyle/>
          <a:p>
            <a:pPr>
              <a:lnSpc>
                <a:spcPts val="3060"/>
              </a:lnSpc>
            </a:pPr>
            <a:r>
              <a:rPr lang="en-US" sz="2186">
                <a:solidFill>
                  <a:srgbClr val="100F0D"/>
                </a:solidFill>
                <a:latin typeface="Montserrat Light"/>
              </a:rPr>
              <a:t>Add Artificial Intelligence and Machine Learning techniques to obtain better approximations to </a:t>
            </a:r>
            <a:r>
              <a:rPr lang="en-US" sz="2186">
                <a:solidFill>
                  <a:srgbClr val="100F0D"/>
                </a:solidFill>
                <a:latin typeface="Montserrat Light"/>
              </a:rPr>
              <a:t>reality.</a:t>
            </a:r>
          </a:p>
        </p:txBody>
      </p:sp>
      <p:sp>
        <p:nvSpPr>
          <p:cNvPr name="Freeform 34" id="34"/>
          <p:cNvSpPr/>
          <p:nvPr/>
        </p:nvSpPr>
        <p:spPr>
          <a:xfrm flipH="true" flipV="false" rot="-5880231">
            <a:off x="14749914" y="615259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5" id="35"/>
          <p:cNvGrpSpPr/>
          <p:nvPr/>
        </p:nvGrpSpPr>
        <p:grpSpPr>
          <a:xfrm rot="0">
            <a:off x="12378588" y="7209725"/>
            <a:ext cx="2932415" cy="847111"/>
            <a:chOff x="0" y="0"/>
            <a:chExt cx="1075555" cy="310705"/>
          </a:xfrm>
        </p:grpSpPr>
        <p:sp>
          <p:nvSpPr>
            <p:cNvPr name="Freeform 36" id="36"/>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37" id="37"/>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TextBox 38" id="38"/>
          <p:cNvSpPr txBox="true"/>
          <p:nvPr/>
        </p:nvSpPr>
        <p:spPr>
          <a:xfrm rot="0">
            <a:off x="12566504" y="7379467"/>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STEP 4</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222986" y="2570391"/>
            <a:ext cx="9672170" cy="5549825"/>
          </a:xfrm>
          <a:custGeom>
            <a:avLst/>
            <a:gdLst/>
            <a:ahLst/>
            <a:cxnLst/>
            <a:rect r="r" b="b" t="t" l="l"/>
            <a:pathLst>
              <a:path h="5549825" w="9672170">
                <a:moveTo>
                  <a:pt x="0" y="0"/>
                </a:moveTo>
                <a:lnTo>
                  <a:pt x="9672170" y="0"/>
                </a:lnTo>
                <a:lnTo>
                  <a:pt x="9672170" y="5549825"/>
                </a:lnTo>
                <a:lnTo>
                  <a:pt x="0" y="5549825"/>
                </a:lnTo>
                <a:lnTo>
                  <a:pt x="0" y="0"/>
                </a:lnTo>
                <a:close/>
              </a:path>
            </a:pathLst>
          </a:custGeom>
          <a:blipFill>
            <a:blip r:embed="rId6"/>
            <a:stretch>
              <a:fillRect l="0" t="0" r="0" b="0"/>
            </a:stretch>
          </a:blipFill>
        </p:spPr>
      </p:sp>
      <p:sp>
        <p:nvSpPr>
          <p:cNvPr name="TextBox 9" id="9"/>
          <p:cNvSpPr txBox="true"/>
          <p:nvPr/>
        </p:nvSpPr>
        <p:spPr>
          <a:xfrm rot="0">
            <a:off x="2142191" y="945755"/>
            <a:ext cx="9250464" cy="1082421"/>
          </a:xfrm>
          <a:prstGeom prst="rect">
            <a:avLst/>
          </a:prstGeom>
        </p:spPr>
        <p:txBody>
          <a:bodyPr anchor="t" rtlCol="false" tIns="0" lIns="0" bIns="0" rIns="0">
            <a:spAutoFit/>
          </a:bodyPr>
          <a:lstStyle/>
          <a:p>
            <a:pPr>
              <a:lnSpc>
                <a:spcPts val="8831"/>
              </a:lnSpc>
            </a:pPr>
            <a:r>
              <a:rPr lang="en-US" sz="6399" spc="627">
                <a:solidFill>
                  <a:srgbClr val="231F20"/>
                </a:solidFill>
                <a:latin typeface="Oswald Bold"/>
              </a:rPr>
              <a:t>RECOMENDATIONS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5519911"/>
            <a:ext cx="6065708" cy="459561"/>
          </a:xfrm>
          <a:prstGeom prst="rect">
            <a:avLst/>
          </a:prstGeom>
        </p:spPr>
        <p:txBody>
          <a:bodyPr anchor="t" rtlCol="false" tIns="0" lIns="0" bIns="0" rIns="0">
            <a:spAutoFit/>
          </a:bodyPr>
          <a:lstStyle/>
          <a:p>
            <a:pPr marL="0" indent="0" lvl="0">
              <a:lnSpc>
                <a:spcPts val="3842"/>
              </a:lnSpc>
              <a:spcBef>
                <a:spcPct val="0"/>
              </a:spcBef>
            </a:pPr>
            <a:r>
              <a:rPr lang="en-US" sz="2744">
                <a:solidFill>
                  <a:srgbClr val="000000"/>
                </a:solidFill>
                <a:latin typeface="DM Sans Italics"/>
              </a:rPr>
              <a:t>To be Continued...</a:t>
            </a:r>
          </a:p>
        </p:txBody>
      </p:sp>
      <p:sp>
        <p:nvSpPr>
          <p:cNvPr name="TextBox 5" id="5"/>
          <p:cNvSpPr txBox="true"/>
          <p:nvPr/>
        </p:nvSpPr>
        <p:spPr>
          <a:xfrm rot="0">
            <a:off x="1561733" y="2105045"/>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0681500" y="1060055"/>
            <a:ext cx="6341934" cy="8229600"/>
          </a:xfrm>
          <a:custGeom>
            <a:avLst/>
            <a:gdLst/>
            <a:ahLst/>
            <a:cxnLst/>
            <a:rect r="r" b="b" t="t" l="l"/>
            <a:pathLst>
              <a:path h="8229600" w="6341934">
                <a:moveTo>
                  <a:pt x="0" y="0"/>
                </a:moveTo>
                <a:lnTo>
                  <a:pt x="6341934" y="0"/>
                </a:lnTo>
                <a:lnTo>
                  <a:pt x="6341934" y="8229600"/>
                </a:lnTo>
                <a:lnTo>
                  <a:pt x="0" y="8229600"/>
                </a:lnTo>
                <a:lnTo>
                  <a:pt x="0" y="0"/>
                </a:lnTo>
                <a:close/>
              </a:path>
            </a:pathLst>
          </a:custGeom>
          <a:blipFill>
            <a:blip r:embed="rId3"/>
            <a:stretch>
              <a:fillRect l="0" t="-6314" r="0" b="-6314"/>
            </a:stretch>
          </a:blipFill>
        </p:spPr>
      </p:sp>
      <p:sp>
        <p:nvSpPr>
          <p:cNvPr name="Freeform 7" id="7"/>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4"/>
            <a:stretch>
              <a:fillRect l="0" t="-86495" r="0" b="0"/>
            </a:stretch>
          </a:blipFill>
        </p:spPr>
      </p:sp>
      <p:grpSp>
        <p:nvGrpSpPr>
          <p:cNvPr name="Group 8" id="8"/>
          <p:cNvGrpSpPr/>
          <p:nvPr/>
        </p:nvGrpSpPr>
        <p:grpSpPr>
          <a:xfrm rot="0">
            <a:off x="1782611" y="2483526"/>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14655" y="276054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4"/>
            <a:stretch>
              <a:fillRect l="0" t="-86495" r="0" b="0"/>
            </a:stretch>
          </a:blipFill>
        </p:spPr>
      </p:sp>
      <p:grpSp>
        <p:nvGrpSpPr>
          <p:cNvPr name="Group 13" id="13"/>
          <p:cNvGrpSpPr/>
          <p:nvPr/>
        </p:nvGrpSpPr>
        <p:grpSpPr>
          <a:xfrm rot="0">
            <a:off x="1782611" y="4648596"/>
            <a:ext cx="9610044" cy="1948998"/>
            <a:chOff x="0" y="0"/>
            <a:chExt cx="3682024" cy="746746"/>
          </a:xfrm>
        </p:grpSpPr>
        <p:sp>
          <p:nvSpPr>
            <p:cNvPr name="Freeform 14" id="14"/>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5" id="15"/>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6" id="16"/>
          <p:cNvSpPr/>
          <p:nvPr/>
        </p:nvSpPr>
        <p:spPr>
          <a:xfrm flipH="false" flipV="false" rot="0">
            <a:off x="2012220" y="5033724"/>
            <a:ext cx="1159455" cy="1178744"/>
          </a:xfrm>
          <a:custGeom>
            <a:avLst/>
            <a:gdLst/>
            <a:ahLst/>
            <a:cxnLst/>
            <a:rect r="r" b="b" t="t" l="l"/>
            <a:pathLst>
              <a:path h="1178744" w="1159455">
                <a:moveTo>
                  <a:pt x="0" y="0"/>
                </a:moveTo>
                <a:lnTo>
                  <a:pt x="1159455" y="0"/>
                </a:lnTo>
                <a:lnTo>
                  <a:pt x="1159455" y="1178743"/>
                </a:lnTo>
                <a:lnTo>
                  <a:pt x="0" y="11787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8" id="18"/>
          <p:cNvGrpSpPr/>
          <p:nvPr/>
        </p:nvGrpSpPr>
        <p:grpSpPr>
          <a:xfrm rot="0">
            <a:off x="1782611" y="6813666"/>
            <a:ext cx="9610044" cy="1948998"/>
            <a:chOff x="0" y="0"/>
            <a:chExt cx="3682024" cy="746746"/>
          </a:xfrm>
        </p:grpSpPr>
        <p:sp>
          <p:nvSpPr>
            <p:cNvPr name="Freeform 19" id="1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20" id="2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21" id="21"/>
          <p:cNvSpPr/>
          <p:nvPr/>
        </p:nvSpPr>
        <p:spPr>
          <a:xfrm flipH="false" flipV="false" rot="0">
            <a:off x="2114655" y="709068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2142191" y="945755"/>
            <a:ext cx="7416941" cy="1231414"/>
          </a:xfrm>
          <a:prstGeom prst="rect">
            <a:avLst/>
          </a:prstGeom>
        </p:spPr>
        <p:txBody>
          <a:bodyPr anchor="t" rtlCol="false" tIns="0" lIns="0" bIns="0" rIns="0">
            <a:spAutoFit/>
          </a:bodyPr>
          <a:lstStyle/>
          <a:p>
            <a:pPr>
              <a:lnSpc>
                <a:spcPts val="10187"/>
              </a:lnSpc>
            </a:pPr>
            <a:r>
              <a:rPr lang="en-US" sz="7382" spc="723">
                <a:solidFill>
                  <a:srgbClr val="231F20"/>
                </a:solidFill>
                <a:latin typeface="Oswald Bold"/>
              </a:rPr>
              <a:t>PRELIMINARIES</a:t>
            </a:r>
          </a:p>
        </p:txBody>
      </p:sp>
      <p:sp>
        <p:nvSpPr>
          <p:cNvPr name="TextBox 23" id="23"/>
          <p:cNvSpPr txBox="true"/>
          <p:nvPr/>
        </p:nvSpPr>
        <p:spPr>
          <a:xfrm rot="0">
            <a:off x="3549319" y="2711965"/>
            <a:ext cx="7132181"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Cancer is a disease that affects a large number of living organisms and is characterized by the presence of a group of abnormal cells that grow uncontrollably.</a:t>
            </a:r>
          </a:p>
        </p:txBody>
      </p:sp>
      <p:sp>
        <p:nvSpPr>
          <p:cNvPr name="TextBox 24" id="24"/>
          <p:cNvSpPr txBox="true"/>
          <p:nvPr/>
        </p:nvSpPr>
        <p:spPr>
          <a:xfrm rot="0">
            <a:off x="3549319" y="4877035"/>
            <a:ext cx="7132181"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The challenge of mathematically, physically, and computationally representing biological phenomena requires interdisciplinary synergy.</a:t>
            </a:r>
          </a:p>
        </p:txBody>
      </p:sp>
      <p:sp>
        <p:nvSpPr>
          <p:cNvPr name="TextBox 25" id="25"/>
          <p:cNvSpPr txBox="true"/>
          <p:nvPr/>
        </p:nvSpPr>
        <p:spPr>
          <a:xfrm rot="0">
            <a:off x="3549319" y="7042105"/>
            <a:ext cx="7132181"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The purpose of this type of research is to achieve a deeper understanding of biological processes through an iterative cycle of theory and experimentation.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6695" y="3122940"/>
            <a:ext cx="13456715" cy="4985023"/>
          </a:xfrm>
          <a:custGeom>
            <a:avLst/>
            <a:gdLst/>
            <a:ahLst/>
            <a:cxnLst/>
            <a:rect r="r" b="b" t="t" l="l"/>
            <a:pathLst>
              <a:path h="4985023" w="13456715">
                <a:moveTo>
                  <a:pt x="0" y="0"/>
                </a:moveTo>
                <a:lnTo>
                  <a:pt x="13456715" y="0"/>
                </a:lnTo>
                <a:lnTo>
                  <a:pt x="13456715" y="4985023"/>
                </a:lnTo>
                <a:lnTo>
                  <a:pt x="0" y="4985023"/>
                </a:lnTo>
                <a:lnTo>
                  <a:pt x="0" y="0"/>
                </a:lnTo>
                <a:close/>
              </a:path>
            </a:pathLst>
          </a:custGeom>
          <a:blipFill>
            <a:blip r:embed="rId6"/>
            <a:stretch>
              <a:fillRect l="0" t="0" r="0" b="-621"/>
            </a:stretch>
          </a:blipFill>
        </p:spPr>
      </p:sp>
      <p:sp>
        <p:nvSpPr>
          <p:cNvPr name="TextBox 9" id="9"/>
          <p:cNvSpPr txBox="true"/>
          <p:nvPr/>
        </p:nvSpPr>
        <p:spPr>
          <a:xfrm rot="0">
            <a:off x="2142191" y="945755"/>
            <a:ext cx="9250464" cy="1082421"/>
          </a:xfrm>
          <a:prstGeom prst="rect">
            <a:avLst/>
          </a:prstGeom>
        </p:spPr>
        <p:txBody>
          <a:bodyPr anchor="t" rtlCol="false" tIns="0" lIns="0" bIns="0" rIns="0">
            <a:spAutoFit/>
          </a:bodyPr>
          <a:lstStyle/>
          <a:p>
            <a:pPr>
              <a:lnSpc>
                <a:spcPts val="8831"/>
              </a:lnSpc>
            </a:pPr>
            <a:r>
              <a:rPr lang="en-US" sz="6399" spc="627">
                <a:solidFill>
                  <a:srgbClr val="231F20"/>
                </a:solidFill>
                <a:latin typeface="Oswald Bold"/>
              </a:rPr>
              <a:t>CELLULAR AUTOMATON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74646" y="3215488"/>
            <a:ext cx="13480841" cy="5292478"/>
          </a:xfrm>
          <a:custGeom>
            <a:avLst/>
            <a:gdLst/>
            <a:ahLst/>
            <a:cxnLst/>
            <a:rect r="r" b="b" t="t" l="l"/>
            <a:pathLst>
              <a:path h="5292478" w="13480841">
                <a:moveTo>
                  <a:pt x="0" y="0"/>
                </a:moveTo>
                <a:lnTo>
                  <a:pt x="13480841" y="0"/>
                </a:lnTo>
                <a:lnTo>
                  <a:pt x="13480841" y="5292479"/>
                </a:lnTo>
                <a:lnTo>
                  <a:pt x="0" y="5292479"/>
                </a:lnTo>
                <a:lnTo>
                  <a:pt x="0" y="0"/>
                </a:lnTo>
                <a:close/>
              </a:path>
            </a:pathLst>
          </a:custGeom>
          <a:blipFill>
            <a:blip r:embed="rId6"/>
            <a:stretch>
              <a:fillRect l="0" t="0" r="0" b="0"/>
            </a:stretch>
          </a:blipFill>
        </p:spPr>
      </p:sp>
      <p:sp>
        <p:nvSpPr>
          <p:cNvPr name="TextBox 9" id="9"/>
          <p:cNvSpPr txBox="true"/>
          <p:nvPr/>
        </p:nvSpPr>
        <p:spPr>
          <a:xfrm rot="0">
            <a:off x="2142191" y="945755"/>
            <a:ext cx="9250464" cy="1082421"/>
          </a:xfrm>
          <a:prstGeom prst="rect">
            <a:avLst/>
          </a:prstGeom>
        </p:spPr>
        <p:txBody>
          <a:bodyPr anchor="t" rtlCol="false" tIns="0" lIns="0" bIns="0" rIns="0">
            <a:spAutoFit/>
          </a:bodyPr>
          <a:lstStyle/>
          <a:p>
            <a:pPr>
              <a:lnSpc>
                <a:spcPts val="8831"/>
              </a:lnSpc>
            </a:pPr>
            <a:r>
              <a:rPr lang="en-US" sz="6399" spc="627">
                <a:solidFill>
                  <a:srgbClr val="231F20"/>
                </a:solidFill>
                <a:latin typeface="Oswald Bold"/>
              </a:rPr>
              <a:t>CELLULAR AUTOMATON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0897" y="2989584"/>
            <a:ext cx="13580996" cy="5340266"/>
          </a:xfrm>
          <a:custGeom>
            <a:avLst/>
            <a:gdLst/>
            <a:ahLst/>
            <a:cxnLst/>
            <a:rect r="r" b="b" t="t" l="l"/>
            <a:pathLst>
              <a:path h="5340266" w="13580996">
                <a:moveTo>
                  <a:pt x="0" y="0"/>
                </a:moveTo>
                <a:lnTo>
                  <a:pt x="13580996" y="0"/>
                </a:lnTo>
                <a:lnTo>
                  <a:pt x="13580996" y="5340267"/>
                </a:lnTo>
                <a:lnTo>
                  <a:pt x="0" y="5340267"/>
                </a:lnTo>
                <a:lnTo>
                  <a:pt x="0" y="0"/>
                </a:lnTo>
                <a:close/>
              </a:path>
            </a:pathLst>
          </a:custGeom>
          <a:blipFill>
            <a:blip r:embed="rId6"/>
            <a:stretch>
              <a:fillRect l="0" t="0" r="0" b="0"/>
            </a:stretch>
          </a:blipFill>
        </p:spPr>
      </p:sp>
      <p:sp>
        <p:nvSpPr>
          <p:cNvPr name="TextBox 9" id="9"/>
          <p:cNvSpPr txBox="true"/>
          <p:nvPr/>
        </p:nvSpPr>
        <p:spPr>
          <a:xfrm rot="0">
            <a:off x="2142191" y="945755"/>
            <a:ext cx="9250464" cy="1082421"/>
          </a:xfrm>
          <a:prstGeom prst="rect">
            <a:avLst/>
          </a:prstGeom>
        </p:spPr>
        <p:txBody>
          <a:bodyPr anchor="t" rtlCol="false" tIns="0" lIns="0" bIns="0" rIns="0">
            <a:spAutoFit/>
          </a:bodyPr>
          <a:lstStyle/>
          <a:p>
            <a:pPr>
              <a:lnSpc>
                <a:spcPts val="8831"/>
              </a:lnSpc>
            </a:pPr>
            <a:r>
              <a:rPr lang="en-US" sz="6399" spc="627">
                <a:solidFill>
                  <a:srgbClr val="231F20"/>
                </a:solidFill>
                <a:latin typeface="Oswald Bold"/>
              </a:rPr>
              <a:t>CELLULAR AUTOMATON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14687" y="2337789"/>
            <a:ext cx="14023418" cy="6128486"/>
          </a:xfrm>
          <a:custGeom>
            <a:avLst/>
            <a:gdLst/>
            <a:ahLst/>
            <a:cxnLst/>
            <a:rect r="r" b="b" t="t" l="l"/>
            <a:pathLst>
              <a:path h="6128486" w="14023418">
                <a:moveTo>
                  <a:pt x="0" y="0"/>
                </a:moveTo>
                <a:lnTo>
                  <a:pt x="14023418" y="0"/>
                </a:lnTo>
                <a:lnTo>
                  <a:pt x="14023418" y="6128486"/>
                </a:lnTo>
                <a:lnTo>
                  <a:pt x="0" y="6128486"/>
                </a:lnTo>
                <a:lnTo>
                  <a:pt x="0" y="0"/>
                </a:lnTo>
                <a:close/>
              </a:path>
            </a:pathLst>
          </a:custGeom>
          <a:blipFill>
            <a:blip r:embed="rId6"/>
            <a:stretch>
              <a:fillRect l="0" t="0" r="0" b="0"/>
            </a:stretch>
          </a:blipFill>
        </p:spPr>
      </p:sp>
      <p:sp>
        <p:nvSpPr>
          <p:cNvPr name="TextBox 9" id="9"/>
          <p:cNvSpPr txBox="true"/>
          <p:nvPr/>
        </p:nvSpPr>
        <p:spPr>
          <a:xfrm rot="0">
            <a:off x="1853872" y="909049"/>
            <a:ext cx="11266545" cy="1428740"/>
          </a:xfrm>
          <a:prstGeom prst="rect">
            <a:avLst/>
          </a:prstGeom>
        </p:spPr>
        <p:txBody>
          <a:bodyPr anchor="t" rtlCol="false" tIns="0" lIns="0" bIns="0" rIns="0">
            <a:spAutoFit/>
          </a:bodyPr>
          <a:lstStyle/>
          <a:p>
            <a:pPr>
              <a:lnSpc>
                <a:spcPts val="6285"/>
              </a:lnSpc>
            </a:pPr>
            <a:r>
              <a:rPr lang="en-US" sz="4554" spc="446">
                <a:solidFill>
                  <a:srgbClr val="231F20"/>
                </a:solidFill>
                <a:latin typeface="Oswald Bold"/>
              </a:rPr>
              <a:t>SET OF CELLS: WATTS-STROGATZ MODEL</a:t>
            </a:r>
          </a:p>
          <a:p>
            <a:pPr>
              <a:lnSpc>
                <a:spcPts val="525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126231"/>
            <a:ext cx="11810223" cy="771120"/>
          </a:xfrm>
          <a:prstGeom prst="rect">
            <a:avLst/>
          </a:prstGeom>
        </p:spPr>
        <p:txBody>
          <a:bodyPr anchor="t" rtlCol="false" tIns="0" lIns="0" bIns="0" rIns="0">
            <a:spAutoFit/>
          </a:bodyPr>
          <a:lstStyle/>
          <a:p>
            <a:pPr>
              <a:lnSpc>
                <a:spcPts val="6349"/>
              </a:lnSpc>
            </a:pPr>
            <a:r>
              <a:rPr lang="en-US" sz="4601" spc="450">
                <a:solidFill>
                  <a:srgbClr val="FFFFFF"/>
                </a:solidFill>
                <a:latin typeface="Oswald Bold"/>
              </a:rPr>
              <a:t>SET OF CELLS: WATTS-STROGATZ MODEL</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951206" cy="1499067"/>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rPr>
              <a:t>The proposed algorithm by the model, which is used to generate the small-world networks used in this work, is as follows: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196138" y="7281914"/>
            <a:ext cx="4876482" cy="516424"/>
          </a:xfrm>
          <a:custGeom>
            <a:avLst/>
            <a:gdLst/>
            <a:ahLst/>
            <a:cxnLst/>
            <a:rect r="r" b="b" t="t" l="l"/>
            <a:pathLst>
              <a:path h="516424" w="4876482">
                <a:moveTo>
                  <a:pt x="0" y="0"/>
                </a:moveTo>
                <a:lnTo>
                  <a:pt x="4876483" y="0"/>
                </a:lnTo>
                <a:lnTo>
                  <a:pt x="4876483" y="516424"/>
                </a:lnTo>
                <a:lnTo>
                  <a:pt x="0" y="516424"/>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824374" y="3497239"/>
            <a:ext cx="9620011" cy="3784675"/>
          </a:xfrm>
          <a:custGeom>
            <a:avLst/>
            <a:gdLst/>
            <a:ahLst/>
            <a:cxnLst/>
            <a:rect r="r" b="b" t="t" l="l"/>
            <a:pathLst>
              <a:path h="3784675" w="9620011">
                <a:moveTo>
                  <a:pt x="0" y="0"/>
                </a:moveTo>
                <a:lnTo>
                  <a:pt x="9620011" y="0"/>
                </a:lnTo>
                <a:lnTo>
                  <a:pt x="9620011" y="3784675"/>
                </a:lnTo>
                <a:lnTo>
                  <a:pt x="0" y="3784675"/>
                </a:lnTo>
                <a:lnTo>
                  <a:pt x="0" y="0"/>
                </a:lnTo>
                <a:close/>
              </a:path>
            </a:pathLst>
          </a:custGeom>
          <a:blipFill>
            <a:blip r:embed="rId6"/>
            <a:stretch>
              <a:fillRect l="0" t="0" r="0" b="0"/>
            </a:stretch>
          </a:blipFill>
        </p:spPr>
      </p:sp>
      <p:sp>
        <p:nvSpPr>
          <p:cNvPr name="TextBox 7" id="7"/>
          <p:cNvSpPr txBox="true"/>
          <p:nvPr/>
        </p:nvSpPr>
        <p:spPr>
          <a:xfrm rot="0">
            <a:off x="2124131" y="740511"/>
            <a:ext cx="13463957" cy="664630"/>
          </a:xfrm>
          <a:prstGeom prst="rect">
            <a:avLst/>
          </a:prstGeom>
        </p:spPr>
        <p:txBody>
          <a:bodyPr anchor="t" rtlCol="false" tIns="0" lIns="0" bIns="0" rIns="0">
            <a:spAutoFit/>
          </a:bodyPr>
          <a:lstStyle/>
          <a:p>
            <a:pPr marL="0" indent="0" lvl="0">
              <a:lnSpc>
                <a:spcPts val="5133"/>
              </a:lnSpc>
            </a:pPr>
            <a:r>
              <a:rPr lang="en-US" sz="4888" spc="479">
                <a:solidFill>
                  <a:srgbClr val="231F20"/>
                </a:solidFill>
                <a:latin typeface="Oswald Bold"/>
              </a:rPr>
              <a:t>SET OF CELLS: WATTS-STROGATZ MODEL</a:t>
            </a:r>
          </a:p>
        </p:txBody>
      </p:sp>
      <p:sp>
        <p:nvSpPr>
          <p:cNvPr name="TextBox 8" id="8"/>
          <p:cNvSpPr txBox="true"/>
          <p:nvPr/>
        </p:nvSpPr>
        <p:spPr>
          <a:xfrm rot="0">
            <a:off x="1538888" y="1950106"/>
            <a:ext cx="6162866" cy="1585939"/>
          </a:xfrm>
          <a:prstGeom prst="rect">
            <a:avLst/>
          </a:prstGeom>
        </p:spPr>
        <p:txBody>
          <a:bodyPr anchor="t" rtlCol="false" tIns="0" lIns="0" bIns="0" rIns="0">
            <a:spAutoFit/>
          </a:bodyPr>
          <a:lstStyle/>
          <a:p>
            <a:pPr algn="just" marL="494517" indent="-247259" lvl="1">
              <a:lnSpc>
                <a:spcPts val="3160"/>
              </a:lnSpc>
              <a:buFont typeface="Arial"/>
              <a:buChar char="•"/>
            </a:pPr>
            <a:r>
              <a:rPr lang="en-US" sz="2290" spc="224">
                <a:solidFill>
                  <a:srgbClr val="231F20"/>
                </a:solidFill>
                <a:latin typeface="DM Sans"/>
              </a:rPr>
              <a:t>Start: We begin with a graph with q vertices, e.g. a ring or a mesh, in which each vertex is connected to k immediate neighbors.</a:t>
            </a:r>
          </a:p>
        </p:txBody>
      </p:sp>
      <p:sp>
        <p:nvSpPr>
          <p:cNvPr name="TextBox 9" id="9"/>
          <p:cNvSpPr txBox="true"/>
          <p:nvPr/>
        </p:nvSpPr>
        <p:spPr>
          <a:xfrm rot="0">
            <a:off x="1538888" y="4536692"/>
            <a:ext cx="6162866" cy="4386289"/>
          </a:xfrm>
          <a:prstGeom prst="rect">
            <a:avLst/>
          </a:prstGeom>
        </p:spPr>
        <p:txBody>
          <a:bodyPr anchor="t" rtlCol="false" tIns="0" lIns="0" bIns="0" rIns="0">
            <a:spAutoFit/>
          </a:bodyPr>
          <a:lstStyle/>
          <a:p>
            <a:pPr algn="just" marL="494517" indent="-247259" lvl="1">
              <a:lnSpc>
                <a:spcPts val="3160"/>
              </a:lnSpc>
              <a:buFont typeface="Arial"/>
              <a:buChar char="•"/>
            </a:pPr>
            <a:r>
              <a:rPr lang="en-US" sz="2290" spc="224">
                <a:solidFill>
                  <a:srgbClr val="231F20"/>
                </a:solidFill>
                <a:latin typeface="DM Sans"/>
              </a:rPr>
              <a:t>Randomization: We randomly reconnect each edge of the graph with a probability p in such a way that there are no duplicate edges or loops. This procedure introduces pqk/2 edges that connect distant vertices. By varying p, we can observe the transition between the order with p = 0 and a totally random graph with p =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DAFxQv-Q9Hg</dc:identifier>
  <dcterms:modified xsi:type="dcterms:W3CDTF">2011-08-01T06:04:30Z</dcterms:modified>
  <cp:revision>1</cp:revision>
  <dc:title>Blue Dark Professional Geometric Business Project Presentation </dc:title>
</cp:coreProperties>
</file>