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797675" cy="9926625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Caveat"/>
      <p:regular r:id="rId21"/>
      <p:bold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hAnKIMRYEXdWNn03eaS0hNIKo5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17B2BD-8519-450D-B670-DB6C35B2A766}">
  <a:tblStyle styleId="{F817B2BD-8519-450D-B670-DB6C35B2A7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font" Target="fonts/MontserratSemiBold-regular.fntdata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19a0464f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bd19a0464f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bd19a0464f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cda2202b_0_31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7cda2202b_0_31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f7cda2202b_0_31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cda2202b_0_9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7cda2202b_0_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f7cda2202b_0_9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a481e5dc9_0_4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ba481e5dc9_0_4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ba481e5dc9_0_4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c46d0620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bbc46d0620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bbc46d0620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cda2202b_0_15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7cda2202b_0_15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f7cda2202b_0_15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210b754ee_0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8210b754ee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8210b754ee_0_0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d19a0464f_0_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bd19a0464f_0_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bd19a0464f_0_8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cda2202b_0_2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7cda2202b_0_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f7cda2202b_0_2:notes"/>
          <p:cNvSpPr txBox="1"/>
          <p:nvPr>
            <p:ph idx="12" type="sldNum"/>
          </p:nvPr>
        </p:nvSpPr>
        <p:spPr>
          <a:xfrm>
            <a:off x="3850443" y="9428584"/>
            <a:ext cx="2945700" cy="49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b_Title slide">
  <p:cSld name="2b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/>
          <p:nvPr/>
        </p:nvSpPr>
        <p:spPr>
          <a:xfrm>
            <a:off x="7913406" y="556624"/>
            <a:ext cx="4278594" cy="41165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0" y="3415144"/>
            <a:ext cx="11887200" cy="3442856"/>
          </a:xfrm>
          <a:prstGeom prst="rect">
            <a:avLst/>
          </a:prstGeom>
          <a:solidFill>
            <a:srgbClr val="490E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" name="Google Shape;13;p17"/>
          <p:cNvSpPr txBox="1"/>
          <p:nvPr>
            <p:ph type="ctrTitle"/>
          </p:nvPr>
        </p:nvSpPr>
        <p:spPr>
          <a:xfrm>
            <a:off x="939977" y="4119073"/>
            <a:ext cx="6417952" cy="104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951128" y="5228106"/>
            <a:ext cx="6405115" cy="351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2727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2727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2" type="body"/>
          </p:nvPr>
        </p:nvSpPr>
        <p:spPr>
          <a:xfrm>
            <a:off x="939979" y="5788552"/>
            <a:ext cx="6417952" cy="60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272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272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272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272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72727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9774" y="546282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/>
          <p:nvPr>
            <p:ph idx="3" type="pic"/>
          </p:nvPr>
        </p:nvSpPr>
        <p:spPr>
          <a:xfrm>
            <a:off x="7397551" y="847142"/>
            <a:ext cx="4153375" cy="554382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1">
  <p:cSld name="4a_Content slid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a481e5dc9_0_169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gba481e5dc9_0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ba481e5dc9_0_169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gba481e5dc9_0_169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gba481e5dc9_0_169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">
  <p:cSld name="4a_Content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483873" y="560366"/>
            <a:ext cx="10816139" cy="915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8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" name="Google Shape;29;p18"/>
          <p:cNvCxnSpPr/>
          <p:nvPr/>
        </p:nvCxnSpPr>
        <p:spPr>
          <a:xfrm>
            <a:off x="483873" y="6035489"/>
            <a:ext cx="1084751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b_Content slide">
  <p:cSld name="4b_Content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83873" y="560367"/>
            <a:ext cx="10847515" cy="113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9"/>
          <p:cNvSpPr/>
          <p:nvPr/>
        </p:nvSpPr>
        <p:spPr>
          <a:xfrm>
            <a:off x="11747499" y="3415144"/>
            <a:ext cx="444501" cy="3442856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9"/>
          <p:cNvSpPr/>
          <p:nvPr/>
        </p:nvSpPr>
        <p:spPr>
          <a:xfrm>
            <a:off x="11747499" y="1"/>
            <a:ext cx="449172" cy="3425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5" name="Google Shape;35;p19"/>
          <p:cNvCxnSpPr/>
          <p:nvPr/>
        </p:nvCxnSpPr>
        <p:spPr>
          <a:xfrm>
            <a:off x="483873" y="6035489"/>
            <a:ext cx="1084751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19"/>
          <p:cNvSpPr/>
          <p:nvPr>
            <p:ph idx="2" type="pic"/>
          </p:nvPr>
        </p:nvSpPr>
        <p:spPr>
          <a:xfrm>
            <a:off x="6346825" y="2328863"/>
            <a:ext cx="4594225" cy="3049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0077B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2">
  <p:cSld name="4a_Content slid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a481e5dc9_0_321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gba481e5dc9_0_3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ba481e5dc9_0_321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gba481e5dc9_0_321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ba481e5dc9_0_321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a_Content slide 3">
  <p:cSld name="4a_Content slide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a481e5dc9_0_461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" name="Google Shape;46;gba481e5dc9_0_4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1" y="6225043"/>
            <a:ext cx="1296848" cy="46137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ba481e5dc9_0_461"/>
          <p:cNvSpPr/>
          <p:nvPr/>
        </p:nvSpPr>
        <p:spPr>
          <a:xfrm>
            <a:off x="11747499" y="3415144"/>
            <a:ext cx="444600" cy="3442800"/>
          </a:xfrm>
          <a:prstGeom prst="rect">
            <a:avLst/>
          </a:prstGeom>
          <a:solidFill>
            <a:srgbClr val="3C0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ba481e5dc9_0_461"/>
          <p:cNvSpPr/>
          <p:nvPr/>
        </p:nvSpPr>
        <p:spPr>
          <a:xfrm>
            <a:off x="11747499" y="1"/>
            <a:ext cx="449100" cy="342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gba481e5dc9_0_461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343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434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searchportal.port.ac.uk/portal/en/persons/alaa-mohasseb(b84b617c-52f8-41a9-bf34-a6090ad06f01).html" TargetMode="External"/><Relationship Id="rId4" Type="http://schemas.openxmlformats.org/officeDocument/2006/relationships/image" Target="../media/image8.png"/><Relationship Id="rId10" Type="http://schemas.openxmlformats.org/officeDocument/2006/relationships/image" Target="../media/image12.png"/><Relationship Id="rId9" Type="http://schemas.openxmlformats.org/officeDocument/2006/relationships/hyperlink" Target="https://scholar.google.com/citations?user=g_2BsyUAAAAJ&amp;hl=en" TargetMode="External"/><Relationship Id="rId5" Type="http://schemas.openxmlformats.org/officeDocument/2006/relationships/hyperlink" Target="https://www.researchgate.net/profile/Alaa_Mohasseb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www.linkedin.com/in/alaa-mohasseb-phd-073b4a69/" TargetMode="External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06717" y="3589697"/>
            <a:ext cx="68445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4400"/>
              <a:buFont typeface="Calibri"/>
              <a:buNone/>
            </a:pPr>
            <a:r>
              <a:rPr lang="en-GB"/>
              <a:t>Applied Machine Learning and Data Mining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07876" y="5276888"/>
            <a:ext cx="3920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GB" sz="2400"/>
              <a:t>Module Introduction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390848" y="6122875"/>
            <a:ext cx="3766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GB" sz="1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Dr. ALAA MOHASSEB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246500" y="5860750"/>
            <a:ext cx="6888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19a0464f_0_0"/>
          <p:cNvSpPr txBox="1"/>
          <p:nvPr>
            <p:ph type="title"/>
          </p:nvPr>
        </p:nvSpPr>
        <p:spPr>
          <a:xfrm>
            <a:off x="4036651" y="2631625"/>
            <a:ext cx="4118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6200">
                <a:latin typeface="Caveat"/>
                <a:ea typeface="Caveat"/>
                <a:cs typeface="Caveat"/>
                <a:sym typeface="Caveat"/>
              </a:rPr>
              <a:t>Thank you!</a:t>
            </a:r>
            <a:endParaRPr sz="6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cda2202b_0_31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4" name="Google Shape;64;gf7cda2202b_0_31"/>
          <p:cNvSpPr txBox="1"/>
          <p:nvPr>
            <p:ph idx="1" type="body"/>
          </p:nvPr>
        </p:nvSpPr>
        <p:spPr>
          <a:xfrm>
            <a:off x="2424075" y="1544675"/>
            <a:ext cx="6888900" cy="28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Dr. Alaa Mohasseb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Module  coordinator/ lecturer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Senior Lecturer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MSc AI/ML Course Leader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Computing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of Portsmouth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1.31 Buckingham Building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Portsmouth PO1 3HE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alaa.mohasseb@port.ac.uk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gf7cda2202b_0_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9628" y="5076862"/>
            <a:ext cx="502272" cy="4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f7cda2202b_0_3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7525" y="5068197"/>
            <a:ext cx="502275" cy="5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f7cda2202b_0_3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4675" y="5068199"/>
            <a:ext cx="502275" cy="5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f7cda2202b_0_3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84575" y="5076850"/>
            <a:ext cx="484950" cy="4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cda2202b_0_9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Module</a:t>
            </a:r>
            <a:endParaRPr/>
          </a:p>
        </p:txBody>
      </p:sp>
      <p:sp>
        <p:nvSpPr>
          <p:cNvPr id="75" name="Google Shape;75;gf7cda2202b_0_9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-GB" sz="2500">
                <a:solidFill>
                  <a:srgbClr val="000000"/>
                </a:solidFill>
              </a:rPr>
              <a:t>Year long module </a:t>
            </a:r>
            <a:endParaRPr sz="2500">
              <a:solidFill>
                <a:srgbClr val="000000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en-GB" sz="2500">
                <a:solidFill>
                  <a:srgbClr val="000000"/>
                </a:solidFill>
              </a:rPr>
              <a:t>1st teaching block [TB1] :     12 weeks x 2 hours</a:t>
            </a:r>
            <a:endParaRPr sz="2500">
              <a:solidFill>
                <a:srgbClr val="000000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○"/>
            </a:pPr>
            <a:r>
              <a:rPr lang="en-GB" sz="2500">
                <a:solidFill>
                  <a:srgbClr val="000000"/>
                </a:solidFill>
              </a:rPr>
              <a:t>2nd teaching block [TB2]:     12 weeks x 2 hours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481e5dc9_0_40"/>
          <p:cNvSpPr txBox="1"/>
          <p:nvPr>
            <p:ph type="title"/>
          </p:nvPr>
        </p:nvSpPr>
        <p:spPr>
          <a:xfrm>
            <a:off x="483873" y="560367"/>
            <a:ext cx="111444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Module Objectives</a:t>
            </a:r>
            <a:endParaRPr/>
          </a:p>
        </p:txBody>
      </p:sp>
      <p:sp>
        <p:nvSpPr>
          <p:cNvPr id="82" name="Google Shape;82;gba481e5dc9_0_40"/>
          <p:cNvSpPr txBox="1"/>
          <p:nvPr>
            <p:ph idx="1" type="body"/>
          </p:nvPr>
        </p:nvSpPr>
        <p:spPr>
          <a:xfrm>
            <a:off x="491615" y="1708353"/>
            <a:ext cx="11164800" cy="4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-GB" sz="2500">
                <a:solidFill>
                  <a:srgbClr val="000000"/>
                </a:solidFill>
              </a:rPr>
              <a:t>Provide applied knowledge of the main methods of machine learning with special focus on data mining. </a:t>
            </a:r>
            <a:endParaRPr sz="2500">
              <a:solidFill>
                <a:srgbClr val="000000"/>
              </a:solidFill>
            </a:endParaRPr>
          </a:p>
          <a:p>
            <a:pPr indent="-463550" lvl="0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-GB" sz="2500">
                <a:solidFill>
                  <a:srgbClr val="000000"/>
                </a:solidFill>
              </a:rPr>
              <a:t>Use data mining toolkits, including how to visualise data and interpret results.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c46d0620_0_0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89" name="Google Shape;89;gbbc46d0620_0_0"/>
          <p:cNvSpPr txBox="1"/>
          <p:nvPr/>
        </p:nvSpPr>
        <p:spPr>
          <a:xfrm>
            <a:off x="483875" y="1591375"/>
            <a:ext cx="108162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Apply a comprehensive understanding of current advanced methods and techniques in data mining.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Critically analyse and evaluate the performance of different data mining techniques.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Describe how data mining design and implementation methods could be used to solve real-world problems.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Interpret and analyse data mining results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cda2202b_0_15"/>
          <p:cNvSpPr txBox="1"/>
          <p:nvPr>
            <p:ph type="title"/>
          </p:nvPr>
        </p:nvSpPr>
        <p:spPr>
          <a:xfrm>
            <a:off x="291925" y="565875"/>
            <a:ext cx="5246700" cy="32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/>
              <a:t>Topics to be covered in</a:t>
            </a:r>
            <a:r>
              <a:rPr lang="en-GB"/>
              <a:t> TB1 and TB2 (Lecture/Practical)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gf7cda2202b_0_15"/>
          <p:cNvGraphicFramePr/>
          <p:nvPr/>
        </p:nvGraphicFramePr>
        <p:xfrm>
          <a:off x="5776975" y="33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{F817B2BD-8519-450D-B670-DB6C35B2A766}</a:tableStyleId>
              </a:tblPr>
              <a:tblGrid>
                <a:gridCol w="2783200"/>
                <a:gridCol w="1957075"/>
              </a:tblGrid>
              <a:tr h="32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/>
                        <a:t>Topic</a:t>
                      </a:r>
                      <a:endParaRPr b="1" sz="16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Practical</a:t>
                      </a:r>
                      <a:endParaRPr b="1" sz="1600" u="none" cap="none" strike="noStrike"/>
                    </a:p>
                  </a:txBody>
                  <a:tcPr marT="63500" marB="63500" marR="63500" marL="63500"/>
                </a:tc>
              </a:tr>
              <a:tr h="5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Introduction to ML &amp; DM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Introduction to Juypter &amp; ML Libraries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51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ML in the Real World: ML Applications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Getting started with Juypter and python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Data understanding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DataFrame Functions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Data preprocessing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Data preprocessing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2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Data Analysis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Data Exploration and Visualization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Supervised vs. unsupervised Learning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Classification: NB, KNN, SVM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NB, KNN, SVM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Classification: DT, RF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DT, RF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Classification: Regression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Regression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Model Evaluation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Classification Evaluation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97" name="Google Shape;97;gf7cda2202b_0_15"/>
          <p:cNvGraphicFramePr/>
          <p:nvPr/>
        </p:nvGraphicFramePr>
        <p:xfrm>
          <a:off x="5776975" y="450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{F817B2BD-8519-450D-B670-DB6C35B2A766}</a:tableStyleId>
              </a:tblPr>
              <a:tblGrid>
                <a:gridCol w="2783200"/>
                <a:gridCol w="1957075"/>
              </a:tblGrid>
              <a:tr h="25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Imbalance Data (SMOTE)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Handling Imbalanced Data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Clustering: K-Means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K-means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Clustering: Hierarchical Clustering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Hierarchical Clustering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Clustering: DBSCAN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DBSCAN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Cluster Evaluation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Cluster Evaluation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Association Rule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Association Rule</a:t>
                      </a:r>
                      <a:endParaRPr sz="1100" u="none" cap="none" strike="noStrike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210b754ee_0_0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Assessment</a:t>
            </a:r>
            <a:endParaRPr/>
          </a:p>
        </p:txBody>
      </p:sp>
      <p:sp>
        <p:nvSpPr>
          <p:cNvPr id="104" name="Google Shape;104;g28210b754ee_0_0"/>
          <p:cNvSpPr txBox="1"/>
          <p:nvPr/>
        </p:nvSpPr>
        <p:spPr>
          <a:xfrm>
            <a:off x="483875" y="1388050"/>
            <a:ext cx="10578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Presentation 30%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The Presentation tasks will include: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In-depth exploratory data analysis such as: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Data Overview and Cleaning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Data Visualization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Find trends and patterns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Coursework 70%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The coursework tasks will include: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Data understanding, prepossessing and analysis;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Build a machine learning model;</a:t>
            </a:r>
            <a:endParaRPr sz="16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Evaluate and visualise the results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d19a0464f_0_8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Books - Free Online / University Library</a:t>
            </a:r>
            <a:endParaRPr/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pic>
        <p:nvPicPr>
          <p:cNvPr id="111" name="Google Shape;111;gbd19a0464f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825" y="1558500"/>
            <a:ext cx="2673050" cy="339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bd19a0464f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3733" y="1597471"/>
            <a:ext cx="2380646" cy="33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gbd19a0464f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7450" y="1629526"/>
            <a:ext cx="2515851" cy="3257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gbd19a0464f_0_8"/>
          <p:cNvPicPr preferRelativeResize="0"/>
          <p:nvPr/>
        </p:nvPicPr>
        <p:blipFill rotWithShape="1">
          <a:blip r:embed="rId6">
            <a:alphaModFix/>
          </a:blip>
          <a:srcRect b="0" l="9528" r="9995" t="0"/>
          <a:stretch/>
        </p:blipFill>
        <p:spPr>
          <a:xfrm>
            <a:off x="8742683" y="1597483"/>
            <a:ext cx="2673033" cy="332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cda2202b_0_2"/>
          <p:cNvSpPr txBox="1"/>
          <p:nvPr>
            <p:ph type="title"/>
          </p:nvPr>
        </p:nvSpPr>
        <p:spPr>
          <a:xfrm>
            <a:off x="483873" y="560366"/>
            <a:ext cx="10816200" cy="91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</a:t>
            </a:r>
            <a:r>
              <a:rPr lang="en-GB"/>
              <a:t>Books</a:t>
            </a:r>
            <a:endParaRPr/>
          </a:p>
        </p:txBody>
      </p:sp>
      <p:pic>
        <p:nvPicPr>
          <p:cNvPr id="121" name="Google Shape;121;gf7cda2202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5526" y="1547599"/>
            <a:ext cx="2684576" cy="325724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gf7cda2202b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9552" y="1547600"/>
            <a:ext cx="2684578" cy="3257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P master">
  <a:themeElements>
    <a:clrScheme name="Custom 22">
      <a:dk1>
        <a:srgbClr val="525962"/>
      </a:dk1>
      <a:lt1>
        <a:srgbClr val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9C9C9C"/>
      </a:accent3>
      <a:accent4>
        <a:srgbClr val="0078B4"/>
      </a:accent4>
      <a:accent5>
        <a:srgbClr val="A805A8"/>
      </a:accent5>
      <a:accent6>
        <a:srgbClr val="005A87"/>
      </a:accent6>
      <a:hlink>
        <a:srgbClr val="00A0FF"/>
      </a:hlink>
      <a:folHlink>
        <a:srgbClr val="0078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2019-01-08T15:14:01Z</dcterms:created>
  <dc:creator>Rachel Sergison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0x010100A0780F3B1C560649B8E6F9D43481E145</vt:lpwstr>
  </property>
</Properties>
</file>