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797675" cy="9926625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EhQqkz2bB7EH/sgFEUWqTj2gr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7EE070-EF36-4553-BDC5-EAA04327AC94}">
  <a:tblStyle styleId="{097EE070-EF36-4553-BDC5-EAA04327AC9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ee2dc2fc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faee2dc2fc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e98a019e7_0_18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9e98a019e7_0_18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9e98a019e7_0_18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e98a019e7_0_175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9e98a019e7_0_175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9e98a019e7_0_175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e98a019e7_0_202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9e98a019e7_0_202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9e98a019e7_0_202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e98a019e7_0_21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9e98a019e7_0_21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9e98a019e7_0_21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e98a019e7_0_21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9e98a019e7_0_21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9e98a019e7_0_21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4af6bc1f2_0_84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a4af6bc1f2_0_84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a4af6bc1f2_0_84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e98a019e7_0_99:notes"/>
          <p:cNvSpPr/>
          <p:nvPr>
            <p:ph idx="2" type="sldImg"/>
          </p:nvPr>
        </p:nvSpPr>
        <p:spPr>
          <a:xfrm>
            <a:off x="377946" y="744497"/>
            <a:ext cx="60423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9e98a019e7_0_99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1">
  <p:cSld name="4a_Content slid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faee2dc2fc_0_192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faee2dc2fc_0_1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faee2dc2fc_0_192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faee2dc2fc_0_192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gfaee2dc2fc_0_192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c_Title slide">
  <p:cSld name="2c_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7795856" y="556624"/>
            <a:ext cx="4396144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3415144"/>
            <a:ext cx="11972657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939979" y="5788552"/>
            <a:ext cx="5575123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idx="3" type="body"/>
          </p:nvPr>
        </p:nvSpPr>
        <p:spPr>
          <a:xfrm>
            <a:off x="951129" y="4124887"/>
            <a:ext cx="639813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Char char="•"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Char char="•"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Char char="•"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Char char="•"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/>
          <p:nvPr>
            <p:ph idx="4" type="pic"/>
          </p:nvPr>
        </p:nvSpPr>
        <p:spPr>
          <a:xfrm>
            <a:off x="7397551" y="847142"/>
            <a:ext cx="4153375" cy="31638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" name="Google Shape;82;p10"/>
          <p:cNvSpPr/>
          <p:nvPr>
            <p:ph idx="5" type="pic"/>
          </p:nvPr>
        </p:nvSpPr>
        <p:spPr>
          <a:xfrm>
            <a:off x="8178325" y="3091273"/>
            <a:ext cx="4013675" cy="337835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uccesses">
  <p:cSld name="3 Success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483873" y="560367"/>
            <a:ext cx="11144412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1440" y="1482811"/>
            <a:ext cx="970075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b_Content slide">
  <p:cSld name="4b_Content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483873" y="560367"/>
            <a:ext cx="11263628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491616" y="1708353"/>
            <a:ext cx="53848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6354912" y="1708353"/>
            <a:ext cx="53848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c_Content slide">
  <p:cSld name="4c_Content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3872" y="560367"/>
            <a:ext cx="6592045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491616" y="1708353"/>
            <a:ext cx="6584302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3"/>
          <p:cNvSpPr/>
          <p:nvPr>
            <p:ph idx="2" type="pic"/>
          </p:nvPr>
        </p:nvSpPr>
        <p:spPr>
          <a:xfrm>
            <a:off x="7819402" y="560367"/>
            <a:ext cx="3928096" cy="28656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13"/>
          <p:cNvSpPr/>
          <p:nvPr>
            <p:ph idx="3" type="pic"/>
          </p:nvPr>
        </p:nvSpPr>
        <p:spPr>
          <a:xfrm>
            <a:off x="8272329" y="3016665"/>
            <a:ext cx="3919671" cy="311743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a_Content slide">
  <p:cSld name="5a_Content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118647" y="3415144"/>
            <a:ext cx="4628852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483873" y="560367"/>
            <a:ext cx="6913677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91616" y="1708353"/>
            <a:ext cx="6627031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4"/>
          <p:cNvSpPr/>
          <p:nvPr>
            <p:ph idx="2" type="pic"/>
          </p:nvPr>
        </p:nvSpPr>
        <p:spPr>
          <a:xfrm>
            <a:off x="7397551" y="847142"/>
            <a:ext cx="4153375" cy="31638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0" name="Google Shape;110;p14"/>
          <p:cNvSpPr/>
          <p:nvPr>
            <p:ph idx="3" type="pic"/>
          </p:nvPr>
        </p:nvSpPr>
        <p:spPr>
          <a:xfrm>
            <a:off x="8178325" y="3091273"/>
            <a:ext cx="4013675" cy="337835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b_Content slide">
  <p:cSld name="5b_Content 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7118647" y="3415144"/>
            <a:ext cx="4628852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83872" y="560367"/>
            <a:ext cx="7429533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491616" y="1708353"/>
            <a:ext cx="662703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8707406" y="1560520"/>
            <a:ext cx="3040093" cy="139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5"/>
          <p:cNvSpPr/>
          <p:nvPr>
            <p:ph idx="3" type="pic"/>
          </p:nvPr>
        </p:nvSpPr>
        <p:spPr>
          <a:xfrm>
            <a:off x="7494663" y="3091273"/>
            <a:ext cx="4697338" cy="337835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End slide">
  <p:cSld name="6_End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7204105" y="566738"/>
            <a:ext cx="4987896" cy="3885622"/>
          </a:xfrm>
          <a:prstGeom prst="rect">
            <a:avLst/>
          </a:prstGeom>
          <a:solidFill>
            <a:srgbClr val="621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" y="3746090"/>
            <a:ext cx="11451363" cy="3099091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929411" y="5486762"/>
            <a:ext cx="5585691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833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5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933897" y="4171746"/>
            <a:ext cx="5581204" cy="130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/>
          <p:nvPr>
            <p:ph idx="3" type="pic"/>
          </p:nvPr>
        </p:nvSpPr>
        <p:spPr>
          <a:xfrm>
            <a:off x="6589283" y="953046"/>
            <a:ext cx="5232400" cy="515987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53b794893_0_118"/>
          <p:cNvSpPr txBox="1"/>
          <p:nvPr>
            <p:ph type="title"/>
          </p:nvPr>
        </p:nvSpPr>
        <p:spPr>
          <a:xfrm>
            <a:off x="404400" y="548767"/>
            <a:ext cx="11360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g953b794893_0_11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g953b794893_0_252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953b794893_0_252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953b794893_0_252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953b794893_0_252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g953b794893_0_252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g953b794893_0_25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3b794893_1_170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953b794893_1_17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g953b794893_1_170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756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3756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3756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3756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3756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3756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56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g953b794893_1_170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g953b794893_1_170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g953b794893_1_17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">
  <p:cSld name="4a_Content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83873" y="560367"/>
            <a:ext cx="11144412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91615" y="1708353"/>
            <a:ext cx="11164868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e98a019e7_0_16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a_Title slide">
  <p:cSld name="1a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6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>
            <p:ph type="ctrTitle"/>
          </p:nvPr>
        </p:nvSpPr>
        <p:spPr>
          <a:xfrm>
            <a:off x="939978" y="3991480"/>
            <a:ext cx="10177029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939978" y="5788552"/>
            <a:ext cx="7764847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/>
          <p:nvPr>
            <p:ph idx="3" type="pic"/>
          </p:nvPr>
        </p:nvSpPr>
        <p:spPr>
          <a:xfrm>
            <a:off x="6229884" y="546282"/>
            <a:ext cx="5517616" cy="336128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9e98a019e7_0_169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g9e98a019e7_0_169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g9e98a019e7_0_169"/>
          <p:cNvSpPr txBox="1"/>
          <p:nvPr>
            <p:ph idx="1" type="body"/>
          </p:nvPr>
        </p:nvSpPr>
        <p:spPr>
          <a:xfrm>
            <a:off x="437356" y="5634700"/>
            <a:ext cx="11184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34" name="Google Shape;34;g9e98a019e7_0_16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g953b794893_0_259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g953b794893_0_259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g953b794893_0_259"/>
          <p:cNvSpPr txBox="1"/>
          <p:nvPr>
            <p:ph hasCustomPrompt="1" type="title"/>
          </p:nvPr>
        </p:nvSpPr>
        <p:spPr>
          <a:xfrm>
            <a:off x="1138600" y="1739800"/>
            <a:ext cx="99147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●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○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■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●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○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■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●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○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■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g953b794893_0_259"/>
          <p:cNvSpPr txBox="1"/>
          <p:nvPr>
            <p:ph idx="1" type="body"/>
          </p:nvPr>
        </p:nvSpPr>
        <p:spPr>
          <a:xfrm>
            <a:off x="1138600" y="3892600"/>
            <a:ext cx="9914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g953b794893_0_25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b_Title slide">
  <p:cSld name="2b_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3415144"/>
            <a:ext cx="11887200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 txBox="1"/>
          <p:nvPr>
            <p:ph type="ctrTitle"/>
          </p:nvPr>
        </p:nvSpPr>
        <p:spPr>
          <a:xfrm>
            <a:off x="939977" y="4119073"/>
            <a:ext cx="6417952" cy="104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" type="subTitle"/>
          </p:nvPr>
        </p:nvSpPr>
        <p:spPr>
          <a:xfrm>
            <a:off x="951128" y="5228106"/>
            <a:ext cx="6405115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2" type="body"/>
          </p:nvPr>
        </p:nvSpPr>
        <p:spPr>
          <a:xfrm>
            <a:off x="939979" y="5788552"/>
            <a:ext cx="6417952" cy="602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7" name="Google Shape;4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"/>
          <p:cNvSpPr/>
          <p:nvPr>
            <p:ph idx="3" type="pic"/>
          </p:nvPr>
        </p:nvSpPr>
        <p:spPr>
          <a:xfrm>
            <a:off x="7397551" y="847142"/>
            <a:ext cx="4153375" cy="554382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b_Title slide">
  <p:cSld name="1b_Title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type="ctrTitle"/>
          </p:nvPr>
        </p:nvSpPr>
        <p:spPr>
          <a:xfrm>
            <a:off x="939977" y="3991480"/>
            <a:ext cx="5575123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939979" y="5788552"/>
            <a:ext cx="5575123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/>
          <p:nvPr>
            <p:ph idx="3" type="pic"/>
          </p:nvPr>
        </p:nvSpPr>
        <p:spPr>
          <a:xfrm>
            <a:off x="6515100" y="546100"/>
            <a:ext cx="5223854" cy="549577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_Title slide">
  <p:cSld name="1c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type="ctrTitle"/>
          </p:nvPr>
        </p:nvSpPr>
        <p:spPr>
          <a:xfrm>
            <a:off x="939977" y="3991480"/>
            <a:ext cx="5575123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939979" y="5788552"/>
            <a:ext cx="5575123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/>
          <p:nvPr>
            <p:ph idx="3" type="pic"/>
          </p:nvPr>
        </p:nvSpPr>
        <p:spPr>
          <a:xfrm>
            <a:off x="6358071" y="566738"/>
            <a:ext cx="5389429" cy="2714847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/>
          <p:nvPr>
            <p:ph idx="4" type="pic"/>
          </p:nvPr>
        </p:nvSpPr>
        <p:spPr>
          <a:xfrm>
            <a:off x="6648628" y="2931207"/>
            <a:ext cx="5548043" cy="354475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a_Title slide">
  <p:cSld name="2a_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3415144"/>
            <a:ext cx="1190429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>
            <p:ph type="ctrTitle"/>
          </p:nvPr>
        </p:nvSpPr>
        <p:spPr>
          <a:xfrm>
            <a:off x="939978" y="4127618"/>
            <a:ext cx="10177029" cy="103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939978" y="5788552"/>
            <a:ext cx="5575123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>
            <p:ph idx="3" type="pic"/>
          </p:nvPr>
        </p:nvSpPr>
        <p:spPr>
          <a:xfrm>
            <a:off x="7397551" y="847142"/>
            <a:ext cx="4153375" cy="31638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TSxWPjf-XRbiPfWmZOhmzBZNjr7zC5zw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pbpython.com/pandas-list-di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aee2dc2fc_0_0"/>
          <p:cNvSpPr txBox="1"/>
          <p:nvPr>
            <p:ph type="title"/>
          </p:nvPr>
        </p:nvSpPr>
        <p:spPr>
          <a:xfrm>
            <a:off x="415600" y="1665502"/>
            <a:ext cx="103323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</a:pPr>
            <a:r>
              <a:rPr lang="en-GB" sz="5400"/>
              <a:t>Applied Machine Learning and Data Mining</a:t>
            </a:r>
            <a:endParaRPr sz="5400"/>
          </a:p>
        </p:txBody>
      </p:sp>
      <p:sp>
        <p:nvSpPr>
          <p:cNvPr id="150" name="Google Shape;150;gfaee2dc2fc_0_0"/>
          <p:cNvSpPr txBox="1"/>
          <p:nvPr>
            <p:ph idx="1" type="body"/>
          </p:nvPr>
        </p:nvSpPr>
        <p:spPr>
          <a:xfrm>
            <a:off x="501717" y="4545228"/>
            <a:ext cx="2760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GB" sz="2100">
                <a:solidFill>
                  <a:srgbClr val="000000"/>
                </a:solidFill>
              </a:rPr>
              <a:t>Dr. Alaa Mohasseb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51" name="Google Shape;151;gfaee2dc2fc_0_0"/>
          <p:cNvSpPr txBox="1"/>
          <p:nvPr>
            <p:ph idx="1" type="subTitle"/>
          </p:nvPr>
        </p:nvSpPr>
        <p:spPr>
          <a:xfrm>
            <a:off x="415600" y="3778829"/>
            <a:ext cx="8636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b="1" i="0" lang="en-GB" sz="25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b="1" i="0" lang="en-GB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Practical: What is DataFrame?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faee2dc2fc_0_0"/>
          <p:cNvCxnSpPr/>
          <p:nvPr/>
        </p:nvCxnSpPr>
        <p:spPr>
          <a:xfrm>
            <a:off x="501725" y="4375900"/>
            <a:ext cx="95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e98a019e7_0_188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DataFrame</a:t>
            </a:r>
            <a:endParaRPr/>
          </a:p>
        </p:txBody>
      </p:sp>
      <p:sp>
        <p:nvSpPr>
          <p:cNvPr id="159" name="Google Shape;159;g9e98a019e7_0_188"/>
          <p:cNvSpPr txBox="1"/>
          <p:nvPr>
            <p:ph idx="1" type="body"/>
          </p:nvPr>
        </p:nvSpPr>
        <p:spPr>
          <a:xfrm>
            <a:off x="483875" y="1297025"/>
            <a:ext cx="61959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 Dataframe is a two-dimensional data structure, i.e., data is aligned in a tabular fashion in rows and columns.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Features of DataFrame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>
                <a:solidFill>
                  <a:schemeClr val="dk1"/>
                </a:solidFill>
              </a:rPr>
              <a:t>Potentially columns are of different types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>
                <a:solidFill>
                  <a:schemeClr val="dk1"/>
                </a:solidFill>
              </a:rPr>
              <a:t>Size – Mutable(changeble)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>
                <a:solidFill>
                  <a:schemeClr val="dk1"/>
                </a:solidFill>
              </a:rPr>
              <a:t>Labeled axes (rows and columns)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>
                <a:solidFill>
                  <a:schemeClr val="dk1"/>
                </a:solidFill>
              </a:rPr>
              <a:t>Can Perform mathematical operations on rows and column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>
                <a:solidFill>
                  <a:schemeClr val="dk1"/>
                </a:solidFill>
              </a:rPr>
              <a:t>it as an SQL table or a spreadsheet data representation.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g9e98a019e7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496" y="1757392"/>
            <a:ext cx="4940779" cy="43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9e98a019e7_0_188"/>
          <p:cNvSpPr txBox="1"/>
          <p:nvPr/>
        </p:nvSpPr>
        <p:spPr>
          <a:xfrm>
            <a:off x="8138375" y="6084900"/>
            <a:ext cx="3355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Source:https://www.tutorialspoint.com/python_pandas/images/structure_table.jpg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e98a019e7_0_175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Core components of pandas: Series and DataFrames</a:t>
            </a:r>
            <a:endParaRPr/>
          </a:p>
        </p:txBody>
      </p:sp>
      <p:sp>
        <p:nvSpPr>
          <p:cNvPr id="168" name="Google Shape;168;g9e98a019e7_0_175"/>
          <p:cNvSpPr txBox="1"/>
          <p:nvPr>
            <p:ph idx="1" type="body"/>
          </p:nvPr>
        </p:nvSpPr>
        <p:spPr>
          <a:xfrm>
            <a:off x="483875" y="2252875"/>
            <a:ext cx="52245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>
                <a:solidFill>
                  <a:schemeClr val="dk1"/>
                </a:solidFill>
              </a:rPr>
              <a:t>The primary two components of pandas are the </a:t>
            </a:r>
            <a:r>
              <a:rPr b="1" lang="en-GB">
                <a:solidFill>
                  <a:schemeClr val="dk1"/>
                </a:solidFill>
              </a:rPr>
              <a:t>Series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b="1" lang="en-GB">
                <a:solidFill>
                  <a:schemeClr val="dk1"/>
                </a:solidFill>
              </a:rPr>
              <a:t>DataFrame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>
                <a:solidFill>
                  <a:schemeClr val="dk1"/>
                </a:solidFill>
              </a:rPr>
              <a:t>A </a:t>
            </a:r>
            <a:r>
              <a:rPr b="1" lang="en-GB">
                <a:solidFill>
                  <a:schemeClr val="dk1"/>
                </a:solidFill>
              </a:rPr>
              <a:t>Series</a:t>
            </a:r>
            <a:r>
              <a:rPr lang="en-GB">
                <a:solidFill>
                  <a:schemeClr val="dk1"/>
                </a:solidFill>
              </a:rPr>
              <a:t> is essentially a column, and a </a:t>
            </a:r>
            <a:r>
              <a:rPr b="1" lang="en-GB">
                <a:solidFill>
                  <a:schemeClr val="dk1"/>
                </a:solidFill>
              </a:rPr>
              <a:t>DataFrame</a:t>
            </a:r>
            <a:r>
              <a:rPr lang="en-GB">
                <a:solidFill>
                  <a:schemeClr val="dk1"/>
                </a:solidFill>
              </a:rPr>
              <a:t> is a multi-dimensional table made up of a collection of Series.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g9e98a019e7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125" y="2113517"/>
            <a:ext cx="5912175" cy="2264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9e98a019e7_0_175"/>
          <p:cNvSpPr txBox="1"/>
          <p:nvPr/>
        </p:nvSpPr>
        <p:spPr>
          <a:xfrm>
            <a:off x="9111875" y="4473875"/>
            <a:ext cx="2516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Source:series-and-dataframe.width-1200.png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e98a019e7_0_202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pandas.DataFrame</a:t>
            </a:r>
            <a:endParaRPr/>
          </a:p>
        </p:txBody>
      </p:sp>
      <p:sp>
        <p:nvSpPr>
          <p:cNvPr id="177" name="Google Shape;177;g9e98a019e7_0_202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>
                <a:solidFill>
                  <a:schemeClr val="dk1"/>
                </a:solidFill>
              </a:rPr>
              <a:t>A pandas DataFrame can be created using the following constructor −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>
                <a:solidFill>
                  <a:schemeClr val="dk1"/>
                </a:solidFill>
              </a:rPr>
              <a:t>pandas.DataFrame</a:t>
            </a:r>
            <a:r>
              <a:rPr b="1" i="1" lang="en-GB">
                <a:solidFill>
                  <a:schemeClr val="dk1"/>
                </a:solidFill>
              </a:rPr>
              <a:t>( data, index, columns, dtype, copy)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8" name="Google Shape;178;g9e98a019e7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13" y="3148575"/>
            <a:ext cx="36671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g9e98a019e7_0_210"/>
          <p:cNvGraphicFramePr/>
          <p:nvPr/>
        </p:nvGraphicFramePr>
        <p:xfrm>
          <a:off x="660125" y="17859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{097EE070-EF36-4553-BDC5-EAA04327AC94}</a:tableStyleId>
              </a:tblPr>
              <a:tblGrid>
                <a:gridCol w="952350"/>
                <a:gridCol w="9717175"/>
              </a:tblGrid>
              <a:tr h="36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/>
                        <a:t>Sr.No</a:t>
                      </a:r>
                      <a:endParaRPr b="1"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/>
                        <a:t>Parameter &amp; Description</a:t>
                      </a:r>
                      <a:endParaRPr b="1"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6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data</a:t>
                      </a:r>
                      <a:endParaRPr b="1"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data takes various forms like ndarray, series, map, lists, dict, constants and also another DataFrame.</a:t>
                      </a:r>
                      <a:endParaRPr sz="16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i</a:t>
                      </a:r>
                      <a:r>
                        <a:rPr b="1" lang="en-GB" sz="1600" u="none" cap="none" strike="noStrike"/>
                        <a:t>ndex</a:t>
                      </a:r>
                      <a:endParaRPr b="1"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For the row labels, the Index to be used for the resulting frame is Optional Default np.arange(n) if no index is passed.</a:t>
                      </a:r>
                      <a:endParaRPr sz="16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columns</a:t>
                      </a:r>
                      <a:endParaRPr b="1"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For column labels, the optional default syntax is - np.arange(n). This is only true if no index is passed.</a:t>
                      </a:r>
                      <a:endParaRPr sz="16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dtype</a:t>
                      </a:r>
                      <a:endParaRPr b="1"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Data type of each column.</a:t>
                      </a:r>
                      <a:endParaRPr sz="16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5</a:t>
                      </a:r>
                      <a:endParaRPr sz="16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copy</a:t>
                      </a:r>
                      <a:endParaRPr b="1"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This command (or whatever it is) is used for copying of data, if the default is False.</a:t>
                      </a:r>
                      <a:endParaRPr sz="16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g9e98a019e7_0_210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The parameters of the constructor are as follows −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e98a019e7_0_218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Create DataFrame</a:t>
            </a:r>
            <a:endParaRPr/>
          </a:p>
        </p:txBody>
      </p:sp>
      <p:sp>
        <p:nvSpPr>
          <p:cNvPr id="192" name="Google Shape;192;g9e98a019e7_0_218"/>
          <p:cNvSpPr txBox="1"/>
          <p:nvPr>
            <p:ph idx="1" type="body"/>
          </p:nvPr>
        </p:nvSpPr>
        <p:spPr>
          <a:xfrm>
            <a:off x="483875" y="1466400"/>
            <a:ext cx="96117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A pandas DataFrame can be created using various inputs like −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>
                <a:solidFill>
                  <a:srgbClr val="000000"/>
                </a:solidFill>
              </a:rPr>
              <a:t>Lists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>
                <a:solidFill>
                  <a:srgbClr val="000000"/>
                </a:solidFill>
              </a:rPr>
              <a:t>dict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>
                <a:solidFill>
                  <a:srgbClr val="000000"/>
                </a:solidFill>
              </a:rPr>
              <a:t>Series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>
                <a:solidFill>
                  <a:srgbClr val="000000"/>
                </a:solidFill>
              </a:rPr>
              <a:t>Numpy ndarrays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>
                <a:solidFill>
                  <a:srgbClr val="000000"/>
                </a:solidFill>
              </a:rPr>
              <a:t>Another DataFrame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4af6bc1f2_0_84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Create an Empty DataFrame</a:t>
            </a:r>
            <a:endParaRPr/>
          </a:p>
        </p:txBody>
      </p:sp>
      <p:sp>
        <p:nvSpPr>
          <p:cNvPr id="199" name="Google Shape;199;ga4af6bc1f2_0_84"/>
          <p:cNvSpPr txBox="1"/>
          <p:nvPr>
            <p:ph idx="1" type="body"/>
          </p:nvPr>
        </p:nvSpPr>
        <p:spPr>
          <a:xfrm>
            <a:off x="473665" y="1414028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A basic DataFrame, which can be created is an Empty Dataframe.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DataFrame.ipynb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9e98a019e7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750" y="390975"/>
            <a:ext cx="9270726" cy="53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9e98a019e7_0_99"/>
          <p:cNvSpPr txBox="1"/>
          <p:nvPr/>
        </p:nvSpPr>
        <p:spPr>
          <a:xfrm>
            <a:off x="4087200" y="5629050"/>
            <a:ext cx="4017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https://pbpython.com/pandas-list-dict.html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oP master">
  <a:themeElements>
    <a:clrScheme name="UoP Masterbrand">
      <a:dk1>
        <a:srgbClr val="000000"/>
      </a:dk1>
      <a:lt1>
        <a:srgbClr val="FFFFFF"/>
      </a:lt1>
      <a:dk2>
        <a:srgbClr val="621360"/>
      </a:dk2>
      <a:lt2>
        <a:srgbClr val="FFFFFF"/>
      </a:lt2>
      <a:accent1>
        <a:srgbClr val="00A0FF"/>
      </a:accent1>
      <a:accent2>
        <a:srgbClr val="621360"/>
      </a:accent2>
      <a:accent3>
        <a:srgbClr val="D1D1D1"/>
      </a:accent3>
      <a:accent4>
        <a:srgbClr val="621360"/>
      </a:accent4>
      <a:accent5>
        <a:srgbClr val="ABAAAA"/>
      </a:accent5>
      <a:accent6>
        <a:srgbClr val="3C023C"/>
      </a:accent6>
      <a:hlink>
        <a:srgbClr val="00A0FF"/>
      </a:hlink>
      <a:folHlink>
        <a:srgbClr val="0078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2018-09-04T14:20:15Z</dcterms:created>
  <dc:creator>Natalie Thompson</dc:creator>
</cp:coreProperties>
</file>