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5" d="100"/>
          <a:sy n="55" d="100"/>
        </p:scale>
        <p:origin x="174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D08CC-9356-4D9B-AB70-D464C4011DE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4285E3-274E-4130-A39B-315AC16AFCAE}">
      <dgm:prSet custT="1"/>
      <dgm:spPr/>
      <dgm:t>
        <a:bodyPr/>
        <a:lstStyle/>
        <a:p>
          <a:r>
            <a:rPr lang="en-US" sz="2000" b="0" i="0" dirty="0"/>
            <a:t>Health inequalities – associated with poverty, inequality and social determinants of health</a:t>
          </a:r>
        </a:p>
        <a:p>
          <a:r>
            <a:rPr lang="en-US" sz="2000" b="0" i="0" dirty="0"/>
            <a:t>create conditions to further the transmission of infectious diseases. Do the underlying</a:t>
          </a:r>
        </a:p>
        <a:p>
          <a:r>
            <a:rPr lang="en-US" sz="2000" b="0" i="0" dirty="0"/>
            <a:t>conditions explain the severity of the COVID-19, hospitalization, and deaths? </a:t>
          </a:r>
        </a:p>
        <a:p>
          <a:r>
            <a:rPr lang="en-US" sz="2000" b="0" i="0" dirty="0"/>
            <a:t>What the data</a:t>
          </a:r>
        </a:p>
        <a:p>
          <a:r>
            <a:rPr lang="en-US" sz="2000" b="0" i="0" dirty="0"/>
            <a:t>tell us?</a:t>
          </a:r>
        </a:p>
        <a:p>
          <a:endParaRPr lang="en-US" sz="2000" b="0" i="0" dirty="0"/>
        </a:p>
        <a:p>
          <a:r>
            <a:rPr lang="en-US" sz="2000" b="0" i="0" dirty="0"/>
            <a:t>Social determinants of health inequalities: determinants that contribute to health inequalities</a:t>
          </a:r>
        </a:p>
        <a:p>
          <a:r>
            <a:rPr lang="en-US" sz="2000" b="0" i="0" dirty="0"/>
            <a:t>can further fuel many infectious diseases!</a:t>
          </a:r>
        </a:p>
        <a:p>
          <a:r>
            <a:rPr lang="en-US" sz="2000" b="0" i="0" dirty="0"/>
            <a:t>Exposure to COVID-19, geography and health outcomes can be analyzed under the</a:t>
          </a:r>
        </a:p>
        <a:p>
          <a:r>
            <a:rPr lang="en-US" sz="2000" b="0" i="0" dirty="0"/>
            <a:t>framework proposed </a:t>
          </a:r>
          <a:r>
            <a:rPr lang="en-US" sz="2000" b="0" i="0"/>
            <a:t>by Quinn </a:t>
          </a:r>
          <a:r>
            <a:rPr lang="en-US" sz="2000" b="0" i="0" dirty="0"/>
            <a:t>&amp; Kumar, 2014</a:t>
          </a:r>
        </a:p>
        <a:p>
          <a:r>
            <a:rPr lang="en-US" sz="2000" b="0" i="0" dirty="0"/>
            <a:t>2</a:t>
          </a:r>
        </a:p>
        <a:p>
          <a:r>
            <a:rPr lang="en-US" sz="1000" b="0" i="0" dirty="0"/>
            <a:t>.</a:t>
          </a:r>
          <a:r>
            <a:rPr lang="en-US" sz="1000" dirty="0"/>
            <a:t>.</a:t>
          </a:r>
        </a:p>
      </dgm:t>
    </dgm:pt>
    <dgm:pt modelId="{905E1235-AAF6-4A69-A5C3-268E69D36E04}" type="parTrans" cxnId="{6E51F24B-1D37-4134-A67E-1EC586F321B6}">
      <dgm:prSet/>
      <dgm:spPr/>
      <dgm:t>
        <a:bodyPr/>
        <a:lstStyle/>
        <a:p>
          <a:endParaRPr lang="en-US"/>
        </a:p>
      </dgm:t>
    </dgm:pt>
    <dgm:pt modelId="{8C885B0B-C83A-4EEA-A414-BD42CA939F99}" type="sibTrans" cxnId="{6E51F24B-1D37-4134-A67E-1EC586F321B6}">
      <dgm:prSet/>
      <dgm:spPr/>
      <dgm:t>
        <a:bodyPr/>
        <a:lstStyle/>
        <a:p>
          <a:endParaRPr lang="en-US"/>
        </a:p>
      </dgm:t>
    </dgm:pt>
    <dgm:pt modelId="{C2C9274D-9D38-46FD-8430-0FE0DE884B6B}">
      <dgm:prSet/>
      <dgm:spPr/>
      <dgm:t>
        <a:bodyPr/>
        <a:lstStyle/>
        <a:p>
          <a:endParaRPr lang="en-US" dirty="0"/>
        </a:p>
      </dgm:t>
    </dgm:pt>
    <dgm:pt modelId="{5F5905A4-EFA8-4317-B723-60E7615C3E97}" type="parTrans" cxnId="{6610E1FD-8E83-4578-A1BF-EC7A50C9F89C}">
      <dgm:prSet/>
      <dgm:spPr/>
      <dgm:t>
        <a:bodyPr/>
        <a:lstStyle/>
        <a:p>
          <a:endParaRPr lang="en-US"/>
        </a:p>
      </dgm:t>
    </dgm:pt>
    <dgm:pt modelId="{B679FE95-1A6B-46CE-9F76-BB9B9A409E3A}" type="sibTrans" cxnId="{6610E1FD-8E83-4578-A1BF-EC7A50C9F89C}">
      <dgm:prSet/>
      <dgm:spPr/>
      <dgm:t>
        <a:bodyPr/>
        <a:lstStyle/>
        <a:p>
          <a:endParaRPr lang="en-US"/>
        </a:p>
      </dgm:t>
    </dgm:pt>
    <dgm:pt modelId="{509E8102-A1EE-4599-9D5D-377281F420F2}" type="pres">
      <dgm:prSet presAssocID="{4E1D08CC-9356-4D9B-AB70-D464C4011DE5}" presName="vert0" presStyleCnt="0">
        <dgm:presLayoutVars>
          <dgm:dir/>
          <dgm:animOne val="branch"/>
          <dgm:animLvl val="lvl"/>
        </dgm:presLayoutVars>
      </dgm:prSet>
      <dgm:spPr/>
    </dgm:pt>
    <dgm:pt modelId="{8E493AEB-8BE4-4F40-9BA1-591761675CCF}" type="pres">
      <dgm:prSet presAssocID="{F54285E3-274E-4130-A39B-315AC16AFCAE}" presName="thickLine" presStyleLbl="alignNode1" presStyleIdx="0" presStyleCnt="2"/>
      <dgm:spPr/>
    </dgm:pt>
    <dgm:pt modelId="{E84E25B3-0251-4389-9CEA-1083491F338A}" type="pres">
      <dgm:prSet presAssocID="{F54285E3-274E-4130-A39B-315AC16AFCAE}" presName="horz1" presStyleCnt="0"/>
      <dgm:spPr/>
    </dgm:pt>
    <dgm:pt modelId="{628B0A48-97CC-486E-96FB-A8CFB23217CC}" type="pres">
      <dgm:prSet presAssocID="{F54285E3-274E-4130-A39B-315AC16AFCAE}" presName="tx1" presStyleLbl="revTx" presStyleIdx="0" presStyleCnt="2" custScaleY="105383"/>
      <dgm:spPr/>
    </dgm:pt>
    <dgm:pt modelId="{5C1C7EDF-5E4F-409C-AC91-11D8C0266B5C}" type="pres">
      <dgm:prSet presAssocID="{F54285E3-274E-4130-A39B-315AC16AFCAE}" presName="vert1" presStyleCnt="0"/>
      <dgm:spPr/>
    </dgm:pt>
    <dgm:pt modelId="{FE7EE927-DF68-409D-8E51-255AD327396B}" type="pres">
      <dgm:prSet presAssocID="{C2C9274D-9D38-46FD-8430-0FE0DE884B6B}" presName="thickLine" presStyleLbl="alignNode1" presStyleIdx="1" presStyleCnt="2"/>
      <dgm:spPr/>
    </dgm:pt>
    <dgm:pt modelId="{83997067-A419-4C89-A3F2-A214534D75E7}" type="pres">
      <dgm:prSet presAssocID="{C2C9274D-9D38-46FD-8430-0FE0DE884B6B}" presName="horz1" presStyleCnt="0"/>
      <dgm:spPr/>
    </dgm:pt>
    <dgm:pt modelId="{04ADDFE0-9141-492F-A9E8-AC12E7D481F2}" type="pres">
      <dgm:prSet presAssocID="{C2C9274D-9D38-46FD-8430-0FE0DE884B6B}" presName="tx1" presStyleLbl="revTx" presStyleIdx="1" presStyleCnt="2"/>
      <dgm:spPr/>
    </dgm:pt>
    <dgm:pt modelId="{3C3469D2-B8B2-43F2-9811-E74215F42D05}" type="pres">
      <dgm:prSet presAssocID="{C2C9274D-9D38-46FD-8430-0FE0DE884B6B}" presName="vert1" presStyleCnt="0"/>
      <dgm:spPr/>
    </dgm:pt>
  </dgm:ptLst>
  <dgm:cxnLst>
    <dgm:cxn modelId="{DF155E0F-D20A-446D-AA21-58472E961BE5}" type="presOf" srcId="{C2C9274D-9D38-46FD-8430-0FE0DE884B6B}" destId="{04ADDFE0-9141-492F-A9E8-AC12E7D481F2}" srcOrd="0" destOrd="0" presId="urn:microsoft.com/office/officeart/2008/layout/LinedList"/>
    <dgm:cxn modelId="{FE98E51D-E282-4525-BAF9-C6DD5DE1ED40}" type="presOf" srcId="{4E1D08CC-9356-4D9B-AB70-D464C4011DE5}" destId="{509E8102-A1EE-4599-9D5D-377281F420F2}" srcOrd="0" destOrd="0" presId="urn:microsoft.com/office/officeart/2008/layout/LinedList"/>
    <dgm:cxn modelId="{6E51F24B-1D37-4134-A67E-1EC586F321B6}" srcId="{4E1D08CC-9356-4D9B-AB70-D464C4011DE5}" destId="{F54285E3-274E-4130-A39B-315AC16AFCAE}" srcOrd="0" destOrd="0" parTransId="{905E1235-AAF6-4A69-A5C3-268E69D36E04}" sibTransId="{8C885B0B-C83A-4EEA-A414-BD42CA939F99}"/>
    <dgm:cxn modelId="{43322DD7-E87B-43E0-8738-FCF2C6458D10}" type="presOf" srcId="{F54285E3-274E-4130-A39B-315AC16AFCAE}" destId="{628B0A48-97CC-486E-96FB-A8CFB23217CC}" srcOrd="0" destOrd="0" presId="urn:microsoft.com/office/officeart/2008/layout/LinedList"/>
    <dgm:cxn modelId="{6610E1FD-8E83-4578-A1BF-EC7A50C9F89C}" srcId="{4E1D08CC-9356-4D9B-AB70-D464C4011DE5}" destId="{C2C9274D-9D38-46FD-8430-0FE0DE884B6B}" srcOrd="1" destOrd="0" parTransId="{5F5905A4-EFA8-4317-B723-60E7615C3E97}" sibTransId="{B679FE95-1A6B-46CE-9F76-BB9B9A409E3A}"/>
    <dgm:cxn modelId="{E3B8AE70-0B35-4936-860C-28189DBFAA66}" type="presParOf" srcId="{509E8102-A1EE-4599-9D5D-377281F420F2}" destId="{8E493AEB-8BE4-4F40-9BA1-591761675CCF}" srcOrd="0" destOrd="0" presId="urn:microsoft.com/office/officeart/2008/layout/LinedList"/>
    <dgm:cxn modelId="{714FED35-287E-425C-A416-5972461E07A9}" type="presParOf" srcId="{509E8102-A1EE-4599-9D5D-377281F420F2}" destId="{E84E25B3-0251-4389-9CEA-1083491F338A}" srcOrd="1" destOrd="0" presId="urn:microsoft.com/office/officeart/2008/layout/LinedList"/>
    <dgm:cxn modelId="{1CF48ED6-58FB-4C73-A037-CDC9DE5CAB4F}" type="presParOf" srcId="{E84E25B3-0251-4389-9CEA-1083491F338A}" destId="{628B0A48-97CC-486E-96FB-A8CFB23217CC}" srcOrd="0" destOrd="0" presId="urn:microsoft.com/office/officeart/2008/layout/LinedList"/>
    <dgm:cxn modelId="{9931FB94-2352-4E15-8C2A-1F9432A5F2A6}" type="presParOf" srcId="{E84E25B3-0251-4389-9CEA-1083491F338A}" destId="{5C1C7EDF-5E4F-409C-AC91-11D8C0266B5C}" srcOrd="1" destOrd="0" presId="urn:microsoft.com/office/officeart/2008/layout/LinedList"/>
    <dgm:cxn modelId="{3C993F2A-522A-4E02-AD30-F479E6AFC645}" type="presParOf" srcId="{509E8102-A1EE-4599-9D5D-377281F420F2}" destId="{FE7EE927-DF68-409D-8E51-255AD327396B}" srcOrd="2" destOrd="0" presId="urn:microsoft.com/office/officeart/2008/layout/LinedList"/>
    <dgm:cxn modelId="{F14D48E2-DC04-43A3-BA4D-247C9CEB66EC}" type="presParOf" srcId="{509E8102-A1EE-4599-9D5D-377281F420F2}" destId="{83997067-A419-4C89-A3F2-A214534D75E7}" srcOrd="3" destOrd="0" presId="urn:microsoft.com/office/officeart/2008/layout/LinedList"/>
    <dgm:cxn modelId="{F838285A-F38C-4B97-BFC3-10A1B02409AE}" type="presParOf" srcId="{83997067-A419-4C89-A3F2-A214534D75E7}" destId="{04ADDFE0-9141-492F-A9E8-AC12E7D481F2}" srcOrd="0" destOrd="0" presId="urn:microsoft.com/office/officeart/2008/layout/LinedList"/>
    <dgm:cxn modelId="{4962883D-4D32-4AAB-9A7B-1C914593D65B}" type="presParOf" srcId="{83997067-A419-4C89-A3F2-A214534D75E7}" destId="{3C3469D2-B8B2-43F2-9811-E74215F42D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493BD7-9ECD-4267-AA19-960EC71993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20F27E-ED56-4EFD-B13F-92C915206E4F}">
      <dgm:prSet/>
      <dgm:spPr/>
      <dgm:t>
        <a:bodyPr/>
        <a:lstStyle/>
        <a:p>
          <a:r>
            <a:rPr lang="en-US"/>
            <a:t>Mine data for total count, hospitalized count and death count by visiting history data tab, append in the same file. This will give a time series data.</a:t>
          </a:r>
        </a:p>
      </dgm:t>
    </dgm:pt>
    <dgm:pt modelId="{ACC5A2A4-B2D1-455C-BB07-C209E1423B63}" type="parTrans" cxnId="{86853C30-710A-40DC-A5FE-472BD3BF0274}">
      <dgm:prSet/>
      <dgm:spPr/>
      <dgm:t>
        <a:bodyPr/>
        <a:lstStyle/>
        <a:p>
          <a:endParaRPr lang="en-US"/>
        </a:p>
      </dgm:t>
    </dgm:pt>
    <dgm:pt modelId="{EF9AEB65-34B7-4709-B736-21DE2F2B3AE6}" type="sibTrans" cxnId="{86853C30-710A-40DC-A5FE-472BD3BF0274}">
      <dgm:prSet/>
      <dgm:spPr/>
      <dgm:t>
        <a:bodyPr/>
        <a:lstStyle/>
        <a:p>
          <a:endParaRPr lang="en-US"/>
        </a:p>
      </dgm:t>
    </dgm:pt>
    <dgm:pt modelId="{22BC7EB0-A4A8-4406-AB0E-DE229927B9C0}">
      <dgm:prSet/>
      <dgm:spPr/>
      <dgm:t>
        <a:bodyPr/>
        <a:lstStyle/>
        <a:p>
          <a:r>
            <a:rPr lang="en-US"/>
            <a:t>Map Age and Sex count in each zipcodes to the COVID19 dataset with zipcodes.</a:t>
          </a:r>
        </a:p>
      </dgm:t>
    </dgm:pt>
    <dgm:pt modelId="{310AFD4F-5449-48F8-932E-CB82C2AC14D9}" type="parTrans" cxnId="{4540B2F9-3A0B-41B3-85CB-E5E29D0F57D3}">
      <dgm:prSet/>
      <dgm:spPr/>
      <dgm:t>
        <a:bodyPr/>
        <a:lstStyle/>
        <a:p>
          <a:endParaRPr lang="en-US"/>
        </a:p>
      </dgm:t>
    </dgm:pt>
    <dgm:pt modelId="{1B90FA21-0389-4F7C-9F4A-A883CC8020E2}" type="sibTrans" cxnId="{4540B2F9-3A0B-41B3-85CB-E5E29D0F57D3}">
      <dgm:prSet/>
      <dgm:spPr/>
      <dgm:t>
        <a:bodyPr/>
        <a:lstStyle/>
        <a:p>
          <a:endParaRPr lang="en-US"/>
        </a:p>
      </dgm:t>
    </dgm:pt>
    <dgm:pt modelId="{F3709825-BB94-4105-9FF2-9BF0B6C2E255}" type="pres">
      <dgm:prSet presAssocID="{B0493BD7-9ECD-4267-AA19-960EC7199321}" presName="linear" presStyleCnt="0">
        <dgm:presLayoutVars>
          <dgm:animLvl val="lvl"/>
          <dgm:resizeHandles val="exact"/>
        </dgm:presLayoutVars>
      </dgm:prSet>
      <dgm:spPr/>
    </dgm:pt>
    <dgm:pt modelId="{EDC7C340-D27A-4015-AFF1-DD29CCABA8A4}" type="pres">
      <dgm:prSet presAssocID="{3E20F27E-ED56-4EFD-B13F-92C915206E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1E3B04-A3D5-4931-A750-9A0CBB01C9EF}" type="pres">
      <dgm:prSet presAssocID="{EF9AEB65-34B7-4709-B736-21DE2F2B3AE6}" presName="spacer" presStyleCnt="0"/>
      <dgm:spPr/>
    </dgm:pt>
    <dgm:pt modelId="{D1A3F980-466F-4D8C-92CD-EAC14B2F2BFE}" type="pres">
      <dgm:prSet presAssocID="{22BC7EB0-A4A8-4406-AB0E-DE229927B9C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821671B-3C65-4AD4-8F18-7F64F895ECD1}" type="presOf" srcId="{22BC7EB0-A4A8-4406-AB0E-DE229927B9C0}" destId="{D1A3F980-466F-4D8C-92CD-EAC14B2F2BFE}" srcOrd="0" destOrd="0" presId="urn:microsoft.com/office/officeart/2005/8/layout/vList2"/>
    <dgm:cxn modelId="{86853C30-710A-40DC-A5FE-472BD3BF0274}" srcId="{B0493BD7-9ECD-4267-AA19-960EC7199321}" destId="{3E20F27E-ED56-4EFD-B13F-92C915206E4F}" srcOrd="0" destOrd="0" parTransId="{ACC5A2A4-B2D1-455C-BB07-C209E1423B63}" sibTransId="{EF9AEB65-34B7-4709-B736-21DE2F2B3AE6}"/>
    <dgm:cxn modelId="{78DD9485-93FC-465B-A886-42AA15467EC5}" type="presOf" srcId="{B0493BD7-9ECD-4267-AA19-960EC7199321}" destId="{F3709825-BB94-4105-9FF2-9BF0B6C2E255}" srcOrd="0" destOrd="0" presId="urn:microsoft.com/office/officeart/2005/8/layout/vList2"/>
    <dgm:cxn modelId="{5FEE53AA-F0BF-4F77-BB92-E10F0D5EB5B7}" type="presOf" srcId="{3E20F27E-ED56-4EFD-B13F-92C915206E4F}" destId="{EDC7C340-D27A-4015-AFF1-DD29CCABA8A4}" srcOrd="0" destOrd="0" presId="urn:microsoft.com/office/officeart/2005/8/layout/vList2"/>
    <dgm:cxn modelId="{4540B2F9-3A0B-41B3-85CB-E5E29D0F57D3}" srcId="{B0493BD7-9ECD-4267-AA19-960EC7199321}" destId="{22BC7EB0-A4A8-4406-AB0E-DE229927B9C0}" srcOrd="1" destOrd="0" parTransId="{310AFD4F-5449-48F8-932E-CB82C2AC14D9}" sibTransId="{1B90FA21-0389-4F7C-9F4A-A883CC8020E2}"/>
    <dgm:cxn modelId="{C6550331-1E8E-41E7-A9DF-5B9AF268FE5F}" type="presParOf" srcId="{F3709825-BB94-4105-9FF2-9BF0B6C2E255}" destId="{EDC7C340-D27A-4015-AFF1-DD29CCABA8A4}" srcOrd="0" destOrd="0" presId="urn:microsoft.com/office/officeart/2005/8/layout/vList2"/>
    <dgm:cxn modelId="{BE066F5F-B2FE-49C3-B031-C6CF42A885C1}" type="presParOf" srcId="{F3709825-BB94-4105-9FF2-9BF0B6C2E255}" destId="{E21E3B04-A3D5-4931-A750-9A0CBB01C9EF}" srcOrd="1" destOrd="0" presId="urn:microsoft.com/office/officeart/2005/8/layout/vList2"/>
    <dgm:cxn modelId="{A2A901EF-BAA6-4913-82D8-8365D21075D1}" type="presParOf" srcId="{F3709825-BB94-4105-9FF2-9BF0B6C2E255}" destId="{D1A3F980-466F-4D8C-92CD-EAC14B2F2BF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8CD41-83C4-49F0-B310-B4FCD387090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3D9A76-C0BE-4479-8C5A-77C82249E070}">
      <dgm:prSet/>
      <dgm:spPr/>
      <dgm:t>
        <a:bodyPr/>
        <a:lstStyle/>
        <a:p>
          <a:r>
            <a:rPr lang="en-US"/>
            <a:t>Plot</a:t>
          </a:r>
        </a:p>
      </dgm:t>
    </dgm:pt>
    <dgm:pt modelId="{0ED0C207-E0B7-4BA7-ACF6-63102B0DFC9C}" type="parTrans" cxnId="{E97E5A68-22BF-4BC1-A1B3-6F75BE890F0D}">
      <dgm:prSet/>
      <dgm:spPr/>
      <dgm:t>
        <a:bodyPr/>
        <a:lstStyle/>
        <a:p>
          <a:endParaRPr lang="en-US"/>
        </a:p>
      </dgm:t>
    </dgm:pt>
    <dgm:pt modelId="{8D0276E4-93E7-4074-ABB5-C7F1BB3C29EC}" type="sibTrans" cxnId="{E97E5A68-22BF-4BC1-A1B3-6F75BE890F0D}">
      <dgm:prSet/>
      <dgm:spPr/>
      <dgm:t>
        <a:bodyPr/>
        <a:lstStyle/>
        <a:p>
          <a:endParaRPr lang="en-US"/>
        </a:p>
      </dgm:t>
    </dgm:pt>
    <dgm:pt modelId="{2D7B2F1B-7A2D-4DFA-82E2-095D2AFCDABB}">
      <dgm:prSet/>
      <dgm:spPr/>
      <dgm:t>
        <a:bodyPr/>
        <a:lstStyle/>
        <a:p>
          <a:r>
            <a:rPr lang="en-US"/>
            <a:t>Plot a map giving the number of counts in each zipcode of NYC</a:t>
          </a:r>
        </a:p>
      </dgm:t>
    </dgm:pt>
    <dgm:pt modelId="{21CB4377-159A-469D-99F1-CBA480AB1F52}" type="parTrans" cxnId="{B3E1F46B-48E7-4800-9B0C-7D155CCF9305}">
      <dgm:prSet/>
      <dgm:spPr/>
      <dgm:t>
        <a:bodyPr/>
        <a:lstStyle/>
        <a:p>
          <a:endParaRPr lang="en-US"/>
        </a:p>
      </dgm:t>
    </dgm:pt>
    <dgm:pt modelId="{DFF352C1-E529-4773-A0C7-E8A5506DD72E}" type="sibTrans" cxnId="{B3E1F46B-48E7-4800-9B0C-7D155CCF9305}">
      <dgm:prSet/>
      <dgm:spPr/>
      <dgm:t>
        <a:bodyPr/>
        <a:lstStyle/>
        <a:p>
          <a:endParaRPr lang="en-US"/>
        </a:p>
      </dgm:t>
    </dgm:pt>
    <dgm:pt modelId="{CF78951F-540B-4519-96D0-79C619BF081C}">
      <dgm:prSet/>
      <dgm:spPr/>
      <dgm:t>
        <a:bodyPr/>
        <a:lstStyle/>
        <a:p>
          <a:r>
            <a:rPr lang="en-US"/>
            <a:t>Plot</a:t>
          </a:r>
        </a:p>
      </dgm:t>
    </dgm:pt>
    <dgm:pt modelId="{E16C69C5-94E1-4AF8-9F43-C2B7A2E2A4C3}" type="parTrans" cxnId="{C0CA2B4B-A3D2-46F7-8FFC-735B6AAC9066}">
      <dgm:prSet/>
      <dgm:spPr/>
      <dgm:t>
        <a:bodyPr/>
        <a:lstStyle/>
        <a:p>
          <a:endParaRPr lang="en-US"/>
        </a:p>
      </dgm:t>
    </dgm:pt>
    <dgm:pt modelId="{6EE2D80D-6490-4E13-A76A-DBA7EE3C01EC}" type="sibTrans" cxnId="{C0CA2B4B-A3D2-46F7-8FFC-735B6AAC9066}">
      <dgm:prSet/>
      <dgm:spPr/>
      <dgm:t>
        <a:bodyPr/>
        <a:lstStyle/>
        <a:p>
          <a:endParaRPr lang="en-US"/>
        </a:p>
      </dgm:t>
    </dgm:pt>
    <dgm:pt modelId="{C9CB43D4-6192-44AB-9DE1-BAF0CF11F4CD}">
      <dgm:prSet/>
      <dgm:spPr/>
      <dgm:t>
        <a:bodyPr/>
        <a:lstStyle/>
        <a:p>
          <a:r>
            <a:rPr lang="en-US"/>
            <a:t>Plot countplot  to show the impact on the different age groups, sex etc.</a:t>
          </a:r>
        </a:p>
      </dgm:t>
    </dgm:pt>
    <dgm:pt modelId="{C24C1438-318D-4259-B878-1DC07D8153A4}" type="parTrans" cxnId="{8391B746-F7A8-4F7E-853A-8F7885E06110}">
      <dgm:prSet/>
      <dgm:spPr/>
      <dgm:t>
        <a:bodyPr/>
        <a:lstStyle/>
        <a:p>
          <a:endParaRPr lang="en-US"/>
        </a:p>
      </dgm:t>
    </dgm:pt>
    <dgm:pt modelId="{954FB607-6383-4814-9F29-C99E6B0F8983}" type="sibTrans" cxnId="{8391B746-F7A8-4F7E-853A-8F7885E06110}">
      <dgm:prSet/>
      <dgm:spPr/>
      <dgm:t>
        <a:bodyPr/>
        <a:lstStyle/>
        <a:p>
          <a:endParaRPr lang="en-US"/>
        </a:p>
      </dgm:t>
    </dgm:pt>
    <dgm:pt modelId="{8A226684-4669-4E7A-82CF-E10735A1E5E5}">
      <dgm:prSet/>
      <dgm:spPr/>
      <dgm:t>
        <a:bodyPr/>
        <a:lstStyle/>
        <a:p>
          <a:r>
            <a:rPr lang="en-US"/>
            <a:t>Plot</a:t>
          </a:r>
        </a:p>
      </dgm:t>
    </dgm:pt>
    <dgm:pt modelId="{8E779338-C6E7-4819-AE3D-CDABF680ED09}" type="parTrans" cxnId="{E2FA07EF-41AF-45D3-B749-C4162FC5981D}">
      <dgm:prSet/>
      <dgm:spPr/>
      <dgm:t>
        <a:bodyPr/>
        <a:lstStyle/>
        <a:p>
          <a:endParaRPr lang="en-US"/>
        </a:p>
      </dgm:t>
    </dgm:pt>
    <dgm:pt modelId="{9EC42666-637B-4C25-A862-437B8ED8A7C2}" type="sibTrans" cxnId="{E2FA07EF-41AF-45D3-B749-C4162FC5981D}">
      <dgm:prSet/>
      <dgm:spPr/>
      <dgm:t>
        <a:bodyPr/>
        <a:lstStyle/>
        <a:p>
          <a:endParaRPr lang="en-US"/>
        </a:p>
      </dgm:t>
    </dgm:pt>
    <dgm:pt modelId="{FE429110-D9DC-497D-91E1-4DB508979157}">
      <dgm:prSet/>
      <dgm:spPr/>
      <dgm:t>
        <a:bodyPr/>
        <a:lstStyle/>
        <a:p>
          <a:r>
            <a:rPr lang="en-US"/>
            <a:t>Plot   other suitable graphs to depict the insights of the data.</a:t>
          </a:r>
        </a:p>
      </dgm:t>
    </dgm:pt>
    <dgm:pt modelId="{E623CB05-D69B-4B81-9F14-D4BD502EF361}" type="parTrans" cxnId="{61F36408-E2F9-46D9-BA18-F11B2DFD2AF8}">
      <dgm:prSet/>
      <dgm:spPr/>
      <dgm:t>
        <a:bodyPr/>
        <a:lstStyle/>
        <a:p>
          <a:endParaRPr lang="en-US"/>
        </a:p>
      </dgm:t>
    </dgm:pt>
    <dgm:pt modelId="{F58966A7-208C-471A-B6CC-3D0AD43C6687}" type="sibTrans" cxnId="{61F36408-E2F9-46D9-BA18-F11B2DFD2AF8}">
      <dgm:prSet/>
      <dgm:spPr/>
      <dgm:t>
        <a:bodyPr/>
        <a:lstStyle/>
        <a:p>
          <a:endParaRPr lang="en-US"/>
        </a:p>
      </dgm:t>
    </dgm:pt>
    <dgm:pt modelId="{53F4409E-9994-40AF-89E1-DFF2E13F0563}" type="pres">
      <dgm:prSet presAssocID="{4498CD41-83C4-49F0-B310-B4FCD3870909}" presName="Name0" presStyleCnt="0">
        <dgm:presLayoutVars>
          <dgm:dir/>
          <dgm:animLvl val="lvl"/>
          <dgm:resizeHandles val="exact"/>
        </dgm:presLayoutVars>
      </dgm:prSet>
      <dgm:spPr/>
    </dgm:pt>
    <dgm:pt modelId="{7EC48620-6459-464A-903D-CA8FA0E10960}" type="pres">
      <dgm:prSet presAssocID="{823D9A76-C0BE-4479-8C5A-77C82249E070}" presName="composite" presStyleCnt="0"/>
      <dgm:spPr/>
    </dgm:pt>
    <dgm:pt modelId="{DBFC6FD8-3FA4-4D9A-B6B3-1330AB758767}" type="pres">
      <dgm:prSet presAssocID="{823D9A76-C0BE-4479-8C5A-77C82249E070}" presName="parTx" presStyleLbl="alignNode1" presStyleIdx="0" presStyleCnt="3">
        <dgm:presLayoutVars>
          <dgm:chMax val="0"/>
          <dgm:chPref val="0"/>
        </dgm:presLayoutVars>
      </dgm:prSet>
      <dgm:spPr/>
    </dgm:pt>
    <dgm:pt modelId="{D46CADB3-D0C4-4066-A3CB-C3DEBA84125D}" type="pres">
      <dgm:prSet presAssocID="{823D9A76-C0BE-4479-8C5A-77C82249E070}" presName="desTx" presStyleLbl="alignAccFollowNode1" presStyleIdx="0" presStyleCnt="3">
        <dgm:presLayoutVars/>
      </dgm:prSet>
      <dgm:spPr/>
    </dgm:pt>
    <dgm:pt modelId="{75D5A221-28B4-4485-94CC-D18468CC6E24}" type="pres">
      <dgm:prSet presAssocID="{8D0276E4-93E7-4074-ABB5-C7F1BB3C29EC}" presName="space" presStyleCnt="0"/>
      <dgm:spPr/>
    </dgm:pt>
    <dgm:pt modelId="{3A0776A1-A83B-46A2-AC4B-67CB9EF0D129}" type="pres">
      <dgm:prSet presAssocID="{CF78951F-540B-4519-96D0-79C619BF081C}" presName="composite" presStyleCnt="0"/>
      <dgm:spPr/>
    </dgm:pt>
    <dgm:pt modelId="{355214A9-495B-4010-984F-1C1EE3F1E300}" type="pres">
      <dgm:prSet presAssocID="{CF78951F-540B-4519-96D0-79C619BF081C}" presName="parTx" presStyleLbl="alignNode1" presStyleIdx="1" presStyleCnt="3">
        <dgm:presLayoutVars>
          <dgm:chMax val="0"/>
          <dgm:chPref val="0"/>
        </dgm:presLayoutVars>
      </dgm:prSet>
      <dgm:spPr/>
    </dgm:pt>
    <dgm:pt modelId="{209B010A-C8EE-4A73-9797-A8B3500CECB7}" type="pres">
      <dgm:prSet presAssocID="{CF78951F-540B-4519-96D0-79C619BF081C}" presName="desTx" presStyleLbl="alignAccFollowNode1" presStyleIdx="1" presStyleCnt="3">
        <dgm:presLayoutVars/>
      </dgm:prSet>
      <dgm:spPr/>
    </dgm:pt>
    <dgm:pt modelId="{51CF7E6C-53B8-4205-980F-B8163A46BCA0}" type="pres">
      <dgm:prSet presAssocID="{6EE2D80D-6490-4E13-A76A-DBA7EE3C01EC}" presName="space" presStyleCnt="0"/>
      <dgm:spPr/>
    </dgm:pt>
    <dgm:pt modelId="{685C7B33-5839-45F8-83C8-4961ED6BB5FB}" type="pres">
      <dgm:prSet presAssocID="{8A226684-4669-4E7A-82CF-E10735A1E5E5}" presName="composite" presStyleCnt="0"/>
      <dgm:spPr/>
    </dgm:pt>
    <dgm:pt modelId="{536F10BE-B327-4312-BA34-145F9ABE96D1}" type="pres">
      <dgm:prSet presAssocID="{8A226684-4669-4E7A-82CF-E10735A1E5E5}" presName="parTx" presStyleLbl="alignNode1" presStyleIdx="2" presStyleCnt="3">
        <dgm:presLayoutVars>
          <dgm:chMax val="0"/>
          <dgm:chPref val="0"/>
        </dgm:presLayoutVars>
      </dgm:prSet>
      <dgm:spPr/>
    </dgm:pt>
    <dgm:pt modelId="{86B78628-B7A7-48CD-99D3-815ABFFFDB17}" type="pres">
      <dgm:prSet presAssocID="{8A226684-4669-4E7A-82CF-E10735A1E5E5}" presName="desTx" presStyleLbl="alignAccFollowNode1" presStyleIdx="2" presStyleCnt="3">
        <dgm:presLayoutVars/>
      </dgm:prSet>
      <dgm:spPr/>
    </dgm:pt>
  </dgm:ptLst>
  <dgm:cxnLst>
    <dgm:cxn modelId="{95B95B06-6C49-4B04-934F-4FAE42012EBE}" type="presOf" srcId="{FE429110-D9DC-497D-91E1-4DB508979157}" destId="{86B78628-B7A7-48CD-99D3-815ABFFFDB17}" srcOrd="0" destOrd="0" presId="urn:microsoft.com/office/officeart/2016/7/layout/ChevronBlockProcess"/>
    <dgm:cxn modelId="{61F36408-E2F9-46D9-BA18-F11B2DFD2AF8}" srcId="{8A226684-4669-4E7A-82CF-E10735A1E5E5}" destId="{FE429110-D9DC-497D-91E1-4DB508979157}" srcOrd="0" destOrd="0" parTransId="{E623CB05-D69B-4B81-9F14-D4BD502EF361}" sibTransId="{F58966A7-208C-471A-B6CC-3D0AD43C6687}"/>
    <dgm:cxn modelId="{5BA80A1D-C4E5-4237-85AB-1DF0E55AF172}" type="presOf" srcId="{CF78951F-540B-4519-96D0-79C619BF081C}" destId="{355214A9-495B-4010-984F-1C1EE3F1E300}" srcOrd="0" destOrd="0" presId="urn:microsoft.com/office/officeart/2016/7/layout/ChevronBlockProcess"/>
    <dgm:cxn modelId="{1D594A24-61A4-461E-A58D-AC5A45DA7046}" type="presOf" srcId="{8A226684-4669-4E7A-82CF-E10735A1E5E5}" destId="{536F10BE-B327-4312-BA34-145F9ABE96D1}" srcOrd="0" destOrd="0" presId="urn:microsoft.com/office/officeart/2016/7/layout/ChevronBlockProcess"/>
    <dgm:cxn modelId="{DD416528-BF56-40EB-893C-6438C0EFE2F1}" type="presOf" srcId="{C9CB43D4-6192-44AB-9DE1-BAF0CF11F4CD}" destId="{209B010A-C8EE-4A73-9797-A8B3500CECB7}" srcOrd="0" destOrd="0" presId="urn:microsoft.com/office/officeart/2016/7/layout/ChevronBlockProcess"/>
    <dgm:cxn modelId="{B683213A-1B44-41CD-B171-EC49DCD93D19}" type="presOf" srcId="{2D7B2F1B-7A2D-4DFA-82E2-095D2AFCDABB}" destId="{D46CADB3-D0C4-4066-A3CB-C3DEBA84125D}" srcOrd="0" destOrd="0" presId="urn:microsoft.com/office/officeart/2016/7/layout/ChevronBlockProcess"/>
    <dgm:cxn modelId="{39213C40-563A-4A25-848F-FF92E73EC1BF}" type="presOf" srcId="{4498CD41-83C4-49F0-B310-B4FCD3870909}" destId="{53F4409E-9994-40AF-89E1-DFF2E13F0563}" srcOrd="0" destOrd="0" presId="urn:microsoft.com/office/officeart/2016/7/layout/ChevronBlockProcess"/>
    <dgm:cxn modelId="{8391B746-F7A8-4F7E-853A-8F7885E06110}" srcId="{CF78951F-540B-4519-96D0-79C619BF081C}" destId="{C9CB43D4-6192-44AB-9DE1-BAF0CF11F4CD}" srcOrd="0" destOrd="0" parTransId="{C24C1438-318D-4259-B878-1DC07D8153A4}" sibTransId="{954FB607-6383-4814-9F29-C99E6B0F8983}"/>
    <dgm:cxn modelId="{E97E5A68-22BF-4BC1-A1B3-6F75BE890F0D}" srcId="{4498CD41-83C4-49F0-B310-B4FCD3870909}" destId="{823D9A76-C0BE-4479-8C5A-77C82249E070}" srcOrd="0" destOrd="0" parTransId="{0ED0C207-E0B7-4BA7-ACF6-63102B0DFC9C}" sibTransId="{8D0276E4-93E7-4074-ABB5-C7F1BB3C29EC}"/>
    <dgm:cxn modelId="{C0CA2B4B-A3D2-46F7-8FFC-735B6AAC9066}" srcId="{4498CD41-83C4-49F0-B310-B4FCD3870909}" destId="{CF78951F-540B-4519-96D0-79C619BF081C}" srcOrd="1" destOrd="0" parTransId="{E16C69C5-94E1-4AF8-9F43-C2B7A2E2A4C3}" sibTransId="{6EE2D80D-6490-4E13-A76A-DBA7EE3C01EC}"/>
    <dgm:cxn modelId="{B3E1F46B-48E7-4800-9B0C-7D155CCF9305}" srcId="{823D9A76-C0BE-4479-8C5A-77C82249E070}" destId="{2D7B2F1B-7A2D-4DFA-82E2-095D2AFCDABB}" srcOrd="0" destOrd="0" parTransId="{21CB4377-159A-469D-99F1-CBA480AB1F52}" sibTransId="{DFF352C1-E529-4773-A0C7-E8A5506DD72E}"/>
    <dgm:cxn modelId="{D8B96CC6-EBA1-4870-9539-3A6ADB7A407B}" type="presOf" srcId="{823D9A76-C0BE-4479-8C5A-77C82249E070}" destId="{DBFC6FD8-3FA4-4D9A-B6B3-1330AB758767}" srcOrd="0" destOrd="0" presId="urn:microsoft.com/office/officeart/2016/7/layout/ChevronBlockProcess"/>
    <dgm:cxn modelId="{E2FA07EF-41AF-45D3-B749-C4162FC5981D}" srcId="{4498CD41-83C4-49F0-B310-B4FCD3870909}" destId="{8A226684-4669-4E7A-82CF-E10735A1E5E5}" srcOrd="2" destOrd="0" parTransId="{8E779338-C6E7-4819-AE3D-CDABF680ED09}" sibTransId="{9EC42666-637B-4C25-A862-437B8ED8A7C2}"/>
    <dgm:cxn modelId="{3ACBD6BF-7432-4E8D-BD1D-583C5124AA0B}" type="presParOf" srcId="{53F4409E-9994-40AF-89E1-DFF2E13F0563}" destId="{7EC48620-6459-464A-903D-CA8FA0E10960}" srcOrd="0" destOrd="0" presId="urn:microsoft.com/office/officeart/2016/7/layout/ChevronBlockProcess"/>
    <dgm:cxn modelId="{F2179B59-E73C-4569-8E10-1E2AB8554ED6}" type="presParOf" srcId="{7EC48620-6459-464A-903D-CA8FA0E10960}" destId="{DBFC6FD8-3FA4-4D9A-B6B3-1330AB758767}" srcOrd="0" destOrd="0" presId="urn:microsoft.com/office/officeart/2016/7/layout/ChevronBlockProcess"/>
    <dgm:cxn modelId="{8BD2F21D-04FE-4E4F-BBFE-5BDD1D24FDE1}" type="presParOf" srcId="{7EC48620-6459-464A-903D-CA8FA0E10960}" destId="{D46CADB3-D0C4-4066-A3CB-C3DEBA84125D}" srcOrd="1" destOrd="0" presId="urn:microsoft.com/office/officeart/2016/7/layout/ChevronBlockProcess"/>
    <dgm:cxn modelId="{B0E6FDD3-BBB7-4776-B9D4-979DD4344F76}" type="presParOf" srcId="{53F4409E-9994-40AF-89E1-DFF2E13F0563}" destId="{75D5A221-28B4-4485-94CC-D18468CC6E24}" srcOrd="1" destOrd="0" presId="urn:microsoft.com/office/officeart/2016/7/layout/ChevronBlockProcess"/>
    <dgm:cxn modelId="{E8BA6916-4F4B-4056-A153-E0374768CAA3}" type="presParOf" srcId="{53F4409E-9994-40AF-89E1-DFF2E13F0563}" destId="{3A0776A1-A83B-46A2-AC4B-67CB9EF0D129}" srcOrd="2" destOrd="0" presId="urn:microsoft.com/office/officeart/2016/7/layout/ChevronBlockProcess"/>
    <dgm:cxn modelId="{5F29830D-747A-49C8-87A7-335B7F446EC0}" type="presParOf" srcId="{3A0776A1-A83B-46A2-AC4B-67CB9EF0D129}" destId="{355214A9-495B-4010-984F-1C1EE3F1E300}" srcOrd="0" destOrd="0" presId="urn:microsoft.com/office/officeart/2016/7/layout/ChevronBlockProcess"/>
    <dgm:cxn modelId="{1856F515-DE45-4675-92CF-D466EF28F3DF}" type="presParOf" srcId="{3A0776A1-A83B-46A2-AC4B-67CB9EF0D129}" destId="{209B010A-C8EE-4A73-9797-A8B3500CECB7}" srcOrd="1" destOrd="0" presId="urn:microsoft.com/office/officeart/2016/7/layout/ChevronBlockProcess"/>
    <dgm:cxn modelId="{960BBA25-00E0-4D78-B05D-DBF8716B7F8E}" type="presParOf" srcId="{53F4409E-9994-40AF-89E1-DFF2E13F0563}" destId="{51CF7E6C-53B8-4205-980F-B8163A46BCA0}" srcOrd="3" destOrd="0" presId="urn:microsoft.com/office/officeart/2016/7/layout/ChevronBlockProcess"/>
    <dgm:cxn modelId="{CA175A43-14A9-4BB5-A8BC-F554FFAA50A5}" type="presParOf" srcId="{53F4409E-9994-40AF-89E1-DFF2E13F0563}" destId="{685C7B33-5839-45F8-83C8-4961ED6BB5FB}" srcOrd="4" destOrd="0" presId="urn:microsoft.com/office/officeart/2016/7/layout/ChevronBlockProcess"/>
    <dgm:cxn modelId="{AA40947A-5BA2-4106-81FB-1FA0639179A6}" type="presParOf" srcId="{685C7B33-5839-45F8-83C8-4961ED6BB5FB}" destId="{536F10BE-B327-4312-BA34-145F9ABE96D1}" srcOrd="0" destOrd="0" presId="urn:microsoft.com/office/officeart/2016/7/layout/ChevronBlockProcess"/>
    <dgm:cxn modelId="{264AE0D8-971A-455E-91DA-0BB1A0DF4DF5}" type="presParOf" srcId="{685C7B33-5839-45F8-83C8-4961ED6BB5FB}" destId="{86B78628-B7A7-48CD-99D3-815ABFFFDB1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93AEB-8BE4-4F40-9BA1-591761675CCF}">
      <dsp:nvSpPr>
        <dsp:cNvPr id="0" name=""/>
        <dsp:cNvSpPr/>
      </dsp:nvSpPr>
      <dsp:spPr>
        <a:xfrm>
          <a:off x="0" y="459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B0A48-97CC-486E-96FB-A8CFB23217CC}">
      <dsp:nvSpPr>
        <dsp:cNvPr id="0" name=""/>
        <dsp:cNvSpPr/>
      </dsp:nvSpPr>
      <dsp:spPr>
        <a:xfrm>
          <a:off x="0" y="459"/>
          <a:ext cx="6823897" cy="291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Health inequalities – associated with poverty, inequality and social determinants of health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create conditions to further the transmission of infectious diseases. Do the underlying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conditions explain the severity of the COVID-19, hospitalization, and deaths?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the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tell us?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Social determinants of health inequalities: determinants that contribute to health inequalities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can further fuel many infectious diseases!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Exposure to COVID-19, geography and health outcomes can be analyzed under the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framework proposed </a:t>
          </a:r>
          <a:r>
            <a:rPr lang="en-US" sz="2000" b="0" i="0" kern="1200"/>
            <a:t>by Quinn </a:t>
          </a:r>
          <a:r>
            <a:rPr lang="en-US" sz="2000" b="0" i="0" kern="1200" dirty="0"/>
            <a:t>&amp; Kumar, 2014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2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.</a:t>
          </a:r>
          <a:r>
            <a:rPr lang="en-US" sz="1000" kern="1200" dirty="0"/>
            <a:t>.</a:t>
          </a:r>
        </a:p>
      </dsp:txBody>
      <dsp:txXfrm>
        <a:off x="0" y="459"/>
        <a:ext cx="6823897" cy="2914459"/>
      </dsp:txXfrm>
    </dsp:sp>
    <dsp:sp modelId="{FE7EE927-DF68-409D-8E51-255AD327396B}">
      <dsp:nvSpPr>
        <dsp:cNvPr id="0" name=""/>
        <dsp:cNvSpPr/>
      </dsp:nvSpPr>
      <dsp:spPr>
        <a:xfrm>
          <a:off x="0" y="2914919"/>
          <a:ext cx="6830568" cy="0"/>
        </a:xfrm>
        <a:prstGeom prst="line">
          <a:avLst/>
        </a:prstGeom>
        <a:solidFill>
          <a:schemeClr val="accent2">
            <a:hueOff val="-1483170"/>
            <a:satOff val="6462"/>
            <a:lumOff val="2548"/>
            <a:alphaOff val="0"/>
          </a:schemeClr>
        </a:solidFill>
        <a:ln w="12700" cap="flat" cmpd="sng" algn="ctr">
          <a:solidFill>
            <a:schemeClr val="accent2">
              <a:hueOff val="-1483170"/>
              <a:satOff val="6462"/>
              <a:lumOff val="2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DFE0-9141-492F-A9E8-AC12E7D481F2}">
      <dsp:nvSpPr>
        <dsp:cNvPr id="0" name=""/>
        <dsp:cNvSpPr/>
      </dsp:nvSpPr>
      <dsp:spPr>
        <a:xfrm>
          <a:off x="0" y="2914919"/>
          <a:ext cx="6830568" cy="2765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2914919"/>
        <a:ext cx="6830568" cy="2765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7C340-D27A-4015-AFF1-DD29CCABA8A4}">
      <dsp:nvSpPr>
        <dsp:cNvPr id="0" name=""/>
        <dsp:cNvSpPr/>
      </dsp:nvSpPr>
      <dsp:spPr>
        <a:xfrm>
          <a:off x="0" y="79739"/>
          <a:ext cx="6830568" cy="259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Mine data for total count, hospitalized count and death count by visiting history data tab, append in the same file. This will give a time series data.</a:t>
          </a:r>
        </a:p>
      </dsp:txBody>
      <dsp:txXfrm>
        <a:off x="126795" y="206534"/>
        <a:ext cx="6576978" cy="2343810"/>
      </dsp:txXfrm>
    </dsp:sp>
    <dsp:sp modelId="{D1A3F980-466F-4D8C-92CD-EAC14B2F2BFE}">
      <dsp:nvSpPr>
        <dsp:cNvPr id="0" name=""/>
        <dsp:cNvSpPr/>
      </dsp:nvSpPr>
      <dsp:spPr>
        <a:xfrm>
          <a:off x="0" y="2763540"/>
          <a:ext cx="6830568" cy="2597400"/>
        </a:xfrm>
        <a:prstGeom prst="roundRect">
          <a:avLst/>
        </a:prstGeom>
        <a:solidFill>
          <a:schemeClr val="accent2">
            <a:hueOff val="-1483170"/>
            <a:satOff val="6462"/>
            <a:lumOff val="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Map Age and Sex count in each zipcodes to the COVID19 dataset with zipcodes.</a:t>
          </a:r>
        </a:p>
      </dsp:txBody>
      <dsp:txXfrm>
        <a:off x="126795" y="2890335"/>
        <a:ext cx="6576978" cy="2343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C6FD8-3FA4-4D9A-B6B3-1330AB758767}">
      <dsp:nvSpPr>
        <dsp:cNvPr id="0" name=""/>
        <dsp:cNvSpPr/>
      </dsp:nvSpPr>
      <dsp:spPr>
        <a:xfrm>
          <a:off x="2692" y="1091941"/>
          <a:ext cx="2507166" cy="75214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70" tIns="92870" rIns="92870" bIns="92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Plot</a:t>
          </a:r>
        </a:p>
      </dsp:txBody>
      <dsp:txXfrm>
        <a:off x="228337" y="1091941"/>
        <a:ext cx="2055876" cy="752149"/>
      </dsp:txXfrm>
    </dsp:sp>
    <dsp:sp modelId="{D46CADB3-D0C4-4066-A3CB-C3DEBA84125D}">
      <dsp:nvSpPr>
        <dsp:cNvPr id="0" name=""/>
        <dsp:cNvSpPr/>
      </dsp:nvSpPr>
      <dsp:spPr>
        <a:xfrm>
          <a:off x="2692" y="1844091"/>
          <a:ext cx="2281521" cy="25236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91" tIns="180291" rIns="180291" bIns="36058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 a map giving the number of counts in each zipcode of NYC</a:t>
          </a:r>
        </a:p>
      </dsp:txBody>
      <dsp:txXfrm>
        <a:off x="2692" y="1844091"/>
        <a:ext cx="2281521" cy="2523673"/>
      </dsp:txXfrm>
    </dsp:sp>
    <dsp:sp modelId="{355214A9-495B-4010-984F-1C1EE3F1E300}">
      <dsp:nvSpPr>
        <dsp:cNvPr id="0" name=""/>
        <dsp:cNvSpPr/>
      </dsp:nvSpPr>
      <dsp:spPr>
        <a:xfrm>
          <a:off x="2472596" y="1091941"/>
          <a:ext cx="2507166" cy="75214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70" tIns="92870" rIns="92870" bIns="92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Plot</a:t>
          </a:r>
        </a:p>
      </dsp:txBody>
      <dsp:txXfrm>
        <a:off x="2698241" y="1091941"/>
        <a:ext cx="2055876" cy="752149"/>
      </dsp:txXfrm>
    </dsp:sp>
    <dsp:sp modelId="{209B010A-C8EE-4A73-9797-A8B3500CECB7}">
      <dsp:nvSpPr>
        <dsp:cNvPr id="0" name=""/>
        <dsp:cNvSpPr/>
      </dsp:nvSpPr>
      <dsp:spPr>
        <a:xfrm>
          <a:off x="2472596" y="1844091"/>
          <a:ext cx="2281521" cy="25236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91" tIns="180291" rIns="180291" bIns="36058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 countplot  to show the impact on the different age groups, sex etc.</a:t>
          </a:r>
        </a:p>
      </dsp:txBody>
      <dsp:txXfrm>
        <a:off x="2472596" y="1844091"/>
        <a:ext cx="2281521" cy="2523673"/>
      </dsp:txXfrm>
    </dsp:sp>
    <dsp:sp modelId="{536F10BE-B327-4312-BA34-145F9ABE96D1}">
      <dsp:nvSpPr>
        <dsp:cNvPr id="0" name=""/>
        <dsp:cNvSpPr/>
      </dsp:nvSpPr>
      <dsp:spPr>
        <a:xfrm>
          <a:off x="4942501" y="1091941"/>
          <a:ext cx="2507166" cy="75214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70" tIns="92870" rIns="92870" bIns="92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Plot</a:t>
          </a:r>
        </a:p>
      </dsp:txBody>
      <dsp:txXfrm>
        <a:off x="5168146" y="1091941"/>
        <a:ext cx="2055876" cy="752149"/>
      </dsp:txXfrm>
    </dsp:sp>
    <dsp:sp modelId="{86B78628-B7A7-48CD-99D3-815ABFFFDB17}">
      <dsp:nvSpPr>
        <dsp:cNvPr id="0" name=""/>
        <dsp:cNvSpPr/>
      </dsp:nvSpPr>
      <dsp:spPr>
        <a:xfrm>
          <a:off x="4942501" y="1844091"/>
          <a:ext cx="2281521" cy="25236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91" tIns="180291" rIns="180291" bIns="36058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   other suitable graphs to depict the insights of the data.</a:t>
          </a:r>
        </a:p>
      </dsp:txBody>
      <dsp:txXfrm>
        <a:off x="4942501" y="1844091"/>
        <a:ext cx="2281521" cy="252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chealth/coronavirus-data" TargetMode="External"/><Relationship Id="rId2" Type="http://schemas.openxmlformats.org/officeDocument/2006/relationships/hyperlink" Target="https://www.nytimes.com/interactive/2020/nyregion/new-york-city-coronavirus-cases.html#zip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ensus.gov/cedsci/table?d=ACS%205-Year%20Estimates%20Data%20Profiles&amp;table=DP05&amp;tid=ACSDP5Y2018.DP05&amp;hidePreview=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03AB6DA6-D913-41EF-8A84-365180CA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13874" y="96992"/>
            <a:ext cx="12191981" cy="6857990"/>
          </a:xfrm>
          <a:prstGeom prst="rect">
            <a:avLst/>
          </a:prstGeom>
        </p:spPr>
      </p:pic>
      <p:sp>
        <p:nvSpPr>
          <p:cNvPr id="40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5D16-4A8A-4722-9354-652F6E2C1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MIT COVID19 Challenge Datathon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EB14-90FA-4A4D-B451-535A9962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105714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Team_e_10               Kruti Shah,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Julio </a:t>
            </a:r>
            <a:r>
              <a:rPr lang="en-US" dirty="0" err="1">
                <a:solidFill>
                  <a:schemeClr val="bg1"/>
                </a:solidFill>
              </a:rPr>
              <a:t>Elais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1F5A4-3CDF-478B-8F88-AAAC6997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Research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0D9F3D1-C6DA-4A1C-8F2C-98AC5A77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396365"/>
              </p:ext>
            </p:extLst>
          </p:nvPr>
        </p:nvGraphicFramePr>
        <p:xfrm>
          <a:off x="4316403" y="588516"/>
          <a:ext cx="6830568" cy="568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760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D38F0-8B1C-470D-9F3F-F1664AE9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4A53FED-7D2F-43A2-A7F7-25F342A4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217" y="1092856"/>
            <a:ext cx="7245928" cy="4672287"/>
          </a:xfrm>
        </p:spPr>
        <p:txBody>
          <a:bodyPr anchor="ctr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Extracted data for COVID 19 cases as per the </a:t>
            </a:r>
            <a:r>
              <a:rPr lang="en-US" sz="2000" dirty="0" err="1"/>
              <a:t>zipcode</a:t>
            </a:r>
            <a:r>
              <a:rPr lang="en-US" sz="2000" dirty="0"/>
              <a:t>/boroughs of NYC.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linkClick r:id="rId2"/>
              </a:rPr>
              <a:t>https://www.nytimes.com/interactive/2020/nyregion/new-york-city-coronavirus-cases.html#zipcode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Case Count, Hospitalized Count and Death Count on a particular date, by age and  by sex. Downloaded this data from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https://github.com/nychealth/coronavirus-data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Identified Demographic data for NYC regarding Age, Sex, Race.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linkClick r:id="rId4"/>
              </a:rPr>
              <a:t>https://data.census.gov/cedsci/table?d=ACS%205-Year%20Estimates%20Data%20Profiles&amp;table=DP05&amp;tid=ACSDP5Y2018.DP05&amp;hidePreview=true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Looking for median-income data by </a:t>
            </a:r>
            <a:r>
              <a:rPr lang="en-US" sz="2000" dirty="0" err="1"/>
              <a:t>zipcode</a:t>
            </a:r>
            <a:r>
              <a:rPr lang="en-US" sz="2000" dirty="0"/>
              <a:t> for NYC.</a:t>
            </a:r>
          </a:p>
        </p:txBody>
      </p:sp>
    </p:spTree>
    <p:extLst>
      <p:ext uri="{BB962C8B-B14F-4D97-AF65-F5344CB8AC3E}">
        <p14:creationId xmlns:p14="http://schemas.microsoft.com/office/powerpoint/2010/main" val="97659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3367E-4FEE-462F-BDEF-8BEFB16B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Data Wrangling	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20C14EC-804B-4B73-9268-7B6DC59FC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229591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3827-E4B8-4413-B7CC-B6C6A787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dirty="0"/>
              <a:t>Data Analysis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637-9003-4B87-89C2-8BCEDCBE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Analyze the trend of the total case count over the period of 2 months data.</a:t>
            </a:r>
          </a:p>
          <a:p>
            <a:r>
              <a:rPr lang="en-US" sz="2000" dirty="0"/>
              <a:t>Analyze the impact of COVID19 in various zip codes, also analyze the location in terms of  which age group most impacted . Also, analyze the mortality rate due to COVID19 in males vs. females.</a:t>
            </a:r>
          </a:p>
          <a:p>
            <a:r>
              <a:rPr lang="en-US" sz="2000" dirty="0"/>
              <a:t>Analyze which strata (poor, rich , meddle class) of population got impacted most by COVID19	</a:t>
            </a:r>
          </a:p>
        </p:txBody>
      </p:sp>
    </p:spTree>
    <p:extLst>
      <p:ext uri="{BB962C8B-B14F-4D97-AF65-F5344CB8AC3E}">
        <p14:creationId xmlns:p14="http://schemas.microsoft.com/office/powerpoint/2010/main" val="31071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3A56-0622-4F49-B50B-75FE690C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/>
              <a:t>Data Visualization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B409C12-A955-433F-8699-A84D9C638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303013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9654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C"/>
      </a:accent5>
      <a:accent6>
        <a:srgbClr val="3BB18C"/>
      </a:accent6>
      <a:hlink>
        <a:srgbClr val="398CA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223A3D"/>
    </a:dk2>
    <a:lt2>
      <a:srgbClr val="E3E8E2"/>
    </a:lt2>
    <a:accent1>
      <a:srgbClr val="A84DC3"/>
    </a:accent1>
    <a:accent2>
      <a:srgbClr val="7854BB"/>
    </a:accent2>
    <a:accent3>
      <a:srgbClr val="565DC6"/>
    </a:accent3>
    <a:accent4>
      <a:srgbClr val="3B74B1"/>
    </a:accent4>
    <a:accent5>
      <a:srgbClr val="4AB0BC"/>
    </a:accent5>
    <a:accent6>
      <a:srgbClr val="3BB18C"/>
    </a:accent6>
    <a:hlink>
      <a:srgbClr val="398CA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MIT COVID19 Challenge Datathon</vt:lpstr>
      <vt:lpstr>Research Question</vt:lpstr>
      <vt:lpstr>Data Collection</vt:lpstr>
      <vt:lpstr>Data Wrangling  </vt:lpstr>
      <vt:lpstr>Data Analysis 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COVID19 Challenge Datathon</dc:title>
  <dc:creator>Niraj Someshwar</dc:creator>
  <cp:lastModifiedBy>Niraj Someshwar</cp:lastModifiedBy>
  <cp:revision>1</cp:revision>
  <dcterms:created xsi:type="dcterms:W3CDTF">2020-05-13T01:30:25Z</dcterms:created>
  <dcterms:modified xsi:type="dcterms:W3CDTF">2020-05-13T01:33:31Z</dcterms:modified>
</cp:coreProperties>
</file>