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71" r:id="rId4"/>
    <p:sldId id="272" r:id="rId5"/>
    <p:sldId id="260" r:id="rId6"/>
    <p:sldId id="277" r:id="rId7"/>
    <p:sldId id="261" r:id="rId8"/>
    <p:sldId id="273" r:id="rId9"/>
    <p:sldId id="278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8" d="100"/>
          <a:sy n="98" d="100"/>
        </p:scale>
        <p:origin x="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D08CC-9356-4D9B-AB70-D464C4011D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C9274D-9D38-46FD-8430-0FE0DE884B6B}">
      <dgm:prSet/>
      <dgm:spPr/>
      <dgm:t>
        <a:bodyPr/>
        <a:lstStyle/>
        <a:p>
          <a:endParaRPr lang="en-US" dirty="0"/>
        </a:p>
      </dgm:t>
    </dgm:pt>
    <dgm:pt modelId="{5F5905A4-EFA8-4317-B723-60E7615C3E97}" type="parTrans" cxnId="{6610E1FD-8E83-4578-A1BF-EC7A50C9F89C}">
      <dgm:prSet/>
      <dgm:spPr/>
      <dgm:t>
        <a:bodyPr/>
        <a:lstStyle/>
        <a:p>
          <a:endParaRPr lang="en-US"/>
        </a:p>
      </dgm:t>
    </dgm:pt>
    <dgm:pt modelId="{B679FE95-1A6B-46CE-9F76-BB9B9A409E3A}" type="sibTrans" cxnId="{6610E1FD-8E83-4578-A1BF-EC7A50C9F89C}">
      <dgm:prSet/>
      <dgm:spPr/>
      <dgm:t>
        <a:bodyPr/>
        <a:lstStyle/>
        <a:p>
          <a:endParaRPr lang="en-US"/>
        </a:p>
      </dgm:t>
    </dgm:pt>
    <dgm:pt modelId="{F54285E3-274E-4130-A39B-315AC16AFCAE}">
      <dgm:prSet custT="1"/>
      <dgm:spPr/>
      <dgm:t>
        <a:bodyPr/>
        <a:lstStyle/>
        <a:p>
          <a:pPr algn="just"/>
          <a:r>
            <a:rPr lang="en-US" sz="2000" b="1" i="0" dirty="0"/>
            <a:t>For Megacity NYC, do the underlying geographic disparities - health inequality due to poverty and socio-economic demographics related to the severity of the COVID-19, hospitalization, and deaths? </a:t>
          </a:r>
        </a:p>
        <a:p>
          <a:pPr algn="just"/>
          <a:endParaRPr lang="en-US" sz="2000" b="0" i="0" dirty="0"/>
        </a:p>
        <a:p>
          <a:pPr algn="just"/>
          <a:r>
            <a:rPr lang="en-US" sz="2000" b="0" i="0" dirty="0"/>
            <a:t>Exposure to COVID-19, geography and health outcomes can be analyzed under the framework proposed by Quinn &amp; Kumar, 2014</a:t>
          </a:r>
        </a:p>
        <a:p>
          <a:pPr algn="just"/>
          <a:r>
            <a:rPr lang="en-US" sz="1000" b="0" i="0" dirty="0"/>
            <a:t>.</a:t>
          </a:r>
          <a:r>
            <a:rPr lang="en-US" sz="1000" dirty="0"/>
            <a:t>.</a:t>
          </a:r>
        </a:p>
      </dgm:t>
    </dgm:pt>
    <dgm:pt modelId="{8C885B0B-C83A-4EEA-A414-BD42CA939F99}" type="sibTrans" cxnId="{6E51F24B-1D37-4134-A67E-1EC586F321B6}">
      <dgm:prSet/>
      <dgm:spPr/>
      <dgm:t>
        <a:bodyPr/>
        <a:lstStyle/>
        <a:p>
          <a:endParaRPr lang="en-US"/>
        </a:p>
      </dgm:t>
    </dgm:pt>
    <dgm:pt modelId="{905E1235-AAF6-4A69-A5C3-268E69D36E04}" type="parTrans" cxnId="{6E51F24B-1D37-4134-A67E-1EC586F321B6}">
      <dgm:prSet/>
      <dgm:spPr/>
      <dgm:t>
        <a:bodyPr/>
        <a:lstStyle/>
        <a:p>
          <a:endParaRPr lang="en-US"/>
        </a:p>
      </dgm:t>
    </dgm:pt>
    <dgm:pt modelId="{509E8102-A1EE-4599-9D5D-377281F420F2}" type="pres">
      <dgm:prSet presAssocID="{4E1D08CC-9356-4D9B-AB70-D464C4011DE5}" presName="vert0" presStyleCnt="0">
        <dgm:presLayoutVars>
          <dgm:dir/>
          <dgm:animOne val="branch"/>
          <dgm:animLvl val="lvl"/>
        </dgm:presLayoutVars>
      </dgm:prSet>
      <dgm:spPr/>
    </dgm:pt>
    <dgm:pt modelId="{8E493AEB-8BE4-4F40-9BA1-591761675CCF}" type="pres">
      <dgm:prSet presAssocID="{F54285E3-274E-4130-A39B-315AC16AFCAE}" presName="thickLine" presStyleLbl="alignNode1" presStyleIdx="0" presStyleCnt="2"/>
      <dgm:spPr/>
    </dgm:pt>
    <dgm:pt modelId="{E84E25B3-0251-4389-9CEA-1083491F338A}" type="pres">
      <dgm:prSet presAssocID="{F54285E3-274E-4130-A39B-315AC16AFCAE}" presName="horz1" presStyleCnt="0"/>
      <dgm:spPr/>
    </dgm:pt>
    <dgm:pt modelId="{628B0A48-97CC-486E-96FB-A8CFB23217CC}" type="pres">
      <dgm:prSet presAssocID="{F54285E3-274E-4130-A39B-315AC16AFCAE}" presName="tx1" presStyleLbl="revTx" presStyleIdx="0" presStyleCnt="2" custScaleX="100196" custScaleY="239967"/>
      <dgm:spPr/>
    </dgm:pt>
    <dgm:pt modelId="{5C1C7EDF-5E4F-409C-AC91-11D8C0266B5C}" type="pres">
      <dgm:prSet presAssocID="{F54285E3-274E-4130-A39B-315AC16AFCAE}" presName="vert1" presStyleCnt="0"/>
      <dgm:spPr/>
    </dgm:pt>
    <dgm:pt modelId="{FE7EE927-DF68-409D-8E51-255AD327396B}" type="pres">
      <dgm:prSet presAssocID="{C2C9274D-9D38-46FD-8430-0FE0DE884B6B}" presName="thickLine" presStyleLbl="alignNode1" presStyleIdx="1" presStyleCnt="2" custLinFactNeighborX="-868" custLinFactNeighborY="97055"/>
      <dgm:spPr/>
    </dgm:pt>
    <dgm:pt modelId="{83997067-A419-4C89-A3F2-A214534D75E7}" type="pres">
      <dgm:prSet presAssocID="{C2C9274D-9D38-46FD-8430-0FE0DE884B6B}" presName="horz1" presStyleCnt="0"/>
      <dgm:spPr/>
    </dgm:pt>
    <dgm:pt modelId="{04ADDFE0-9141-492F-A9E8-AC12E7D481F2}" type="pres">
      <dgm:prSet presAssocID="{C2C9274D-9D38-46FD-8430-0FE0DE884B6B}" presName="tx1" presStyleLbl="revTx" presStyleIdx="1" presStyleCnt="2"/>
      <dgm:spPr/>
    </dgm:pt>
    <dgm:pt modelId="{3C3469D2-B8B2-43F2-9811-E74215F42D05}" type="pres">
      <dgm:prSet presAssocID="{C2C9274D-9D38-46FD-8430-0FE0DE884B6B}" presName="vert1" presStyleCnt="0"/>
      <dgm:spPr/>
    </dgm:pt>
  </dgm:ptLst>
  <dgm:cxnLst>
    <dgm:cxn modelId="{DF155E0F-D20A-446D-AA21-58472E961BE5}" type="presOf" srcId="{C2C9274D-9D38-46FD-8430-0FE0DE884B6B}" destId="{04ADDFE0-9141-492F-A9E8-AC12E7D481F2}" srcOrd="0" destOrd="0" presId="urn:microsoft.com/office/officeart/2008/layout/LinedList"/>
    <dgm:cxn modelId="{FE98E51D-E282-4525-BAF9-C6DD5DE1ED40}" type="presOf" srcId="{4E1D08CC-9356-4D9B-AB70-D464C4011DE5}" destId="{509E8102-A1EE-4599-9D5D-377281F420F2}" srcOrd="0" destOrd="0" presId="urn:microsoft.com/office/officeart/2008/layout/LinedList"/>
    <dgm:cxn modelId="{6E51F24B-1D37-4134-A67E-1EC586F321B6}" srcId="{4E1D08CC-9356-4D9B-AB70-D464C4011DE5}" destId="{F54285E3-274E-4130-A39B-315AC16AFCAE}" srcOrd="0" destOrd="0" parTransId="{905E1235-AAF6-4A69-A5C3-268E69D36E04}" sibTransId="{8C885B0B-C83A-4EEA-A414-BD42CA939F99}"/>
    <dgm:cxn modelId="{43322DD7-E87B-43E0-8738-FCF2C6458D10}" type="presOf" srcId="{F54285E3-274E-4130-A39B-315AC16AFCAE}" destId="{628B0A48-97CC-486E-96FB-A8CFB23217CC}" srcOrd="0" destOrd="0" presId="urn:microsoft.com/office/officeart/2008/layout/LinedList"/>
    <dgm:cxn modelId="{6610E1FD-8E83-4578-A1BF-EC7A50C9F89C}" srcId="{4E1D08CC-9356-4D9B-AB70-D464C4011DE5}" destId="{C2C9274D-9D38-46FD-8430-0FE0DE884B6B}" srcOrd="1" destOrd="0" parTransId="{5F5905A4-EFA8-4317-B723-60E7615C3E97}" sibTransId="{B679FE95-1A6B-46CE-9F76-BB9B9A409E3A}"/>
    <dgm:cxn modelId="{E3B8AE70-0B35-4936-860C-28189DBFAA66}" type="presParOf" srcId="{509E8102-A1EE-4599-9D5D-377281F420F2}" destId="{8E493AEB-8BE4-4F40-9BA1-591761675CCF}" srcOrd="0" destOrd="0" presId="urn:microsoft.com/office/officeart/2008/layout/LinedList"/>
    <dgm:cxn modelId="{714FED35-287E-425C-A416-5972461E07A9}" type="presParOf" srcId="{509E8102-A1EE-4599-9D5D-377281F420F2}" destId="{E84E25B3-0251-4389-9CEA-1083491F338A}" srcOrd="1" destOrd="0" presId="urn:microsoft.com/office/officeart/2008/layout/LinedList"/>
    <dgm:cxn modelId="{1CF48ED6-58FB-4C73-A037-CDC9DE5CAB4F}" type="presParOf" srcId="{E84E25B3-0251-4389-9CEA-1083491F338A}" destId="{628B0A48-97CC-486E-96FB-A8CFB23217CC}" srcOrd="0" destOrd="0" presId="urn:microsoft.com/office/officeart/2008/layout/LinedList"/>
    <dgm:cxn modelId="{9931FB94-2352-4E15-8C2A-1F9432A5F2A6}" type="presParOf" srcId="{E84E25B3-0251-4389-9CEA-1083491F338A}" destId="{5C1C7EDF-5E4F-409C-AC91-11D8C0266B5C}" srcOrd="1" destOrd="0" presId="urn:microsoft.com/office/officeart/2008/layout/LinedList"/>
    <dgm:cxn modelId="{3C993F2A-522A-4E02-AD30-F479E6AFC645}" type="presParOf" srcId="{509E8102-A1EE-4599-9D5D-377281F420F2}" destId="{FE7EE927-DF68-409D-8E51-255AD327396B}" srcOrd="2" destOrd="0" presId="urn:microsoft.com/office/officeart/2008/layout/LinedList"/>
    <dgm:cxn modelId="{F14D48E2-DC04-43A3-BA4D-247C9CEB66EC}" type="presParOf" srcId="{509E8102-A1EE-4599-9D5D-377281F420F2}" destId="{83997067-A419-4C89-A3F2-A214534D75E7}" srcOrd="3" destOrd="0" presId="urn:microsoft.com/office/officeart/2008/layout/LinedList"/>
    <dgm:cxn modelId="{F838285A-F38C-4B97-BFC3-10A1B02409AE}" type="presParOf" srcId="{83997067-A419-4C89-A3F2-A214534D75E7}" destId="{04ADDFE0-9141-492F-A9E8-AC12E7D481F2}" srcOrd="0" destOrd="0" presId="urn:microsoft.com/office/officeart/2008/layout/LinedList"/>
    <dgm:cxn modelId="{4962883D-4D32-4AAB-9A7B-1C914593D65B}" type="presParOf" srcId="{83997067-A419-4C89-A3F2-A214534D75E7}" destId="{3C3469D2-B8B2-43F2-9811-E74215F42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8CD41-83C4-49F0-B310-B4FCD387090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F4409E-9994-40AF-89E1-DFF2E13F0563}" type="pres">
      <dgm:prSet presAssocID="{4498CD41-83C4-49F0-B310-B4FCD387090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9213C40-563A-4A25-848F-FF92E73EC1BF}" type="presOf" srcId="{4498CD41-83C4-49F0-B310-B4FCD3870909}" destId="{53F4409E-9994-40AF-89E1-DFF2E13F0563}" srcOrd="0" destOrd="0" presId="urn:microsoft.com/office/officeart/2016/7/layout/ChevronBlockProcess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93AEB-8BE4-4F40-9BA1-591761675CCF}">
      <dsp:nvSpPr>
        <dsp:cNvPr id="0" name=""/>
        <dsp:cNvSpPr/>
      </dsp:nvSpPr>
      <dsp:spPr>
        <a:xfrm>
          <a:off x="0" y="1766"/>
          <a:ext cx="71959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B0A48-97CC-486E-96FB-A8CFB23217CC}">
      <dsp:nvSpPr>
        <dsp:cNvPr id="0" name=""/>
        <dsp:cNvSpPr/>
      </dsp:nvSpPr>
      <dsp:spPr>
        <a:xfrm>
          <a:off x="0" y="1766"/>
          <a:ext cx="7188909" cy="364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For Megacity NYC, do the underlying geographic disparities - health inequality due to poverty and socio-economic demographics related to the severity of the COVID-19, hospitalization, and deaths?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Exposure to COVID-19, geography and health outcomes can be analyzed under the framework proposed by Quinn &amp; Kumar, 2014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.</a:t>
          </a:r>
          <a:r>
            <a:rPr lang="en-US" sz="1000" kern="1200" dirty="0"/>
            <a:t>.</a:t>
          </a:r>
        </a:p>
      </dsp:txBody>
      <dsp:txXfrm>
        <a:off x="0" y="1766"/>
        <a:ext cx="7188909" cy="3648522"/>
      </dsp:txXfrm>
    </dsp:sp>
    <dsp:sp modelId="{FE7EE927-DF68-409D-8E51-255AD327396B}">
      <dsp:nvSpPr>
        <dsp:cNvPr id="0" name=""/>
        <dsp:cNvSpPr/>
      </dsp:nvSpPr>
      <dsp:spPr>
        <a:xfrm>
          <a:off x="0" y="5125939"/>
          <a:ext cx="7195929" cy="0"/>
        </a:xfrm>
        <a:prstGeom prst="line">
          <a:avLst/>
        </a:prstGeom>
        <a:solidFill>
          <a:schemeClr val="accent2">
            <a:hueOff val="-1483170"/>
            <a:satOff val="6462"/>
            <a:lumOff val="2548"/>
            <a:alphaOff val="0"/>
          </a:schemeClr>
        </a:solidFill>
        <a:ln w="12700" cap="flat" cmpd="sng" algn="ctr">
          <a:solidFill>
            <a:schemeClr val="accent2">
              <a:hueOff val="-1483170"/>
              <a:satOff val="6462"/>
              <a:lumOff val="2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DFE0-9141-492F-A9E8-AC12E7D481F2}">
      <dsp:nvSpPr>
        <dsp:cNvPr id="0" name=""/>
        <dsp:cNvSpPr/>
      </dsp:nvSpPr>
      <dsp:spPr>
        <a:xfrm>
          <a:off x="0" y="3650288"/>
          <a:ext cx="7195929" cy="1520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650288"/>
        <a:ext cx="7195929" cy="152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1.nyc.gov/site/doh/data/tools.page" TargetMode="External"/><Relationship Id="rId3" Type="http://schemas.openxmlformats.org/officeDocument/2006/relationships/hyperlink" Target="file:///C:\Users\emmerson\Documents\Datathon_Project_2020\Notes_data_collection.docx#_ftn1" TargetMode="External"/><Relationship Id="rId7" Type="http://schemas.openxmlformats.org/officeDocument/2006/relationships/hyperlink" Target="https://data.cityofnewyork.us/City-Government/2010-Census-Tracts/fxpq-c8ku" TargetMode="External"/><Relationship Id="rId12" Type="http://schemas.openxmlformats.org/officeDocument/2006/relationships/hyperlink" Target="https://www.ncbi.nlm.nih.gov/pmc/articles/PMC4170985/" TargetMode="External"/><Relationship Id="rId2" Type="http://schemas.openxmlformats.org/officeDocument/2006/relationships/hyperlink" Target="https://github.com/nychealth/coronavirus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topics/preparedness/events/pandemics/covid-19.html" TargetMode="External"/><Relationship Id="rId11" Type="http://schemas.openxmlformats.org/officeDocument/2006/relationships/hyperlink" Target="https://data2go.nyc/map/?id=107*36047015900*ahdi_puma!undefined!ns*!other_pop_cd_506~ahdi_puma_1~sch_enrol_cd_112~age_pyramid_male_85_plus_cd_20~median_household_income_puma_397~median_personal_earnings_puma_400~dis_y_perc_puma_102~poverty_ceo_cd_417~unemployment_cd_408~pre_k_cd_107!*air_qual_cd~ahdi_puma*family_homeless_cd_245#10/40.8278/-73.9586" TargetMode="External"/><Relationship Id="rId5" Type="http://schemas.openxmlformats.org/officeDocument/2006/relationships/hyperlink" Target="https://comptroller.nyc.gov/reports/new-york-city-quarterly-economic-update/" TargetMode="External"/><Relationship Id="rId10" Type="http://schemas.openxmlformats.org/officeDocument/2006/relationships/hyperlink" Target="file:///C:\Users\emmerson\Documents\Datathon_Project_2020\Notes_data_collection.docx#_ftnref1" TargetMode="External"/><Relationship Id="rId4" Type="http://schemas.openxmlformats.org/officeDocument/2006/relationships/hyperlink" Target="https://ssrc.formstack.com/forms/index.php" TargetMode="External"/><Relationship Id="rId9" Type="http://schemas.openxmlformats.org/officeDocument/2006/relationships/hyperlink" Target="https://a816-health.nyc.gov/hdi/profile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03AB6DA6-D913-41EF-8A84-365180CA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-36926" y="249382"/>
            <a:ext cx="12191981" cy="685799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5D16-4A8A-4722-9354-652F6E2C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26347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MIT COVID19 Challenge </a:t>
            </a:r>
            <a:r>
              <a:rPr lang="en-US" sz="6600" dirty="0" err="1">
                <a:solidFill>
                  <a:schemeClr val="bg1"/>
                </a:solidFill>
              </a:rPr>
              <a:t>Datathon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EB14-90FA-4A4D-B451-535A9962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212081"/>
            <a:ext cx="9078562" cy="139653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Team_e_10               Kruti Shah,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Julio Elias</a:t>
            </a:r>
          </a:p>
          <a:p>
            <a:r>
              <a:rPr lang="en-US" dirty="0">
                <a:solidFill>
                  <a:schemeClr val="bg1"/>
                </a:solidFill>
              </a:rPr>
              <a:t>			Sep </a:t>
            </a:r>
            <a:r>
              <a:rPr lang="en-US" dirty="0" err="1">
                <a:solidFill>
                  <a:schemeClr val="bg1"/>
                </a:solidFill>
              </a:rPr>
              <a:t>Sabeti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7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DF1A8-2EF5-482D-BD0F-D5BF8BC7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Feature Engineering: </a:t>
            </a:r>
            <a:r>
              <a:rPr lang="en-US" dirty="0" err="1"/>
              <a:t>Corelation</a:t>
            </a:r>
            <a:r>
              <a:rPr lang="en-US" dirty="0"/>
              <a:t>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B6248-3004-4861-9835-1687A9F7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528" y="489052"/>
            <a:ext cx="5188751" cy="272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EEB2B-F7A3-493D-9BCB-885F9B32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69" y="3428999"/>
            <a:ext cx="4255356" cy="3138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7BA6C-C098-4AC7-88E7-D5E5BA6BC1DF}"/>
              </a:ext>
            </a:extLst>
          </p:cNvPr>
          <p:cNvSpPr txBox="1"/>
          <p:nvPr/>
        </p:nvSpPr>
        <p:spPr>
          <a:xfrm>
            <a:off x="9581322" y="803082"/>
            <a:ext cx="214685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Household with private or employer provided HI tend to have less covid-19 rate (negative correlation), while people having public or multiple are more likely to be at high risk of covid-19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7CED8-232D-4EAF-96D5-360D5E644969}"/>
              </a:ext>
            </a:extLst>
          </p:cNvPr>
          <p:cNvSpPr txBox="1"/>
          <p:nvPr/>
        </p:nvSpPr>
        <p:spPr>
          <a:xfrm>
            <a:off x="9780104" y="3593990"/>
            <a:ext cx="1948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Self employed and unemployed have higher correlation to COVID19 i.e. they are likely to be at high risk of COVID19.</a:t>
            </a:r>
          </a:p>
        </p:txBody>
      </p:sp>
    </p:spTree>
    <p:extLst>
      <p:ext uri="{BB962C8B-B14F-4D97-AF65-F5344CB8AC3E}">
        <p14:creationId xmlns:p14="http://schemas.microsoft.com/office/powerpoint/2010/main" val="226188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66491-58EF-4FBD-A184-652C0412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1" y="1161288"/>
            <a:ext cx="2799652" cy="4526280"/>
          </a:xfrm>
        </p:spPr>
        <p:txBody>
          <a:bodyPr>
            <a:normAutofit/>
          </a:bodyPr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CE34-AE89-4CBB-B4C6-F3B8AEA0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788" y="694944"/>
            <a:ext cx="7613639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From this research project, it is concluded that the socioeconomic conditions like employment conditions, poverty, health insurance type,  influences the probability of COVID19 risk to be higher.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More granular data i.e. data at </a:t>
            </a:r>
            <a:r>
              <a:rPr lang="en-US" sz="2000" dirty="0" err="1"/>
              <a:t>zipcode</a:t>
            </a:r>
            <a:r>
              <a:rPr lang="en-US" sz="2000" dirty="0"/>
              <a:t>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Regression algorithm can be run.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This study/analysis can be further spruced up and used to determine the riskier zones (prone to COVID19) of NYC. </a:t>
            </a:r>
          </a:p>
        </p:txBody>
      </p:sp>
    </p:spTree>
    <p:extLst>
      <p:ext uri="{BB962C8B-B14F-4D97-AF65-F5344CB8AC3E}">
        <p14:creationId xmlns:p14="http://schemas.microsoft.com/office/powerpoint/2010/main" val="339071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89D5-1EAD-4DDF-B98F-4FF83499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C07C-3092-4C66-8B79-A24E447E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Case Count, Hospitalized Count and Death Count on a particular date, by age and  by sex. Downloaded this data from 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https://github.com/nychealth/coronavirus-data</a:t>
            </a:r>
            <a:endParaRPr lang="en-US" dirty="0"/>
          </a:p>
          <a:p>
            <a:r>
              <a:rPr lang="en-US" dirty="0"/>
              <a:t> Data2GoNYC</a:t>
            </a:r>
            <a:r>
              <a:rPr lang="en-US" dirty="0">
                <a:hlinkClick r:id="rId3"/>
              </a:rPr>
              <a:t>[1]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https://ssrc.formstack.com/forms/index.php</a:t>
            </a:r>
            <a:r>
              <a:rPr lang="en-US" dirty="0"/>
              <a:t>) [we use the 4th edition]2.     NYC Quarterly Economic Update (</a:t>
            </a:r>
            <a:r>
              <a:rPr lang="en-US" dirty="0">
                <a:hlinkClick r:id="rId5"/>
              </a:rPr>
              <a:t>https://comptroller.nyc.gov/reports/new-york-city-quarterly-economic-update/</a:t>
            </a:r>
            <a:r>
              <a:rPr lang="en-US" dirty="0"/>
              <a:t>)3.      Data from the American Community Survey [</a:t>
            </a:r>
            <a:r>
              <a:rPr lang="en-US" dirty="0">
                <a:hlinkClick r:id="rId6"/>
              </a:rPr>
              <a:t>https://www.census.gov/topics/preparedness/events/pandemics/covid-19.html</a:t>
            </a:r>
            <a:r>
              <a:rPr lang="en-US" dirty="0"/>
              <a:t>]4.      NYC Shapefiles for the maps – census tract (</a:t>
            </a:r>
            <a:r>
              <a:rPr lang="en-US" dirty="0">
                <a:hlinkClick r:id="rId7"/>
              </a:rPr>
              <a:t>https://data.cityofnewyork.us/City-Government/2010-Census-Tracts/fxpq-c8ku</a:t>
            </a:r>
            <a:r>
              <a:rPr lang="en-US" dirty="0"/>
              <a:t>)5.     NYC Quarterly Economic Update (</a:t>
            </a:r>
            <a:r>
              <a:rPr lang="en-US" dirty="0">
                <a:hlinkClick r:id="rId5"/>
              </a:rPr>
              <a:t>https://comptroller.nyc.gov/reports/new-york-city-quarterly-economic-update/</a:t>
            </a:r>
            <a:r>
              <a:rPr lang="en-US" dirty="0"/>
              <a:t>)6.     </a:t>
            </a:r>
            <a:r>
              <a:rPr lang="en-US" dirty="0">
                <a:hlinkClick r:id="rId8"/>
              </a:rPr>
              <a:t>NYC Data</a:t>
            </a:r>
            <a:r>
              <a:rPr lang="en-US" dirty="0"/>
              <a:t>/ </a:t>
            </a:r>
            <a:r>
              <a:rPr lang="en-US" dirty="0">
                <a:hlinkClick r:id="rId9"/>
              </a:rPr>
              <a:t>Community Health Profiles Home</a:t>
            </a:r>
            <a:r>
              <a:rPr lang="en-US" dirty="0"/>
              <a:t> (</a:t>
            </a:r>
            <a:r>
              <a:rPr lang="en-US" dirty="0">
                <a:hlinkClick r:id="rId9"/>
              </a:rPr>
              <a:t>https://a816-health.nyc.gov/hdi/profiles/</a:t>
            </a:r>
            <a:r>
              <a:rPr lang="en-US" dirty="0"/>
              <a:t>). </a:t>
            </a:r>
            <a:r>
              <a:rPr lang="en-US" dirty="0">
                <a:hlinkClick r:id="rId10"/>
              </a:rPr>
              <a:t>[1]</a:t>
            </a:r>
            <a:r>
              <a:rPr lang="en-US" dirty="0">
                <a:hlinkClick r:id="rId11"/>
              </a:rPr>
              <a:t>https://data2go.nyc/map/?id=107*36047015900*ahdi_puma!undefined!ns*!other_pop_cd_506~ahdi_puma_1~sch_enrol_cd_112~age_pyramid_male_85_plus_cd_20~median_household_income_puma_397~median_personal_earnings_puma_400~dis_y_perc_puma_102~poverty_ceo_cd_417~unemployment_cd_408~pre_k_cd_107!*air_qual_cd~ahdi_puma*family_homeless_cd_245#10/40.8278/-73.9586</a:t>
            </a:r>
            <a:endParaRPr lang="en-US" dirty="0"/>
          </a:p>
          <a:p>
            <a:r>
              <a:rPr lang="en-US" dirty="0"/>
              <a:t>Health Inequalities and Infectious Disease Epidemics: A Challenge for Global Health Security</a:t>
            </a:r>
          </a:p>
          <a:p>
            <a:r>
              <a:rPr lang="en-US" sz="27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https://www.ncbi.nlm.nih.gov/pmc/articles/PMC4170985/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7056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F5A4-3CDF-478B-8F88-AAAC6997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0" y="507160"/>
            <a:ext cx="2659846" cy="5438730"/>
          </a:xfrm>
        </p:spPr>
        <p:txBody>
          <a:bodyPr>
            <a:normAutofit/>
          </a:bodyPr>
          <a:lstStyle/>
          <a:p>
            <a:r>
              <a:rPr lang="en-US" sz="3200" dirty="0"/>
              <a:t>Research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0D9F3D1-C6DA-4A1C-8F2C-98AC5A77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13552"/>
              </p:ext>
            </p:extLst>
          </p:nvPr>
        </p:nvGraphicFramePr>
        <p:xfrm>
          <a:off x="4325510" y="830753"/>
          <a:ext cx="7195929" cy="517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DCC6086-A131-4903-A410-9F6CE58CA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453" y="3797754"/>
            <a:ext cx="2250213" cy="23952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37392-9B17-4D61-B4DD-2856D2841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32" y="3107635"/>
            <a:ext cx="4540195" cy="28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0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8DAB5-D084-468A-BF7E-6E3C569E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6" y="932689"/>
            <a:ext cx="3061252" cy="4992623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Methodolgy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6B64-D611-4798-AB61-1317F29E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948" y="845224"/>
            <a:ext cx="8079784" cy="550786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83454B-06EB-4E94-8ACA-4CD7DA494C91}"/>
              </a:ext>
            </a:extLst>
          </p:cNvPr>
          <p:cNvSpPr/>
          <p:nvPr/>
        </p:nvSpPr>
        <p:spPr>
          <a:xfrm>
            <a:off x="3637340" y="10255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2EC1F8-8490-4D94-B7D8-B581808B7CE3}"/>
              </a:ext>
            </a:extLst>
          </p:cNvPr>
          <p:cNvSpPr/>
          <p:nvPr/>
        </p:nvSpPr>
        <p:spPr>
          <a:xfrm>
            <a:off x="5917029" y="1000146"/>
            <a:ext cx="1439186" cy="12960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Framin</a:t>
            </a:r>
            <a:r>
              <a:rPr lang="en-US" sz="1200" b="1" dirty="0"/>
              <a:t>g Research</a:t>
            </a:r>
          </a:p>
          <a:p>
            <a:pPr algn="ctr"/>
            <a:r>
              <a:rPr lang="en-US" sz="1200" b="1" dirty="0"/>
              <a:t>Question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2C2185-E83C-43F6-A980-FE11D29B9593}"/>
              </a:ext>
            </a:extLst>
          </p:cNvPr>
          <p:cNvSpPr/>
          <p:nvPr/>
        </p:nvSpPr>
        <p:spPr>
          <a:xfrm>
            <a:off x="4734538" y="1249714"/>
            <a:ext cx="978408" cy="48463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DA0B5-FD6F-4353-8BF1-6A7CD8ED244C}"/>
              </a:ext>
            </a:extLst>
          </p:cNvPr>
          <p:cNvSpPr/>
          <p:nvPr/>
        </p:nvSpPr>
        <p:spPr>
          <a:xfrm>
            <a:off x="7795988" y="2561378"/>
            <a:ext cx="1598212" cy="14948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  <a:r>
              <a:rPr lang="en-US" b="1" dirty="0"/>
              <a:t> </a:t>
            </a:r>
            <a:r>
              <a:rPr lang="en-US" sz="1100" b="1" dirty="0"/>
              <a:t>Acquisition and Understanding</a:t>
            </a:r>
            <a:endParaRPr lang="en-US" b="1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5BAA511-AC4B-420D-B990-2868D8661FB6}"/>
              </a:ext>
            </a:extLst>
          </p:cNvPr>
          <p:cNvSpPr/>
          <p:nvPr/>
        </p:nvSpPr>
        <p:spPr>
          <a:xfrm rot="2258097">
            <a:off x="7202663" y="2120956"/>
            <a:ext cx="935708" cy="47877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D2160C-F498-4B2E-ABAE-B18E88BC90BE}"/>
              </a:ext>
            </a:extLst>
          </p:cNvPr>
          <p:cNvSpPr/>
          <p:nvPr/>
        </p:nvSpPr>
        <p:spPr>
          <a:xfrm>
            <a:off x="4791181" y="2885167"/>
            <a:ext cx="1592218" cy="1443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Exploratory Data Analysis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AC80D57-ECB6-4A5C-9EA9-0012093386DE}"/>
              </a:ext>
            </a:extLst>
          </p:cNvPr>
          <p:cNvSpPr/>
          <p:nvPr/>
        </p:nvSpPr>
        <p:spPr>
          <a:xfrm rot="7055962">
            <a:off x="7447991" y="4257120"/>
            <a:ext cx="1146003" cy="51049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3D3F117-C3FC-4E1E-96DC-83F36A664660}"/>
              </a:ext>
            </a:extLst>
          </p:cNvPr>
          <p:cNvSpPr/>
          <p:nvPr/>
        </p:nvSpPr>
        <p:spPr>
          <a:xfrm>
            <a:off x="6538233" y="3229898"/>
            <a:ext cx="1216152" cy="484632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85CCD843-F8A2-48CB-A304-5EA307F7131E}"/>
              </a:ext>
            </a:extLst>
          </p:cNvPr>
          <p:cNvSpPr/>
          <p:nvPr/>
        </p:nvSpPr>
        <p:spPr>
          <a:xfrm>
            <a:off x="6840486" y="2755207"/>
            <a:ext cx="531148" cy="443054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F56F22-49EC-4577-8017-C610D4F426B4}"/>
              </a:ext>
            </a:extLst>
          </p:cNvPr>
          <p:cNvSpPr/>
          <p:nvPr/>
        </p:nvSpPr>
        <p:spPr>
          <a:xfrm>
            <a:off x="6455200" y="4909929"/>
            <a:ext cx="1526412" cy="144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Analytics and Conclusion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2769D07-B9E7-4101-8645-C949C2D72EB8}"/>
              </a:ext>
            </a:extLst>
          </p:cNvPr>
          <p:cNvSpPr/>
          <p:nvPr/>
        </p:nvSpPr>
        <p:spPr>
          <a:xfrm rot="13290094">
            <a:off x="5857199" y="4317437"/>
            <a:ext cx="1105037" cy="484632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58D81C43-338F-4DAC-AFC5-4BFBCC0ECCA0}"/>
              </a:ext>
            </a:extLst>
          </p:cNvPr>
          <p:cNvSpPr/>
          <p:nvPr/>
        </p:nvSpPr>
        <p:spPr>
          <a:xfrm rot="17885159">
            <a:off x="5707360" y="2339689"/>
            <a:ext cx="829043" cy="484632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A47651-B09C-461C-92A6-362D9E4E6F86}"/>
              </a:ext>
            </a:extLst>
          </p:cNvPr>
          <p:cNvSpPr/>
          <p:nvPr/>
        </p:nvSpPr>
        <p:spPr>
          <a:xfrm>
            <a:off x="8020992" y="5381161"/>
            <a:ext cx="1170716" cy="5441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Submission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4B4322-76B8-43F7-BEE9-28BB001140BD}"/>
              </a:ext>
            </a:extLst>
          </p:cNvPr>
          <p:cNvSpPr/>
          <p:nvPr/>
        </p:nvSpPr>
        <p:spPr>
          <a:xfrm>
            <a:off x="9243392" y="5221623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716DA-8A52-47DA-B07D-36D2A1E6E60D}"/>
              </a:ext>
            </a:extLst>
          </p:cNvPr>
          <p:cNvSpPr/>
          <p:nvPr/>
        </p:nvSpPr>
        <p:spPr>
          <a:xfrm>
            <a:off x="9332405" y="2258721"/>
            <a:ext cx="1240404" cy="5438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Source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63FE00-16B4-4D8C-B9E5-C8BB25FEC9B6}"/>
              </a:ext>
            </a:extLst>
          </p:cNvPr>
          <p:cNvSpPr/>
          <p:nvPr/>
        </p:nvSpPr>
        <p:spPr>
          <a:xfrm>
            <a:off x="9400247" y="3742118"/>
            <a:ext cx="1165690" cy="6167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Wrangling and cleaning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CE077-A02E-48C8-9317-ADEF51290BFB}"/>
              </a:ext>
            </a:extLst>
          </p:cNvPr>
          <p:cNvSpPr txBox="1"/>
          <p:nvPr/>
        </p:nvSpPr>
        <p:spPr>
          <a:xfrm>
            <a:off x="10647111" y="2175083"/>
            <a:ext cx="74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On Premises and  Cloud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5FEA6A-A66F-4323-9AF6-61FADB9F341A}"/>
              </a:ext>
            </a:extLst>
          </p:cNvPr>
          <p:cNvSpPr txBox="1"/>
          <p:nvPr/>
        </p:nvSpPr>
        <p:spPr>
          <a:xfrm>
            <a:off x="10647111" y="3724883"/>
            <a:ext cx="74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 Validation and Cleanup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10517F-F807-4F8C-ADE1-28961D75D85E}"/>
              </a:ext>
            </a:extLst>
          </p:cNvPr>
          <p:cNvSpPr/>
          <p:nvPr/>
        </p:nvSpPr>
        <p:spPr>
          <a:xfrm>
            <a:off x="3678353" y="2380009"/>
            <a:ext cx="1170276" cy="4846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Engineering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857B24-2CDB-449E-96D6-4E9C86A7C211}"/>
              </a:ext>
            </a:extLst>
          </p:cNvPr>
          <p:cNvSpPr/>
          <p:nvPr/>
        </p:nvSpPr>
        <p:spPr>
          <a:xfrm>
            <a:off x="3702173" y="4109005"/>
            <a:ext cx="1126453" cy="522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Visualization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F7DEEE-17B1-4A8B-8C6D-440E49C13F9C}"/>
              </a:ext>
            </a:extLst>
          </p:cNvPr>
          <p:cNvSpPr txBox="1"/>
          <p:nvPr/>
        </p:nvSpPr>
        <p:spPr>
          <a:xfrm>
            <a:off x="3875086" y="2939469"/>
            <a:ext cx="76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Feature Selection, Multi Variate Analysis., Pearson Correlation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BE96D2-D33D-45F7-807D-8408BC54F850}"/>
              </a:ext>
            </a:extLst>
          </p:cNvPr>
          <p:cNvSpPr txBox="1"/>
          <p:nvPr/>
        </p:nvSpPr>
        <p:spPr>
          <a:xfrm>
            <a:off x="3950860" y="4701916"/>
            <a:ext cx="81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Bar plots, Heatmaps</a:t>
            </a:r>
          </a:p>
          <a:p>
            <a:r>
              <a:rPr lang="en-US" sz="800" dirty="0"/>
              <a:t>Geographic Maps</a:t>
            </a:r>
          </a:p>
        </p:txBody>
      </p:sp>
    </p:spTree>
    <p:extLst>
      <p:ext uri="{BB962C8B-B14F-4D97-AF65-F5344CB8AC3E}">
        <p14:creationId xmlns:p14="http://schemas.microsoft.com/office/powerpoint/2010/main" val="388267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BF17-C10B-46CD-93B6-CC811A3E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2851110" cy="4389120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B927AC6-AD5D-40BE-8B7C-9360E75E7A27}"/>
              </a:ext>
            </a:extLst>
          </p:cNvPr>
          <p:cNvSpPr/>
          <p:nvPr/>
        </p:nvSpPr>
        <p:spPr>
          <a:xfrm>
            <a:off x="6827994" y="2573613"/>
            <a:ext cx="1483625" cy="8766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NYC COVID19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810D103-B218-48DD-95AC-4D784B03FCD8}"/>
              </a:ext>
            </a:extLst>
          </p:cNvPr>
          <p:cNvSpPr/>
          <p:nvPr/>
        </p:nvSpPr>
        <p:spPr>
          <a:xfrm>
            <a:off x="4941736" y="4146804"/>
            <a:ext cx="1494846" cy="61264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NYC Health Insurance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9966AF0-8602-48DF-8C58-AEE71C15F58A}"/>
              </a:ext>
            </a:extLst>
          </p:cNvPr>
          <p:cNvSpPr/>
          <p:nvPr/>
        </p:nvSpPr>
        <p:spPr>
          <a:xfrm>
            <a:off x="5057031" y="1677725"/>
            <a:ext cx="1264256" cy="6126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NYC Socio-Economic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BA0C656-9B1D-4D48-AC1F-BE35F45BB2E3}"/>
              </a:ext>
            </a:extLst>
          </p:cNvPr>
          <p:cNvSpPr/>
          <p:nvPr/>
        </p:nvSpPr>
        <p:spPr>
          <a:xfrm>
            <a:off x="9231464" y="1645924"/>
            <a:ext cx="1152939" cy="61264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NYC Education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BCCB326-D04E-4B98-8A22-D6A740451F54}"/>
              </a:ext>
            </a:extLst>
          </p:cNvPr>
          <p:cNvSpPr/>
          <p:nvPr/>
        </p:nvSpPr>
        <p:spPr>
          <a:xfrm>
            <a:off x="9227489" y="4126727"/>
            <a:ext cx="1371600" cy="612648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NYC Demographic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A7B7B5-B314-4F64-8F8C-A5971CD67A1C}"/>
              </a:ext>
            </a:extLst>
          </p:cNvPr>
          <p:cNvCxnSpPr>
            <a:cxnSpLocks/>
          </p:cNvCxnSpPr>
          <p:nvPr/>
        </p:nvCxnSpPr>
        <p:spPr>
          <a:xfrm>
            <a:off x="5902556" y="2335587"/>
            <a:ext cx="731709" cy="670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E98C92-1629-47AB-8360-01B328CC7B68}"/>
              </a:ext>
            </a:extLst>
          </p:cNvPr>
          <p:cNvCxnSpPr/>
          <p:nvPr/>
        </p:nvCxnSpPr>
        <p:spPr>
          <a:xfrm flipV="1">
            <a:off x="5902556" y="3522428"/>
            <a:ext cx="903761" cy="453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5DED7A-7A11-4ED3-A52C-51CDBE114F6C}"/>
              </a:ext>
            </a:extLst>
          </p:cNvPr>
          <p:cNvCxnSpPr>
            <a:cxnSpLocks/>
          </p:cNvCxnSpPr>
          <p:nvPr/>
        </p:nvCxnSpPr>
        <p:spPr>
          <a:xfrm flipV="1">
            <a:off x="8515847" y="2335587"/>
            <a:ext cx="775012" cy="476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59414E-1BDE-4A44-9A09-DC55CEC0DF47}"/>
              </a:ext>
            </a:extLst>
          </p:cNvPr>
          <p:cNvCxnSpPr/>
          <p:nvPr/>
        </p:nvCxnSpPr>
        <p:spPr>
          <a:xfrm>
            <a:off x="8477241" y="3428999"/>
            <a:ext cx="937103" cy="618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42EBE42E-B661-44C7-B54E-EC4B539CD12B}"/>
              </a:ext>
            </a:extLst>
          </p:cNvPr>
          <p:cNvSpPr/>
          <p:nvPr/>
        </p:nvSpPr>
        <p:spPr>
          <a:xfrm>
            <a:off x="5160397" y="874644"/>
            <a:ext cx="683812" cy="6758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Poverty and unemployment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4E1C4F0-C49C-4159-8B04-D395B4CC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958" y="779227"/>
            <a:ext cx="6900737" cy="47027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AF82246C-476C-490E-9C6A-280EA043812A}"/>
              </a:ext>
            </a:extLst>
          </p:cNvPr>
          <p:cNvSpPr/>
          <p:nvPr/>
        </p:nvSpPr>
        <p:spPr>
          <a:xfrm>
            <a:off x="8945792" y="980338"/>
            <a:ext cx="929728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Education level- High School, college, Masters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412BE06-68D0-449B-B25C-F332F412A229}"/>
              </a:ext>
            </a:extLst>
          </p:cNvPr>
          <p:cNvSpPr/>
          <p:nvPr/>
        </p:nvSpPr>
        <p:spPr>
          <a:xfrm>
            <a:off x="7101897" y="1881556"/>
            <a:ext cx="1081785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Covid19 cases in NYC Borough wise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Hospitalized cases and death rate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82250430-25C4-40E7-ABB5-CEF6F2D50933}"/>
              </a:ext>
            </a:extLst>
          </p:cNvPr>
          <p:cNvSpPr/>
          <p:nvPr/>
        </p:nvSpPr>
        <p:spPr>
          <a:xfrm>
            <a:off x="4850296" y="3522428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Kind of Health Insurance residents have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FC3B967D-B653-4E1A-8B6B-ABAEDD8BDA00}"/>
              </a:ext>
            </a:extLst>
          </p:cNvPr>
          <p:cNvSpPr/>
          <p:nvPr/>
        </p:nvSpPr>
        <p:spPr>
          <a:xfrm>
            <a:off x="9741215" y="3450244"/>
            <a:ext cx="857874" cy="52540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Age group, Sex and Ethnicity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5172E-672C-487A-9E1F-929F504077D1}"/>
              </a:ext>
            </a:extLst>
          </p:cNvPr>
          <p:cNvSpPr txBox="1"/>
          <p:nvPr/>
        </p:nvSpPr>
        <p:spPr>
          <a:xfrm>
            <a:off x="5354010" y="4909931"/>
            <a:ext cx="4060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3"/>
                </a:solidFill>
              </a:rPr>
              <a:t>Actual URL to data is provided in the Reference slide.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3"/>
                </a:solidFill>
              </a:rPr>
              <a:t>Assumption is that COVID cases are reported where the patient is a resident and not where he is hospitalized.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3"/>
                </a:solidFill>
              </a:rPr>
              <a:t>Data is aggregated at borough level and only snapshot is available</a:t>
            </a:r>
          </a:p>
        </p:txBody>
      </p:sp>
    </p:spTree>
    <p:extLst>
      <p:ext uri="{BB962C8B-B14F-4D97-AF65-F5344CB8AC3E}">
        <p14:creationId xmlns:p14="http://schemas.microsoft.com/office/powerpoint/2010/main" val="135238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3827-E4B8-4413-B7CC-B6C6A78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Exploratory</a:t>
            </a:r>
            <a:br>
              <a:rPr lang="en-US" dirty="0"/>
            </a:br>
            <a:r>
              <a:rPr lang="en-US" dirty="0"/>
              <a:t>Data Analysis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6DEF2-0714-4D1B-9836-28392D55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733" y="625574"/>
            <a:ext cx="4253947" cy="26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1992F-6E5B-4A03-9E1E-DAA637AC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13" y="3422769"/>
            <a:ext cx="6289482" cy="2342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4446B-AE67-4F8C-98A3-21F82EDA7ED5}"/>
              </a:ext>
            </a:extLst>
          </p:cNvPr>
          <p:cNvSpPr txBox="1"/>
          <p:nvPr/>
        </p:nvSpPr>
        <p:spPr>
          <a:xfrm>
            <a:off x="8841850" y="1327868"/>
            <a:ext cx="2305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Bronx is the highest hit borough for COVID19 cases.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39382-E411-47C9-8AB1-FDCD6242E3F8}"/>
              </a:ext>
            </a:extLst>
          </p:cNvPr>
          <p:cNvSpPr txBox="1"/>
          <p:nvPr/>
        </p:nvSpPr>
        <p:spPr>
          <a:xfrm>
            <a:off x="8992926" y="4301656"/>
            <a:ext cx="19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Maximum COVID19 impact and mortality for Age 75 and older </a:t>
            </a:r>
          </a:p>
        </p:txBody>
      </p:sp>
    </p:spTree>
    <p:extLst>
      <p:ext uri="{BB962C8B-B14F-4D97-AF65-F5344CB8AC3E}">
        <p14:creationId xmlns:p14="http://schemas.microsoft.com/office/powerpoint/2010/main" val="31071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9E889-4C3C-4DCE-BE8E-EA3A49A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232773" cy="4389120"/>
          </a:xfrm>
        </p:spPr>
        <p:txBody>
          <a:bodyPr>
            <a:normAutofit/>
          </a:bodyPr>
          <a:lstStyle/>
          <a:p>
            <a:r>
              <a:rPr lang="en-US" dirty="0"/>
              <a:t>Exploratory 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032F99-4071-48BD-BBA6-E45510BBD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684" y="1191877"/>
            <a:ext cx="6110287" cy="3013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033B1-2109-4D94-8B8C-97A38AFBBCBB}"/>
              </a:ext>
            </a:extLst>
          </p:cNvPr>
          <p:cNvSpPr txBox="1"/>
          <p:nvPr/>
        </p:nvSpPr>
        <p:spPr>
          <a:xfrm>
            <a:off x="9366637" y="3005593"/>
            <a:ext cx="2043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Queens is the most impacted for COVID19. Asians, Whites and Latinos are almost same population.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Staten Island is least impacted Borough. This Borough is dominated by White Population.</a:t>
            </a:r>
          </a:p>
        </p:txBody>
      </p:sp>
    </p:spTree>
    <p:extLst>
      <p:ext uri="{BB962C8B-B14F-4D97-AF65-F5344CB8AC3E}">
        <p14:creationId xmlns:p14="http://schemas.microsoft.com/office/powerpoint/2010/main" val="25629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3A56-0622-4F49-B50B-75FE690C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Data Visualization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B409C12-A955-433F-8699-A84D9C638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299669"/>
              </p:ext>
            </p:extLst>
          </p:nvPr>
        </p:nvGraphicFramePr>
        <p:xfrm>
          <a:off x="3824577" y="3672707"/>
          <a:ext cx="3840480" cy="224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D193C11-600E-4AAB-841F-4180CFA0DE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8" t="21497" r="3929" b="14013"/>
          <a:stretch/>
        </p:blipFill>
        <p:spPr>
          <a:xfrm>
            <a:off x="3756992" y="68790"/>
            <a:ext cx="3764942" cy="33602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83430-EE3C-43E2-8795-D7B202F6416B}"/>
              </a:ext>
            </a:extLst>
          </p:cNvPr>
          <p:cNvSpPr txBox="1"/>
          <p:nvPr/>
        </p:nvSpPr>
        <p:spPr>
          <a:xfrm>
            <a:off x="8150087" y="723569"/>
            <a:ext cx="320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Prevalent Health Conditions of NYC Residents…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DEEEFDE-9920-4D2F-B7A3-52F54B7153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t="20000" r="3225" b="12925"/>
          <a:stretch/>
        </p:blipFill>
        <p:spPr>
          <a:xfrm>
            <a:off x="8562592" y="3069203"/>
            <a:ext cx="3109922" cy="2705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638A8-9D43-4645-B4BF-C8E5DE77A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8828" y="5900179"/>
            <a:ext cx="2390775" cy="15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B1AAA-A381-4523-BA3B-97FBA13474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337" y="3333750"/>
            <a:ext cx="2219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0E78-99F2-44DD-8D0B-A049AB69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018041" cy="4526280"/>
          </a:xfrm>
        </p:spPr>
        <p:txBody>
          <a:bodyPr>
            <a:normAutofit/>
          </a:bodyPr>
          <a:lstStyle/>
          <a:p>
            <a:r>
              <a:rPr lang="en-US" dirty="0"/>
              <a:t>Data Visualization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469A5-427C-433B-BEC5-96FACE431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21550" r="3912" b="25202"/>
          <a:stretch/>
        </p:blipFill>
        <p:spPr>
          <a:xfrm>
            <a:off x="8336158" y="3755952"/>
            <a:ext cx="3021495" cy="205226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2A9416B-D1F0-403B-BE71-E8BA8037C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8" t="25034" r="3400" b="9254"/>
          <a:stretch/>
        </p:blipFill>
        <p:spPr>
          <a:xfrm>
            <a:off x="2965551" y="657579"/>
            <a:ext cx="3490907" cy="3098373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D649C0D-68F7-441E-AA9F-0D6CF83BE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23946" r="2520" b="8387"/>
          <a:stretch/>
        </p:blipFill>
        <p:spPr>
          <a:xfrm>
            <a:off x="3059411" y="4015407"/>
            <a:ext cx="3829852" cy="2301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242FB-5627-4509-8352-0852DE657C00}"/>
              </a:ext>
            </a:extLst>
          </p:cNvPr>
          <p:cNvSpPr txBox="1"/>
          <p:nvPr/>
        </p:nvSpPr>
        <p:spPr>
          <a:xfrm>
            <a:off x="8197795" y="157435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 Socio Economic data</a:t>
            </a:r>
          </a:p>
        </p:txBody>
      </p:sp>
    </p:spTree>
    <p:extLst>
      <p:ext uri="{BB962C8B-B14F-4D97-AF65-F5344CB8AC3E}">
        <p14:creationId xmlns:p14="http://schemas.microsoft.com/office/powerpoint/2010/main" val="328718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36683-9498-47FB-92BF-69DDD692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153039" cy="4526280"/>
          </a:xfrm>
        </p:spPr>
        <p:txBody>
          <a:bodyPr>
            <a:normAutofit/>
          </a:bodyPr>
          <a:lstStyle/>
          <a:p>
            <a:r>
              <a:rPr lang="en-US" dirty="0"/>
              <a:t>Some Statistics…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40637C-4277-4175-87FA-CF3AD4A5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725" y="1161288"/>
            <a:ext cx="7200900" cy="452628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616CDF5-66D5-4942-9900-C135D9EC9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2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C"/>
      </a:accent5>
      <a:accent6>
        <a:srgbClr val="3BB18C"/>
      </a:accent6>
      <a:hlink>
        <a:srgbClr val="398C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223A3D"/>
    </a:dk2>
    <a:lt2>
      <a:srgbClr val="E3E8E2"/>
    </a:lt2>
    <a:accent1>
      <a:srgbClr val="A84DC3"/>
    </a:accent1>
    <a:accent2>
      <a:srgbClr val="7854BB"/>
    </a:accent2>
    <a:accent3>
      <a:srgbClr val="565DC6"/>
    </a:accent3>
    <a:accent4>
      <a:srgbClr val="3B74B1"/>
    </a:accent4>
    <a:accent5>
      <a:srgbClr val="4AB0BC"/>
    </a:accent5>
    <a:accent6>
      <a:srgbClr val="3BB18C"/>
    </a:accent6>
    <a:hlink>
      <a:srgbClr val="398CA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Wingdings</vt:lpstr>
      <vt:lpstr>AccentBoxVTI</vt:lpstr>
      <vt:lpstr>MIT COVID19 Challenge Datathon</vt:lpstr>
      <vt:lpstr>Research Question</vt:lpstr>
      <vt:lpstr>Project Methodolgy</vt:lpstr>
      <vt:lpstr>Data Acquisition</vt:lpstr>
      <vt:lpstr>Exploratory Data Analysis </vt:lpstr>
      <vt:lpstr>Exploratory  Data Analysis</vt:lpstr>
      <vt:lpstr>Data Visualization</vt:lpstr>
      <vt:lpstr>Data Visualization Contd…</vt:lpstr>
      <vt:lpstr>Some Statistics…</vt:lpstr>
      <vt:lpstr>Feature Engineering: Corelation Matrix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COVID19 Challenge Datathon</dc:title>
  <dc:creator>Niraj Someshwar</dc:creator>
  <cp:lastModifiedBy>Niraj Someshwar</cp:lastModifiedBy>
  <cp:revision>1</cp:revision>
  <dcterms:created xsi:type="dcterms:W3CDTF">2020-05-16T13:40:49Z</dcterms:created>
  <dcterms:modified xsi:type="dcterms:W3CDTF">2020-05-16T13:42:07Z</dcterms:modified>
</cp:coreProperties>
</file>