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3"/>
  </p:sldMasterIdLst>
  <p:notesMasterIdLst>
    <p:notesMasterId r:id="rId29"/>
  </p:notesMasterIdLst>
  <p:sldIdLst>
    <p:sldId id="284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569C845-39D7-50CB-E23A-E699CB06A91C}" name="Daniel Majchrowski" initials="DM" userId="Daniel Majchrowski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543" autoAdjust="0"/>
  </p:normalViewPr>
  <p:slideViewPr>
    <p:cSldViewPr snapToGrid="0">
      <p:cViewPr varScale="1">
        <p:scale>
          <a:sx n="107" d="100"/>
          <a:sy n="107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microsoft.com/office/2018/10/relationships/authors" Target="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A2DA6-FFFC-4F3D-B78E-C526E5CF893D}" type="datetimeFigureOut">
              <a:rPr lang="pl-PL" smtClean="0"/>
              <a:t>2024-10-23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023F6-B098-4927-88DB-F86740E334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085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023F6-B098-4927-88DB-F86740E3340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1983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023F6-B098-4927-88DB-F86740E3340F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4694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023F6-B098-4927-88DB-F86740E3340F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7388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023F6-B098-4927-88DB-F86740E3340F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5552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023F6-B098-4927-88DB-F86740E3340F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1238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023F6-B098-4927-88DB-F86740E3340F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865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023F6-B098-4927-88DB-F86740E3340F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9724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023F6-B098-4927-88DB-F86740E3340F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12363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023F6-B098-4927-88DB-F86740E3340F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9229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023F6-B098-4927-88DB-F86740E3340F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88301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023F6-B098-4927-88DB-F86740E3340F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6109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023F6-B098-4927-88DB-F86740E3340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62726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023F6-B098-4927-88DB-F86740E3340F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50576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023F6-B098-4927-88DB-F86740E3340F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7102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023F6-B098-4927-88DB-F86740E3340F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50674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023F6-B098-4927-88DB-F86740E3340F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32289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023F6-B098-4927-88DB-F86740E3340F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82612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023F6-B098-4927-88DB-F86740E3340F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497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023F6-B098-4927-88DB-F86740E3340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9185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023F6-B098-4927-88DB-F86740E3340F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1963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023F6-B098-4927-88DB-F86740E3340F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1949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023F6-B098-4927-88DB-F86740E3340F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9492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023F6-B098-4927-88DB-F86740E3340F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4175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023F6-B098-4927-88DB-F86740E3340F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0026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023F6-B098-4927-88DB-F86740E3340F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5407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ajd tytułow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BA98BAFF-6F2E-461C-8D4F-E4C62AC64A3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1727" y="494507"/>
            <a:ext cx="5998226" cy="5818639"/>
          </a:xfrm>
          <a:custGeom>
            <a:avLst/>
            <a:gdLst>
              <a:gd name="connsiteX0" fmla="*/ 2495550 w 4991100"/>
              <a:gd name="connsiteY0" fmla="*/ 0 h 4991100"/>
              <a:gd name="connsiteX1" fmla="*/ 4991100 w 4991100"/>
              <a:gd name="connsiteY1" fmla="*/ 2495550 h 4991100"/>
              <a:gd name="connsiteX2" fmla="*/ 2495550 w 4991100"/>
              <a:gd name="connsiteY2" fmla="*/ 4991100 h 4991100"/>
              <a:gd name="connsiteX3" fmla="*/ 0 w 4991100"/>
              <a:gd name="connsiteY3" fmla="*/ 2495550 h 4991100"/>
              <a:gd name="connsiteX4" fmla="*/ 2495550 w 4991100"/>
              <a:gd name="connsiteY4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1100" h="4991100">
                <a:moveTo>
                  <a:pt x="2495550" y="0"/>
                </a:moveTo>
                <a:cubicBezTo>
                  <a:pt x="3873804" y="0"/>
                  <a:pt x="4991100" y="1117296"/>
                  <a:pt x="4991100" y="2495550"/>
                </a:cubicBezTo>
                <a:cubicBezTo>
                  <a:pt x="4991100" y="3873804"/>
                  <a:pt x="3873804" y="4991100"/>
                  <a:pt x="2495550" y="4991100"/>
                </a:cubicBezTo>
                <a:cubicBezTo>
                  <a:pt x="1117296" y="4991100"/>
                  <a:pt x="0" y="3873804"/>
                  <a:pt x="0" y="2495550"/>
                </a:cubicBezTo>
                <a:cubicBezTo>
                  <a:pt x="0" y="1117296"/>
                  <a:pt x="1117296" y="0"/>
                  <a:pt x="2495550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lang="en-US" sz="1610" dirty="0"/>
            </a:lvl1pPr>
          </a:lstStyle>
          <a:p>
            <a:r>
              <a:rPr lang="pl-PL" dirty="0"/>
              <a:t>Przesuń grafikę z cieniem na spód, </a:t>
            </a:r>
            <a:br>
              <a:rPr lang="pl-PL" dirty="0"/>
            </a:br>
            <a:r>
              <a:rPr lang="pl-PL" dirty="0"/>
              <a:t>wstaw obraz i wykadruj go, </a:t>
            </a:r>
            <a:br>
              <a:rPr lang="pl-PL" dirty="0"/>
            </a:br>
            <a:r>
              <a:rPr lang="pl-PL" dirty="0"/>
              <a:t>a następnie przesuń </a:t>
            </a:r>
            <a:br>
              <a:rPr lang="pl-PL" dirty="0"/>
            </a:br>
            <a:r>
              <a:rPr lang="pl-PL" dirty="0"/>
              <a:t>na spód – pod grafikę.</a:t>
            </a:r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5C012D13-4D8A-49F9-8B81-E60DF3C7B6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0765" y="3519010"/>
            <a:ext cx="4703101" cy="450123"/>
          </a:xfrm>
        </p:spPr>
        <p:txBody>
          <a:bodyPr/>
          <a:lstStyle>
            <a:lvl1pPr algn="l">
              <a:lnSpc>
                <a:spcPct val="90000"/>
              </a:lnSpc>
              <a:defRPr sz="3250">
                <a:solidFill>
                  <a:schemeClr val="tx2"/>
                </a:solidFill>
              </a:defRPr>
            </a:lvl1pPr>
          </a:lstStyle>
          <a:p>
            <a:r>
              <a:rPr lang="pl-PL" dirty="0"/>
              <a:t>Tytuł</a:t>
            </a:r>
          </a:p>
        </p:txBody>
      </p:sp>
      <p:sp>
        <p:nvSpPr>
          <p:cNvPr id="12" name="Symbol zastępczy tekstu 11">
            <a:extLst>
              <a:ext uri="{FF2B5EF4-FFF2-40B4-BE49-F238E27FC236}">
                <a16:creationId xmlns:a16="http://schemas.microsoft.com/office/drawing/2014/main" id="{393D27AA-38D8-4C34-87AE-ADBC1B110B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74700" y="2978950"/>
            <a:ext cx="4677743" cy="450123"/>
          </a:xfrm>
        </p:spPr>
        <p:txBody>
          <a:bodyPr/>
          <a:lstStyle>
            <a:lvl1pPr algn="l">
              <a:lnSpc>
                <a:spcPct val="90000"/>
              </a:lnSpc>
              <a:defRPr sz="325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pl-PL" dirty="0"/>
              <a:t>Prezentacja</a:t>
            </a:r>
          </a:p>
        </p:txBody>
      </p:sp>
      <p:sp>
        <p:nvSpPr>
          <p:cNvPr id="14" name="Symbol zastępczy tekstu 13">
            <a:extLst>
              <a:ext uri="{FF2B5EF4-FFF2-40B4-BE49-F238E27FC236}">
                <a16:creationId xmlns:a16="http://schemas.microsoft.com/office/drawing/2014/main" id="{3B805E61-D86E-4512-AC9A-EFF8C903A4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3663" y="4221088"/>
            <a:ext cx="4680203" cy="508152"/>
          </a:xfrm>
        </p:spPr>
        <p:txBody>
          <a:bodyPr/>
          <a:lstStyle>
            <a:lvl1pPr algn="l">
              <a:lnSpc>
                <a:spcPts val="2110"/>
              </a:lnSpc>
              <a:defRPr sz="135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pl-PL" dirty="0"/>
              <a:t>Autor:</a:t>
            </a:r>
          </a:p>
          <a:p>
            <a:pPr lvl="0"/>
            <a:r>
              <a:rPr lang="pl-PL" dirty="0"/>
              <a:t>Miasto, </a:t>
            </a:r>
          </a:p>
        </p:txBody>
      </p:sp>
      <p:sp>
        <p:nvSpPr>
          <p:cNvPr id="17" name="Symbol zastępczy obrazu 16">
            <a:extLst>
              <a:ext uri="{FF2B5EF4-FFF2-40B4-BE49-F238E27FC236}">
                <a16:creationId xmlns:a16="http://schemas.microsoft.com/office/drawing/2014/main" id="{84C66A9A-C164-48A0-A692-11A8FE1B57B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16980" y="5634000"/>
            <a:ext cx="778613" cy="450000"/>
          </a:xfrm>
        </p:spPr>
        <p:txBody>
          <a:bodyPr anchor="b" anchorCtr="0">
            <a:normAutofit/>
          </a:bodyPr>
          <a:lstStyle>
            <a:lvl1pPr>
              <a:defRPr sz="1207"/>
            </a:lvl1pPr>
          </a:lstStyle>
          <a:p>
            <a:r>
              <a:rPr lang="pl-PL" dirty="0"/>
              <a:t>Logo</a:t>
            </a:r>
          </a:p>
        </p:txBody>
      </p:sp>
      <p:sp>
        <p:nvSpPr>
          <p:cNvPr id="19" name="Symbol zastępczy obrazu 16">
            <a:extLst>
              <a:ext uri="{FF2B5EF4-FFF2-40B4-BE49-F238E27FC236}">
                <a16:creationId xmlns:a16="http://schemas.microsoft.com/office/drawing/2014/main" id="{F91BBE6C-0785-4221-AB9F-0C9666139E4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768021" y="5634000"/>
            <a:ext cx="923471" cy="450000"/>
          </a:xfrm>
        </p:spPr>
        <p:txBody>
          <a:bodyPr anchor="b" anchorCtr="1">
            <a:normAutofit/>
          </a:bodyPr>
          <a:lstStyle>
            <a:lvl1pPr>
              <a:defRPr sz="1207"/>
            </a:lvl1pPr>
          </a:lstStyle>
          <a:p>
            <a:r>
              <a:rPr lang="pl-PL" dirty="0"/>
              <a:t>Logo</a:t>
            </a:r>
          </a:p>
        </p:txBody>
      </p:sp>
      <p:sp>
        <p:nvSpPr>
          <p:cNvPr id="20" name="Symbol zastępczy obrazu 16">
            <a:extLst>
              <a:ext uri="{FF2B5EF4-FFF2-40B4-BE49-F238E27FC236}">
                <a16:creationId xmlns:a16="http://schemas.microsoft.com/office/drawing/2014/main" id="{F312B582-B017-4645-87BB-107CD767441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63922" y="5634000"/>
            <a:ext cx="923471" cy="450000"/>
          </a:xfrm>
        </p:spPr>
        <p:txBody>
          <a:bodyPr anchor="b" anchorCtr="1">
            <a:normAutofit/>
          </a:bodyPr>
          <a:lstStyle>
            <a:lvl1pPr>
              <a:defRPr sz="1207"/>
            </a:lvl1pPr>
          </a:lstStyle>
          <a:p>
            <a:r>
              <a:rPr lang="pl-PL" dirty="0"/>
              <a:t>Logo</a:t>
            </a:r>
          </a:p>
        </p:txBody>
      </p:sp>
      <p:sp>
        <p:nvSpPr>
          <p:cNvPr id="21" name="Symbol zastępczy obrazu 16">
            <a:extLst>
              <a:ext uri="{FF2B5EF4-FFF2-40B4-BE49-F238E27FC236}">
                <a16:creationId xmlns:a16="http://schemas.microsoft.com/office/drawing/2014/main" id="{FD890085-A01D-4265-97D2-C4D0F151D13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59822" y="5634000"/>
            <a:ext cx="923471" cy="450000"/>
          </a:xfrm>
        </p:spPr>
        <p:txBody>
          <a:bodyPr anchor="b" anchorCtr="1">
            <a:normAutofit/>
          </a:bodyPr>
          <a:lstStyle>
            <a:lvl1pPr>
              <a:defRPr sz="1207"/>
            </a:lvl1pPr>
          </a:lstStyle>
          <a:p>
            <a:r>
              <a:rPr lang="pl-PL" dirty="0"/>
              <a:t>Logo</a:t>
            </a:r>
          </a:p>
        </p:txBody>
      </p:sp>
      <p:sp>
        <p:nvSpPr>
          <p:cNvPr id="22" name="Symbol zastępczy obrazu 16">
            <a:extLst>
              <a:ext uri="{FF2B5EF4-FFF2-40B4-BE49-F238E27FC236}">
                <a16:creationId xmlns:a16="http://schemas.microsoft.com/office/drawing/2014/main" id="{F55A2B4E-B5CF-4829-B380-0F17857A1FC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773829" y="5634000"/>
            <a:ext cx="778613" cy="450000"/>
          </a:xfrm>
        </p:spPr>
        <p:txBody>
          <a:bodyPr anchor="b" anchorCtr="0">
            <a:normAutofit/>
          </a:bodyPr>
          <a:lstStyle>
            <a:lvl1pPr algn="r">
              <a:defRPr sz="1207"/>
            </a:lvl1pPr>
          </a:lstStyle>
          <a:p>
            <a:r>
              <a:rPr lang="pl-PL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845843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202">
          <p15:clr>
            <a:srgbClr val="FBAE40"/>
          </p15:clr>
        </p15:guide>
        <p15:guide id="2" orient="horz" pos="62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ajd tytułow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BA98BAFF-6F2E-461C-8D4F-E4C62AC64A3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892924" y="2147033"/>
            <a:ext cx="3919600" cy="3802247"/>
          </a:xfrm>
          <a:custGeom>
            <a:avLst/>
            <a:gdLst>
              <a:gd name="connsiteX0" fmla="*/ 2495550 w 4991100"/>
              <a:gd name="connsiteY0" fmla="*/ 0 h 4991100"/>
              <a:gd name="connsiteX1" fmla="*/ 4991100 w 4991100"/>
              <a:gd name="connsiteY1" fmla="*/ 2495550 h 4991100"/>
              <a:gd name="connsiteX2" fmla="*/ 2495550 w 4991100"/>
              <a:gd name="connsiteY2" fmla="*/ 4991100 h 4991100"/>
              <a:gd name="connsiteX3" fmla="*/ 0 w 4991100"/>
              <a:gd name="connsiteY3" fmla="*/ 2495550 h 4991100"/>
              <a:gd name="connsiteX4" fmla="*/ 2495550 w 4991100"/>
              <a:gd name="connsiteY4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1100" h="4991100">
                <a:moveTo>
                  <a:pt x="2495550" y="0"/>
                </a:moveTo>
                <a:cubicBezTo>
                  <a:pt x="3873804" y="0"/>
                  <a:pt x="4991100" y="1117296"/>
                  <a:pt x="4991100" y="2495550"/>
                </a:cubicBezTo>
                <a:cubicBezTo>
                  <a:pt x="4991100" y="3873804"/>
                  <a:pt x="3873804" y="4991100"/>
                  <a:pt x="2495550" y="4991100"/>
                </a:cubicBezTo>
                <a:cubicBezTo>
                  <a:pt x="1117296" y="4991100"/>
                  <a:pt x="0" y="3873804"/>
                  <a:pt x="0" y="2495550"/>
                </a:cubicBezTo>
                <a:cubicBezTo>
                  <a:pt x="0" y="1117296"/>
                  <a:pt x="1117296" y="0"/>
                  <a:pt x="2495550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lang="en-US" sz="1610" dirty="0"/>
            </a:lvl1pPr>
          </a:lstStyle>
          <a:p>
            <a:r>
              <a:rPr lang="pl-PL" dirty="0"/>
              <a:t>Wstaw obraz</a:t>
            </a:r>
          </a:p>
        </p:txBody>
      </p:sp>
      <p:sp>
        <p:nvSpPr>
          <p:cNvPr id="26" name="Holder 2">
            <a:extLst>
              <a:ext uri="{FF2B5EF4-FFF2-40B4-BE49-F238E27FC236}">
                <a16:creationId xmlns:a16="http://schemas.microsoft.com/office/drawing/2014/main" id="{F7417C1B-BD2D-41F7-B593-B2AA9374072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3755" y="594001"/>
            <a:ext cx="9449257" cy="3808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lnSpc>
                <a:spcPct val="90000"/>
              </a:lnSpc>
              <a:defRPr sz="2750" spc="-5" baseline="0"/>
            </a:lvl1pPr>
          </a:lstStyle>
          <a:p>
            <a:r>
              <a:rPr lang="pl-PL" dirty="0"/>
              <a:t>Wpisz tytuł</a:t>
            </a:r>
            <a:endParaRPr dirty="0"/>
          </a:p>
        </p:txBody>
      </p:sp>
      <p:sp>
        <p:nvSpPr>
          <p:cNvPr id="27" name="Symbol zastępczy tekstu 7">
            <a:extLst>
              <a:ext uri="{FF2B5EF4-FFF2-40B4-BE49-F238E27FC236}">
                <a16:creationId xmlns:a16="http://schemas.microsoft.com/office/drawing/2014/main" id="{CFCA0667-075E-4016-83C1-9624B6EDAD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3755" y="1062001"/>
            <a:ext cx="9449256" cy="346249"/>
          </a:xfrm>
        </p:spPr>
        <p:txBody>
          <a:bodyPr/>
          <a:lstStyle>
            <a:lvl1pPr>
              <a:defRPr sz="2250" spc="-5" baseline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pl-PL" dirty="0"/>
              <a:t>Wpisz podtytuł</a:t>
            </a:r>
          </a:p>
        </p:txBody>
      </p:sp>
      <p:sp>
        <p:nvSpPr>
          <p:cNvPr id="28" name="Symbol zastępczy tekstu 9">
            <a:extLst>
              <a:ext uri="{FF2B5EF4-FFF2-40B4-BE49-F238E27FC236}">
                <a16:creationId xmlns:a16="http://schemas.microsoft.com/office/drawing/2014/main" id="{91584D24-CA5E-4A1F-8278-D6ACB0100E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437" y="2106000"/>
            <a:ext cx="5335686" cy="2123979"/>
          </a:xfrm>
        </p:spPr>
        <p:txBody>
          <a:bodyPr/>
          <a:lstStyle>
            <a:lvl1pPr algn="l">
              <a:lnSpc>
                <a:spcPts val="2113"/>
              </a:lnSpc>
              <a:defRPr sz="1350" spc="-5">
                <a:latin typeface="+mn-lt"/>
                <a:ea typeface="Lato Medium" panose="020F0502020204030203" pitchFamily="34" charset="0"/>
                <a:cs typeface="Lato Medium" panose="020F0502020204030203" pitchFamily="34" charset="0"/>
              </a:defRPr>
            </a:lvl1pPr>
            <a:lvl2pPr marL="378000" indent="-315000" algn="l">
              <a:lnSpc>
                <a:spcPts val="2113"/>
              </a:lnSpc>
              <a:spcBef>
                <a:spcPts val="2113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l"/>
              <a:defRPr sz="1350" spc="-5">
                <a:latin typeface="+mn-lt"/>
              </a:defRPr>
            </a:lvl2pPr>
            <a:lvl3pPr marL="378000" indent="-315000" algn="l">
              <a:lnSpc>
                <a:spcPts val="2113"/>
              </a:lnSpc>
              <a:spcBef>
                <a:spcPts val="2113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l"/>
              <a:defRPr sz="1350" spc="-5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ts val="2113"/>
              </a:lnSpc>
              <a:spcBef>
                <a:spcPts val="2113"/>
              </a:spcBef>
              <a:buClr>
                <a:schemeClr val="tx2"/>
              </a:buClr>
              <a:buSzPct val="150000"/>
              <a:buFontTx/>
              <a:buNone/>
              <a:defRPr sz="1350" spc="-5">
                <a:latin typeface="+mn-lt"/>
              </a:defRPr>
            </a:lvl4pPr>
            <a:lvl5pPr marL="0" algn="l">
              <a:lnSpc>
                <a:spcPts val="2113"/>
              </a:lnSpc>
              <a:defRPr sz="1350" spc="-5">
                <a:latin typeface="+mn-lt"/>
              </a:defRPr>
            </a:lvl5pPr>
          </a:lstStyle>
          <a:p>
            <a:pPr lvl="0"/>
            <a:r>
              <a:rPr lang="pl-PL" dirty="0"/>
              <a:t>Wpisz tekst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0731154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202">
          <p15:clr>
            <a:srgbClr val="FBAE40"/>
          </p15:clr>
        </p15:guide>
        <p15:guide id="2" orient="horz" pos="623">
          <p15:clr>
            <a:srgbClr val="FBAE40"/>
          </p15:clr>
        </p15:guide>
        <p15:guide id="3" pos="6591">
          <p15:clr>
            <a:srgbClr val="9FCC3B"/>
          </p15:clr>
        </p15:guide>
        <p15:guide id="4" pos="2577">
          <p15:clr>
            <a:srgbClr val="9FCC3B"/>
          </p15:clr>
        </p15:guide>
        <p15:guide id="5" orient="horz" pos="1281">
          <p15:clr>
            <a:srgbClr val="9FCC3B"/>
          </p15:clr>
        </p15:guide>
        <p15:guide id="6" orient="horz" pos="7495">
          <p15:clr>
            <a:srgbClr val="9FCC3B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D:\!!!prace\kruk\brand\prezentacja wewnetrzna ppt\bg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ytuł 1"/>
          <p:cNvSpPr>
            <a:spLocks noGrp="1"/>
          </p:cNvSpPr>
          <p:nvPr>
            <p:ph type="ctrTitle" hasCustomPrompt="1"/>
          </p:nvPr>
        </p:nvSpPr>
        <p:spPr>
          <a:xfrm>
            <a:off x="1298443" y="2780929"/>
            <a:ext cx="9598158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ctr">
              <a:defRPr sz="2600" b="1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pl-PL" dirty="0"/>
              <a:t>TYTUŁ PREZENTACJI</a:t>
            </a:r>
          </a:p>
        </p:txBody>
      </p:sp>
      <p:sp>
        <p:nvSpPr>
          <p:cNvPr id="9" name="Symbol zastępczy tekstu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66" y="3991505"/>
            <a:ext cx="9603670" cy="353319"/>
          </a:xfrm>
        </p:spPr>
        <p:txBody>
          <a:bodyPr>
            <a:noAutofit/>
          </a:bodyPr>
          <a:lstStyle>
            <a:lvl1pPr marL="0" indent="0" algn="ctr">
              <a:buNone/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pl-PL" dirty="0"/>
              <a:t>Wrocław, 24 lipca 2014 r.</a:t>
            </a:r>
          </a:p>
        </p:txBody>
      </p:sp>
    </p:spTree>
    <p:extLst>
      <p:ext uri="{BB962C8B-B14F-4D97-AF65-F5344CB8AC3E}">
        <p14:creationId xmlns:p14="http://schemas.microsoft.com/office/powerpoint/2010/main" val="18702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+ tekst + k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9" name="Symbol zastępczy zawartości 2"/>
          <p:cNvSpPr>
            <a:spLocks noGrp="1"/>
          </p:cNvSpPr>
          <p:nvPr>
            <p:ph sz="half" idx="14"/>
          </p:nvPr>
        </p:nvSpPr>
        <p:spPr>
          <a:xfrm>
            <a:off x="1296001" y="900000"/>
            <a:ext cx="10176932" cy="338554"/>
          </a:xfrm>
        </p:spPr>
        <p:txBody>
          <a:bodyPr/>
          <a:lstStyle>
            <a:lvl1pPr>
              <a:buClr>
                <a:srgbClr val="18B022"/>
              </a:buClr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742950" indent="-285750">
              <a:buClr>
                <a:srgbClr val="18B022"/>
              </a:buClr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18B022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18B022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18B022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10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11376587" y="6165305"/>
            <a:ext cx="749126" cy="365125"/>
          </a:xfrm>
          <a:prstGeom prst="rect">
            <a:avLst/>
          </a:prstGeom>
          <a:noFill/>
        </p:spPr>
        <p:txBody>
          <a:bodyPr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fld id="{81382561-DA1C-4162-B7C8-DCD3404CF350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152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0310" y="2070811"/>
            <a:ext cx="9331379" cy="6924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1D1D1B"/>
                </a:solidFill>
                <a:latin typeface="Lato"/>
                <a:cs typeface="Lato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8425" y="3029374"/>
            <a:ext cx="10515150" cy="4385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0" i="0">
                <a:solidFill>
                  <a:schemeClr val="tx1"/>
                </a:solidFill>
                <a:latin typeface="Lato Medium"/>
                <a:cs typeface="Lato Medium"/>
              </a:defRPr>
            </a:lvl1pPr>
          </a:lstStyle>
          <a:p>
            <a:endParaRPr dirty="0"/>
          </a:p>
        </p:txBody>
      </p:sp>
      <p:pic>
        <p:nvPicPr>
          <p:cNvPr id="18" name="Grafika 17">
            <a:extLst>
              <a:ext uri="{FF2B5EF4-FFF2-40B4-BE49-F238E27FC236}">
                <a16:creationId xmlns:a16="http://schemas.microsoft.com/office/drawing/2014/main" id="{4CE107D0-7064-49C5-9E12-B17A7F748E4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38260" y="512593"/>
            <a:ext cx="1216041" cy="96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8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xStyles>
    <p:titleStyle>
      <a:lvl1pPr eaLnBrk="1" hangingPunct="1">
        <a:defRPr sz="2767">
          <a:latin typeface="+mj-lt"/>
          <a:ea typeface="+mj-ea"/>
          <a:cs typeface="+mj-cs"/>
        </a:defRPr>
      </a:lvl1pPr>
    </p:titleStyle>
    <p:bodyStyle>
      <a:lvl1pPr marL="0" eaLnBrk="1" hangingPunct="1">
        <a:defRPr sz="1409" baseline="0">
          <a:latin typeface="Lato Light" panose="020F0502020204030203" pitchFamily="34" charset="0"/>
          <a:ea typeface="+mn-ea"/>
          <a:cs typeface="+mn-cs"/>
        </a:defRPr>
      </a:lvl1pPr>
      <a:lvl2pPr marL="277277" eaLnBrk="1" hangingPunct="1">
        <a:defRPr>
          <a:latin typeface="+mn-lt"/>
          <a:ea typeface="+mn-ea"/>
          <a:cs typeface="+mn-cs"/>
        </a:defRPr>
      </a:lvl2pPr>
      <a:lvl3pPr marL="554554" eaLnBrk="1" hangingPunct="1">
        <a:defRPr>
          <a:latin typeface="+mn-lt"/>
          <a:ea typeface="+mn-ea"/>
          <a:cs typeface="+mn-cs"/>
        </a:defRPr>
      </a:lvl3pPr>
      <a:lvl4pPr marL="831830" eaLnBrk="1" hangingPunct="1">
        <a:defRPr>
          <a:latin typeface="+mn-lt"/>
          <a:ea typeface="+mn-ea"/>
          <a:cs typeface="+mn-cs"/>
        </a:defRPr>
      </a:lvl4pPr>
      <a:lvl5pPr marL="1109107" eaLnBrk="1" hangingPunct="1">
        <a:defRPr>
          <a:latin typeface="+mn-lt"/>
          <a:ea typeface="+mn-ea"/>
          <a:cs typeface="+mn-cs"/>
        </a:defRPr>
      </a:lvl5pPr>
      <a:lvl6pPr marL="1386384" eaLnBrk="1" hangingPunct="1">
        <a:defRPr>
          <a:latin typeface="+mn-lt"/>
          <a:ea typeface="+mn-ea"/>
          <a:cs typeface="+mn-cs"/>
        </a:defRPr>
      </a:lvl6pPr>
      <a:lvl7pPr marL="1663661" eaLnBrk="1" hangingPunct="1">
        <a:defRPr>
          <a:latin typeface="+mn-lt"/>
          <a:ea typeface="+mn-ea"/>
          <a:cs typeface="+mn-cs"/>
        </a:defRPr>
      </a:lvl7pPr>
      <a:lvl8pPr marL="1940937" eaLnBrk="1" hangingPunct="1">
        <a:defRPr>
          <a:latin typeface="+mn-lt"/>
          <a:ea typeface="+mn-ea"/>
          <a:cs typeface="+mn-cs"/>
        </a:defRPr>
      </a:lvl8pPr>
      <a:lvl9pPr marL="2218214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277277" eaLnBrk="1" hangingPunct="1">
        <a:defRPr>
          <a:latin typeface="+mn-lt"/>
          <a:ea typeface="+mn-ea"/>
          <a:cs typeface="+mn-cs"/>
        </a:defRPr>
      </a:lvl2pPr>
      <a:lvl3pPr marL="554554" eaLnBrk="1" hangingPunct="1">
        <a:defRPr>
          <a:latin typeface="+mn-lt"/>
          <a:ea typeface="+mn-ea"/>
          <a:cs typeface="+mn-cs"/>
        </a:defRPr>
      </a:lvl3pPr>
      <a:lvl4pPr marL="831830" eaLnBrk="1" hangingPunct="1">
        <a:defRPr>
          <a:latin typeface="+mn-lt"/>
          <a:ea typeface="+mn-ea"/>
          <a:cs typeface="+mn-cs"/>
        </a:defRPr>
      </a:lvl4pPr>
      <a:lvl5pPr marL="1109107" eaLnBrk="1" hangingPunct="1">
        <a:defRPr>
          <a:latin typeface="+mn-lt"/>
          <a:ea typeface="+mn-ea"/>
          <a:cs typeface="+mn-cs"/>
        </a:defRPr>
      </a:lvl5pPr>
      <a:lvl6pPr marL="1386384" eaLnBrk="1" hangingPunct="1">
        <a:defRPr>
          <a:latin typeface="+mn-lt"/>
          <a:ea typeface="+mn-ea"/>
          <a:cs typeface="+mn-cs"/>
        </a:defRPr>
      </a:lvl6pPr>
      <a:lvl7pPr marL="1663661" eaLnBrk="1" hangingPunct="1">
        <a:defRPr>
          <a:latin typeface="+mn-lt"/>
          <a:ea typeface="+mn-ea"/>
          <a:cs typeface="+mn-cs"/>
        </a:defRPr>
      </a:lvl7pPr>
      <a:lvl8pPr marL="1940937" eaLnBrk="1" hangingPunct="1">
        <a:defRPr>
          <a:latin typeface="+mn-lt"/>
          <a:ea typeface="+mn-ea"/>
          <a:cs typeface="+mn-cs"/>
        </a:defRPr>
      </a:lvl8pPr>
      <a:lvl9pPr marL="2218214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8034">
          <p15:clr>
            <a:srgbClr val="F26B43"/>
          </p15:clr>
        </p15:guide>
        <p15:guide id="3" pos="610">
          <p15:clr>
            <a:srgbClr val="F26B43"/>
          </p15:clr>
        </p15:guide>
        <p15:guide id="9" pos="8683">
          <p15:clr>
            <a:srgbClr val="F26B43"/>
          </p15:clr>
        </p15:guide>
        <p15:guide id="10" pos="1454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lr.mlr-org.com/articles/tutorial/measures.html#regression-1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chine-learning/crash-course/classification/roc-and-auc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lr.mlr-org.com/articles/tutorial/measures.html#classification-1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ymbol zastępczy obrazu 6" descr="Obraz zawierający osoba, wewnątrz&#10;&#10;Opis wygenerowany automatycznie">
            <a:extLst>
              <a:ext uri="{FF2B5EF4-FFF2-40B4-BE49-F238E27FC236}">
                <a16:creationId xmlns:a16="http://schemas.microsoft.com/office/drawing/2014/main" id="{87178FAF-1034-4157-9140-9B245193DE41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0" r="36294" b="24483"/>
          <a:stretch/>
        </p:blipFill>
        <p:spPr>
          <a:xfrm>
            <a:off x="511727" y="512509"/>
            <a:ext cx="5584274" cy="5417080"/>
          </a:xfrm>
        </p:spPr>
      </p:pic>
      <p:sp>
        <p:nvSpPr>
          <p:cNvPr id="3" name="Tytuł 2">
            <a:extLst>
              <a:ext uri="{FF2B5EF4-FFF2-40B4-BE49-F238E27FC236}">
                <a16:creationId xmlns:a16="http://schemas.microsoft.com/office/drawing/2014/main" id="{2E5E35FA-FEC9-4FA8-8131-FAFB128C1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1904" y="2827361"/>
            <a:ext cx="4703101" cy="1274195"/>
          </a:xfrm>
        </p:spPr>
        <p:txBody>
          <a:bodyPr/>
          <a:lstStyle/>
          <a:p>
            <a:r>
              <a:rPr lang="pl-PL" sz="2700" dirty="0"/>
              <a:t>Klasyfikacja a regresja</a:t>
            </a:r>
            <a:br>
              <a:rPr lang="pl-PL" sz="2700" dirty="0"/>
            </a:br>
            <a:r>
              <a:rPr lang="pl-PL" sz="1800" dirty="0" err="1"/>
              <a:t>Unsupervised</a:t>
            </a:r>
            <a:r>
              <a:rPr lang="pl-PL" sz="1800" dirty="0"/>
              <a:t> learning</a:t>
            </a:r>
            <a:br>
              <a:rPr lang="pl-PL" sz="1800" dirty="0"/>
            </a:br>
            <a:br>
              <a:rPr lang="pl-PL" sz="2700" dirty="0"/>
            </a:br>
            <a:r>
              <a:rPr lang="pl-PL" sz="2000" b="0" dirty="0" err="1"/>
              <a:t>Labratorium</a:t>
            </a:r>
            <a:r>
              <a:rPr lang="pl-PL" sz="2000" b="0" dirty="0"/>
              <a:t> 3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D8F4BD5-489A-4E73-A0F6-33EF0DEA535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84802" y="4476942"/>
            <a:ext cx="4680203" cy="1046761"/>
          </a:xfrm>
        </p:spPr>
        <p:txBody>
          <a:bodyPr/>
          <a:lstStyle/>
          <a:p>
            <a:r>
              <a:rPr lang="pl-PL" dirty="0"/>
              <a:t>Sebastian Kuzara</a:t>
            </a:r>
          </a:p>
          <a:p>
            <a:r>
              <a:rPr lang="pl-PL" dirty="0"/>
              <a:t>KRUK S.A.</a:t>
            </a:r>
          </a:p>
          <a:p>
            <a:r>
              <a:rPr lang="pl-PL" dirty="0"/>
              <a:t>Statistical </a:t>
            </a:r>
            <a:r>
              <a:rPr lang="pl-PL" dirty="0" err="1"/>
              <a:t>Methods</a:t>
            </a:r>
            <a:r>
              <a:rPr lang="pl-PL" dirty="0"/>
              <a:t> Development </a:t>
            </a:r>
            <a:r>
              <a:rPr lang="pl-PL" dirty="0" err="1"/>
              <a:t>Area</a:t>
            </a:r>
            <a:endParaRPr lang="pl-PL" dirty="0"/>
          </a:p>
          <a:p>
            <a:r>
              <a:rPr lang="pl-PL" dirty="0"/>
              <a:t>Wrocław, 2024</a:t>
            </a:r>
          </a:p>
        </p:txBody>
      </p:sp>
      <p:pic>
        <p:nvPicPr>
          <p:cNvPr id="14" name="Symbol zastępczy obrazu 27" descr="Obraz zawierający tekst&#10;&#10;Opis wygenerowany automatycznie">
            <a:extLst>
              <a:ext uri="{FF2B5EF4-FFF2-40B4-BE49-F238E27FC236}">
                <a16:creationId xmlns:a16="http://schemas.microsoft.com/office/drawing/2014/main" id="{702A02AF-D47C-426A-B041-9E99B739DC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618" y="5779676"/>
            <a:ext cx="814918" cy="329824"/>
          </a:xfrm>
          <a:prstGeom prst="rect">
            <a:avLst/>
          </a:prstGeom>
        </p:spPr>
      </p:pic>
      <p:pic>
        <p:nvPicPr>
          <p:cNvPr id="15" name="Symbol zastępczy obrazu 29">
            <a:extLst>
              <a:ext uri="{FF2B5EF4-FFF2-40B4-BE49-F238E27FC236}">
                <a16:creationId xmlns:a16="http://schemas.microsoft.com/office/drawing/2014/main" id="{F13768A9-5D68-4D04-BFA2-438DC7B5686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9" b="-340"/>
          <a:stretch/>
        </p:blipFill>
        <p:spPr>
          <a:xfrm>
            <a:off x="8721847" y="5710770"/>
            <a:ext cx="665109" cy="404327"/>
          </a:xfrm>
          <a:prstGeom prst="rect">
            <a:avLst/>
          </a:prstGeom>
        </p:spPr>
      </p:pic>
      <p:pic>
        <p:nvPicPr>
          <p:cNvPr id="16" name="Symbol zastępczy obrazu 31">
            <a:extLst>
              <a:ext uri="{FF2B5EF4-FFF2-40B4-BE49-F238E27FC236}">
                <a16:creationId xmlns:a16="http://schemas.microsoft.com/office/drawing/2014/main" id="{91837405-2FAA-4C89-8F3B-E5E100540FE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5" r="313" b="-1935"/>
          <a:stretch/>
        </p:blipFill>
        <p:spPr>
          <a:xfrm>
            <a:off x="9591093" y="5656443"/>
            <a:ext cx="1095259" cy="488901"/>
          </a:xfrm>
          <a:prstGeom prst="rect">
            <a:avLst/>
          </a:prstGeom>
        </p:spPr>
      </p:pic>
      <p:pic>
        <p:nvPicPr>
          <p:cNvPr id="17" name="Symbol zastępczy obrazu 33">
            <a:extLst>
              <a:ext uri="{FF2B5EF4-FFF2-40B4-BE49-F238E27FC236}">
                <a16:creationId xmlns:a16="http://schemas.microsoft.com/office/drawing/2014/main" id="{3BBE4B28-C908-4778-82FA-0ECB1E5B896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81" b="1171"/>
          <a:stretch/>
        </p:blipFill>
        <p:spPr>
          <a:xfrm>
            <a:off x="10880566" y="5674552"/>
            <a:ext cx="684439" cy="435018"/>
          </a:xfrm>
          <a:prstGeom prst="rect">
            <a:avLst/>
          </a:prstGeom>
        </p:spPr>
      </p:pic>
      <p:pic>
        <p:nvPicPr>
          <p:cNvPr id="18" name="Symbol zastępczy obrazu 25">
            <a:extLst>
              <a:ext uri="{FF2B5EF4-FFF2-40B4-BE49-F238E27FC236}">
                <a16:creationId xmlns:a16="http://schemas.microsoft.com/office/drawing/2014/main" id="{67CBB5FA-289A-470C-958B-4DE59CCD7A7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663" y="5647142"/>
            <a:ext cx="557486" cy="443924"/>
          </a:xfrm>
          <a:prstGeom prst="rect">
            <a:avLst/>
          </a:prstGeom>
        </p:spPr>
      </p:pic>
      <p:pic>
        <p:nvPicPr>
          <p:cNvPr id="20" name="Obraz 19">
            <a:extLst>
              <a:ext uri="{FF2B5EF4-FFF2-40B4-BE49-F238E27FC236}">
                <a16:creationId xmlns:a16="http://schemas.microsoft.com/office/drawing/2014/main" id="{B3396C10-7C20-449F-ABFA-75149AC61F84}"/>
              </a:ext>
            </a:extLst>
          </p:cNvPr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35" y="963870"/>
            <a:ext cx="4910739" cy="500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51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6434C5-6106-088A-BBB0-65A34327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77" y="133627"/>
            <a:ext cx="9331379" cy="692497"/>
          </a:xfrm>
        </p:spPr>
        <p:txBody>
          <a:bodyPr/>
          <a:lstStyle/>
          <a:p>
            <a:pPr algn="l"/>
            <a:r>
              <a:rPr lang="pl-PL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hierarchical</a:t>
            </a:r>
            <a:r>
              <a:rPr lang="pl-PL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l-PL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clustering</a:t>
            </a:r>
            <a:r>
              <a:rPr lang="pl-PL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– grupowanie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E6769AD-2D0E-3C01-BAA5-E0544E15254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59871" y="1374238"/>
            <a:ext cx="5936129" cy="4109523"/>
          </a:xfrm>
          <a:ln>
            <a:solidFill>
              <a:schemeClr val="tx1"/>
            </a:solidFill>
          </a:ln>
        </p:spPr>
        <p:txBody>
          <a:bodyPr/>
          <a:lstStyle/>
          <a:p>
            <a:pPr algn="l" fontAlgn="base">
              <a:lnSpc>
                <a:spcPct val="150000"/>
              </a:lnSpc>
            </a:pP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predicted_clusters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 &lt;- </a:t>
            </a:r>
            <a:r>
              <a:rPr lang="pl-PL" sz="1800" b="0" i="0" dirty="0" err="1">
                <a:solidFill>
                  <a:srgbClr val="4758AB"/>
                </a:solidFill>
                <a:effectLst/>
                <a:latin typeface="SFMono-Regular"/>
              </a:rPr>
              <a:t>cutree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(model, </a:t>
            </a:r>
            <a:r>
              <a:rPr lang="pl-PL" sz="1800" b="0" i="0" dirty="0">
                <a:solidFill>
                  <a:srgbClr val="657422"/>
                </a:solidFill>
                <a:effectLst/>
                <a:latin typeface="SFMono-Regular"/>
              </a:rPr>
              <a:t>k=</a:t>
            </a:r>
            <a:r>
              <a:rPr lang="pl-PL" sz="1800" b="0" i="0" dirty="0">
                <a:solidFill>
                  <a:srgbClr val="AD0000"/>
                </a:solidFill>
                <a:effectLst/>
                <a:latin typeface="SFMono-Regular"/>
              </a:rPr>
              <a:t>8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) </a:t>
            </a:r>
          </a:p>
          <a:p>
            <a:pPr algn="l" fontAlgn="base">
              <a:lnSpc>
                <a:spcPct val="150000"/>
              </a:lnSpc>
            </a:pPr>
            <a:endParaRPr lang="pl-PL" sz="1800" dirty="0">
              <a:solidFill>
                <a:srgbClr val="003B4F"/>
              </a:solidFill>
              <a:latin typeface="SFMono-Regular"/>
            </a:endParaRPr>
          </a:p>
          <a:p>
            <a:pPr algn="l" fontAlgn="base">
              <a:lnSpc>
                <a:spcPct val="150000"/>
              </a:lnSpc>
            </a:pPr>
            <a:r>
              <a:rPr lang="pl-PL" sz="1800" b="0" i="0" dirty="0">
                <a:solidFill>
                  <a:srgbClr val="5E5E5E"/>
                </a:solidFill>
                <a:effectLst/>
                <a:latin typeface="SFMono-Regular"/>
              </a:rPr>
              <a:t># argument k-liczba grup, h wysokość odcięcia</a:t>
            </a:r>
            <a:r>
              <a:rPr lang="pl-PL" sz="18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predicted_clusters_dt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 &lt;- </a:t>
            </a:r>
            <a:r>
              <a:rPr lang="pl-PL" sz="1800" b="0" i="0" dirty="0" err="1">
                <a:solidFill>
                  <a:srgbClr val="4758AB"/>
                </a:solidFill>
                <a:effectLst/>
                <a:latin typeface="SFMono-Regular"/>
              </a:rPr>
              <a:t>data.table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pl-PL" sz="18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algn="l" fontAlgn="base">
              <a:lnSpc>
                <a:spcPct val="150000"/>
              </a:lnSpc>
            </a:pPr>
            <a:r>
              <a:rPr lang="pl-PL" sz="1800" dirty="0">
                <a:solidFill>
                  <a:srgbClr val="222222"/>
                </a:solidFill>
                <a:latin typeface="SFMono-Regular"/>
              </a:rPr>
              <a:t>	</a:t>
            </a:r>
            <a:r>
              <a:rPr lang="pl-PL" sz="1800" b="0" i="0" dirty="0">
                <a:solidFill>
                  <a:srgbClr val="657422"/>
                </a:solidFill>
                <a:effectLst/>
                <a:latin typeface="SFMono-Regular"/>
              </a:rPr>
              <a:t>Car =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pl-PL" sz="1800" b="0" i="0" dirty="0" err="1">
                <a:solidFill>
                  <a:srgbClr val="4758AB"/>
                </a:solidFill>
                <a:effectLst/>
                <a:latin typeface="SFMono-Regular"/>
              </a:rPr>
              <a:t>names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predicted_clusters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),</a:t>
            </a:r>
            <a:r>
              <a:rPr lang="pl-PL" sz="18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algn="l" fontAlgn="base">
              <a:lnSpc>
                <a:spcPct val="150000"/>
              </a:lnSpc>
            </a:pPr>
            <a:r>
              <a:rPr lang="pl-PL" sz="1800" dirty="0">
                <a:solidFill>
                  <a:srgbClr val="222222"/>
                </a:solidFill>
                <a:latin typeface="SFMono-Regular"/>
              </a:rPr>
              <a:t>	</a:t>
            </a:r>
            <a:r>
              <a:rPr lang="pl-PL" sz="1800" b="0" i="0" dirty="0">
                <a:solidFill>
                  <a:srgbClr val="657422"/>
                </a:solidFill>
                <a:effectLst/>
                <a:latin typeface="SFMono-Regular"/>
              </a:rPr>
              <a:t>Cluster =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predicted_clusters</a:t>
            </a:r>
            <a:r>
              <a:rPr lang="pl-PL" sz="18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algn="l" fontAlgn="base">
              <a:lnSpc>
                <a:spcPct val="150000"/>
              </a:lnSpc>
            </a:pP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)</a:t>
            </a:r>
          </a:p>
          <a:p>
            <a:pPr algn="l" fontAlgn="base">
              <a:lnSpc>
                <a:spcPct val="150000"/>
              </a:lnSpc>
            </a:pPr>
            <a:endParaRPr lang="pl-PL" sz="1800" dirty="0">
              <a:solidFill>
                <a:srgbClr val="003B4F"/>
              </a:solidFill>
              <a:latin typeface="SFMono-Regular"/>
            </a:endParaRPr>
          </a:p>
          <a:p>
            <a:pPr algn="l" fontAlgn="base">
              <a:lnSpc>
                <a:spcPct val="150000"/>
              </a:lnSpc>
            </a:pPr>
            <a:r>
              <a:rPr lang="pl-PL" sz="1800" b="0" i="0" dirty="0" err="1">
                <a:solidFill>
                  <a:srgbClr val="4758AB"/>
                </a:solidFill>
                <a:effectLst/>
                <a:latin typeface="SFMono-Regular"/>
              </a:rPr>
              <a:t>setorder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predicted_clusters_dt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, Cluster)</a:t>
            </a:r>
            <a:r>
              <a:rPr lang="pl-PL" sz="18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  <a:r>
              <a:rPr lang="pl-PL" sz="1800" b="0" i="0" dirty="0" err="1">
                <a:solidFill>
                  <a:srgbClr val="4758AB"/>
                </a:solidFill>
                <a:effectLst/>
                <a:latin typeface="SFMono-Regular"/>
              </a:rPr>
              <a:t>print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predicted_clusters_dt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)</a:t>
            </a:r>
            <a:endParaRPr lang="pl-PL" sz="40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CAD14FA-9D51-F1CB-F0A0-FFEA0C7E8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718" y="1125042"/>
            <a:ext cx="2650767" cy="552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05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6434C5-6106-088A-BBB0-65A34327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77" y="133627"/>
            <a:ext cx="9331379" cy="692497"/>
          </a:xfrm>
        </p:spPr>
        <p:txBody>
          <a:bodyPr/>
          <a:lstStyle/>
          <a:p>
            <a:pPr algn="l" fontAlgn="base"/>
            <a:r>
              <a:rPr lang="pl-PL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k </a:t>
            </a:r>
            <a:r>
              <a:rPr lang="pl-PL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nearest</a:t>
            </a:r>
            <a:r>
              <a:rPr lang="pl-PL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l-PL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neighbours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E6769AD-2D0E-3C01-BAA5-E0544E15254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59871" y="826124"/>
            <a:ext cx="11440458" cy="5953040"/>
          </a:xfrm>
        </p:spPr>
        <p:txBody>
          <a:bodyPr/>
          <a:lstStyle/>
          <a:p>
            <a:pPr algn="l" fontAlgn="base">
              <a:lnSpc>
                <a:spcPct val="150000"/>
              </a:lnSpc>
            </a:pPr>
            <a:r>
              <a:rPr lang="pl-PL" sz="20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Idea: Podobne obserwacje położone są w niedalekiej odległości od siebie w zadanej przestrzeni</a:t>
            </a:r>
          </a:p>
          <a:p>
            <a:pPr algn="l" fontAlgn="base">
              <a:lnSpc>
                <a:spcPct val="150000"/>
              </a:lnSpc>
            </a:pPr>
            <a:endParaRPr lang="pl-PL" sz="2000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 fontAlgn="base">
              <a:lnSpc>
                <a:spcPct val="150000"/>
              </a:lnSpc>
            </a:pPr>
            <a:r>
              <a:rPr lang="pl-PL" sz="20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Algorytm:</a:t>
            </a:r>
          </a:p>
          <a:p>
            <a:pPr marL="457200" indent="-457200" algn="l" fontAlgn="base">
              <a:lnSpc>
                <a:spcPct val="150000"/>
              </a:lnSpc>
              <a:buFont typeface="+mj-lt"/>
              <a:buAutoNum type="arabicPeriod"/>
            </a:pPr>
            <a:r>
              <a:rPr lang="pl-PL" sz="20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jeśli zmienne objaśniające opisane są na różnych skalach, należy je odpowiednio przekształcić (ujednolicić)</a:t>
            </a:r>
          </a:p>
          <a:p>
            <a:pPr marL="457200" indent="-457200" algn="l" fontAlgn="base">
              <a:lnSpc>
                <a:spcPct val="150000"/>
              </a:lnSpc>
              <a:buFont typeface="+mj-lt"/>
              <a:buAutoNum type="arabicPeriod"/>
            </a:pPr>
            <a:r>
              <a:rPr lang="pl-PL" sz="20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wybieramy k (ilu sąsiadów chcemy dobrać)</a:t>
            </a:r>
          </a:p>
          <a:p>
            <a:pPr marL="457200" indent="-457200" algn="l" fontAlgn="base">
              <a:lnSpc>
                <a:spcPct val="150000"/>
              </a:lnSpc>
              <a:buFont typeface="+mj-lt"/>
              <a:buAutoNum type="arabicPeriod"/>
            </a:pPr>
            <a:r>
              <a:rPr lang="pl-PL" sz="20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Iteracyjnie: dla każdej obserwacji z badanej próbki:</a:t>
            </a:r>
          </a:p>
          <a:p>
            <a:pPr lvl="1" algn="l" fontAlgn="base">
              <a:lnSpc>
                <a:spcPct val="150000"/>
              </a:lnSpc>
            </a:pPr>
            <a:r>
              <a:rPr lang="pl-PL" b="0" i="0" dirty="0">
                <a:solidFill>
                  <a:srgbClr val="222222"/>
                </a:solidFill>
                <a:effectLst/>
                <a:latin typeface="inherit"/>
              </a:rPr>
              <a:t>obliczamy odległość między tą obserwacją a obserwacjami w próbie referencyjnej</a:t>
            </a:r>
          </a:p>
          <a:p>
            <a:pPr lvl="1" algn="l" fontAlgn="base">
              <a:lnSpc>
                <a:spcPct val="150000"/>
              </a:lnSpc>
            </a:pPr>
            <a:r>
              <a:rPr lang="pl-PL" b="0" i="0" dirty="0">
                <a:solidFill>
                  <a:srgbClr val="222222"/>
                </a:solidFill>
                <a:effectLst/>
                <a:latin typeface="inherit"/>
              </a:rPr>
              <a:t>wybieramy k sąsiadów z próby referencyjnej, które charakteryzują się najmniejszymi odległościami</a:t>
            </a:r>
          </a:p>
          <a:p>
            <a:pPr marL="457200" indent="-457200" algn="l" fontAlgn="base">
              <a:lnSpc>
                <a:spcPct val="150000"/>
              </a:lnSpc>
              <a:buFont typeface="+mj-lt"/>
              <a:buAutoNum type="arabicPeriod"/>
            </a:pPr>
            <a:r>
              <a:rPr lang="pl-PL" sz="20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klasyfikacja: każdej obserwacji ze zbioru modelowanego przypisujemy najczęściej występującą klasę (</a:t>
            </a:r>
            <a:r>
              <a:rPr lang="pl-PL" sz="2000" b="0" i="1" dirty="0" err="1">
                <a:solidFill>
                  <a:srgbClr val="222222"/>
                </a:solidFill>
                <a:effectLst/>
                <a:latin typeface="inherit"/>
              </a:rPr>
              <a:t>label</a:t>
            </a:r>
            <a:r>
              <a:rPr lang="pl-PL" sz="20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) występującą wśród jej sąsiadów</a:t>
            </a:r>
          </a:p>
          <a:p>
            <a:pPr marL="457200" indent="-457200" algn="l" fontAlgn="base">
              <a:lnSpc>
                <a:spcPct val="150000"/>
              </a:lnSpc>
              <a:buFont typeface="+mj-lt"/>
              <a:buAutoNum type="arabicPeriod"/>
            </a:pPr>
            <a:r>
              <a:rPr lang="pl-PL" sz="20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regresja: dla każdej obserwacji modelowanej obliczamy predykcję zmiennej objaśnianej (dostępnej w zbiorze referencyjnym) za pomocą funkcji agregującej (np. średniej)</a:t>
            </a:r>
          </a:p>
        </p:txBody>
      </p:sp>
    </p:spTree>
    <p:extLst>
      <p:ext uri="{BB962C8B-B14F-4D97-AF65-F5344CB8AC3E}">
        <p14:creationId xmlns:p14="http://schemas.microsoft.com/office/powerpoint/2010/main" val="3094396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6434C5-6106-088A-BBB0-65A34327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77" y="133627"/>
            <a:ext cx="9331379" cy="692497"/>
          </a:xfrm>
        </p:spPr>
        <p:txBody>
          <a:bodyPr/>
          <a:lstStyle/>
          <a:p>
            <a:pPr algn="l" fontAlgn="base"/>
            <a:r>
              <a:rPr lang="pl-PL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kNN</a:t>
            </a:r>
            <a:r>
              <a:rPr lang="pl-PL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– przygotowanie danych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E6769AD-2D0E-3C01-BAA5-E0544E15254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59871" y="826124"/>
            <a:ext cx="5936129" cy="5870966"/>
          </a:xfrm>
          <a:ln>
            <a:solidFill>
              <a:schemeClr val="tx1"/>
            </a:solidFill>
          </a:ln>
        </p:spPr>
        <p:txBody>
          <a:bodyPr/>
          <a:lstStyle/>
          <a:p>
            <a:pPr algn="l" fontAlgn="base">
              <a:lnSpc>
                <a:spcPct val="150000"/>
              </a:lnSpc>
            </a:pPr>
            <a:r>
              <a:rPr lang="pl-PL" sz="1600" b="0" i="0" dirty="0" err="1">
                <a:solidFill>
                  <a:srgbClr val="4758AB"/>
                </a:solidFill>
                <a:effectLst/>
                <a:latin typeface="SFMono-Regular"/>
              </a:rPr>
              <a:t>library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pl-PL" sz="1600" b="0" i="0" dirty="0" err="1">
                <a:solidFill>
                  <a:srgbClr val="003B4F"/>
                </a:solidFill>
                <a:effectLst/>
                <a:latin typeface="SFMono-Regular"/>
              </a:rPr>
              <a:t>data.table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)</a:t>
            </a:r>
            <a:r>
              <a:rPr lang="pl-PL" sz="16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algn="l" fontAlgn="base">
              <a:lnSpc>
                <a:spcPct val="150000"/>
              </a:lnSpc>
            </a:pPr>
            <a:r>
              <a:rPr lang="pl-PL" sz="1600" b="0" i="0" dirty="0" err="1">
                <a:solidFill>
                  <a:srgbClr val="4758AB"/>
                </a:solidFill>
                <a:effectLst/>
                <a:latin typeface="SFMono-Regular"/>
              </a:rPr>
              <a:t>library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(ggplot2)</a:t>
            </a:r>
            <a:r>
              <a:rPr lang="pl-PL" sz="16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algn="l" fontAlgn="base">
              <a:lnSpc>
                <a:spcPct val="150000"/>
              </a:lnSpc>
            </a:pPr>
            <a:r>
              <a:rPr lang="pl-PL" sz="1600" b="0" i="0" dirty="0" err="1">
                <a:solidFill>
                  <a:srgbClr val="4758AB"/>
                </a:solidFill>
                <a:effectLst/>
                <a:latin typeface="SFMono-Regular"/>
              </a:rPr>
              <a:t>library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pl-PL" sz="1600" b="0" i="0" dirty="0" err="1">
                <a:solidFill>
                  <a:srgbClr val="003B4F"/>
                </a:solidFill>
                <a:effectLst/>
                <a:latin typeface="SFMono-Regular"/>
              </a:rPr>
              <a:t>caret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) </a:t>
            </a:r>
          </a:p>
          <a:p>
            <a:pPr algn="l" fontAlgn="base">
              <a:lnSpc>
                <a:spcPct val="150000"/>
              </a:lnSpc>
            </a:pPr>
            <a:endParaRPr lang="pl-PL" sz="1600" dirty="0">
              <a:solidFill>
                <a:srgbClr val="003B4F"/>
              </a:solidFill>
              <a:latin typeface="SFMono-Regular"/>
            </a:endParaRPr>
          </a:p>
          <a:p>
            <a:pPr algn="l" fontAlgn="base">
              <a:lnSpc>
                <a:spcPct val="150000"/>
              </a:lnSpc>
            </a:pPr>
            <a:r>
              <a:rPr lang="pl-PL" sz="1600" b="0" i="0" dirty="0">
                <a:solidFill>
                  <a:srgbClr val="5E5E5E"/>
                </a:solidFill>
                <a:effectLst/>
                <a:latin typeface="SFMono-Regular"/>
              </a:rPr>
              <a:t># implementacja </a:t>
            </a:r>
            <a:r>
              <a:rPr lang="pl-PL" sz="1600" b="0" i="0" dirty="0" err="1">
                <a:solidFill>
                  <a:srgbClr val="5E5E5E"/>
                </a:solidFill>
                <a:effectLst/>
                <a:latin typeface="SFMono-Regular"/>
              </a:rPr>
              <a:t>knn</a:t>
            </a:r>
            <a:r>
              <a:rPr lang="pl-PL" sz="1600" b="0" i="0" dirty="0">
                <a:solidFill>
                  <a:srgbClr val="5E5E5E"/>
                </a:solidFill>
                <a:effectLst/>
                <a:latin typeface="SFMono-Regular"/>
              </a:rPr>
              <a:t> i przeskalowanie cech</a:t>
            </a:r>
            <a:r>
              <a:rPr lang="pl-PL" sz="16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algn="l" fontAlgn="base">
              <a:lnSpc>
                <a:spcPct val="150000"/>
              </a:lnSpc>
            </a:pPr>
            <a:r>
              <a:rPr lang="pl-PL" sz="1600" b="0" i="0" dirty="0" err="1">
                <a:solidFill>
                  <a:srgbClr val="003B4F"/>
                </a:solidFill>
                <a:effectLst/>
                <a:latin typeface="SFMono-Regular"/>
              </a:rPr>
              <a:t>n_ref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 &lt;- </a:t>
            </a:r>
            <a:r>
              <a:rPr lang="pl-PL" sz="1600" b="0" i="0" dirty="0">
                <a:solidFill>
                  <a:srgbClr val="AD0000"/>
                </a:solidFill>
                <a:effectLst/>
                <a:latin typeface="SFMono-Regular"/>
              </a:rPr>
              <a:t>3000</a:t>
            </a:r>
            <a:r>
              <a:rPr lang="pl-PL" sz="16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algn="l" fontAlgn="base">
              <a:lnSpc>
                <a:spcPct val="150000"/>
              </a:lnSpc>
            </a:pPr>
            <a:r>
              <a:rPr lang="pl-PL" sz="1600" b="0" i="0" dirty="0" err="1">
                <a:solidFill>
                  <a:srgbClr val="003B4F"/>
                </a:solidFill>
                <a:effectLst/>
                <a:latin typeface="SFMono-Regular"/>
              </a:rPr>
              <a:t>n_sample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 &lt;- </a:t>
            </a:r>
            <a:r>
              <a:rPr lang="pl-PL" sz="1600" b="0" i="0" dirty="0">
                <a:solidFill>
                  <a:srgbClr val="AD0000"/>
                </a:solidFill>
                <a:effectLst/>
                <a:latin typeface="SFMono-Regular"/>
              </a:rPr>
              <a:t>100</a:t>
            </a:r>
            <a:r>
              <a:rPr lang="pl-PL" sz="16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algn="l" fontAlgn="base">
              <a:lnSpc>
                <a:spcPct val="150000"/>
              </a:lnSpc>
            </a:pPr>
            <a:r>
              <a:rPr lang="pl-PL" sz="1600" b="0" i="0" dirty="0" err="1">
                <a:solidFill>
                  <a:srgbClr val="4758AB"/>
                </a:solidFill>
                <a:effectLst/>
                <a:latin typeface="SFMono-Regular"/>
              </a:rPr>
              <a:t>set.seed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pl-PL" sz="1600" b="0" i="0" dirty="0">
                <a:solidFill>
                  <a:srgbClr val="AD0000"/>
                </a:solidFill>
                <a:effectLst/>
                <a:latin typeface="SFMono-Regular"/>
              </a:rPr>
              <a:t>123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)</a:t>
            </a:r>
            <a:r>
              <a:rPr lang="pl-PL" sz="16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algn="l" fontAlgn="base">
              <a:lnSpc>
                <a:spcPct val="150000"/>
              </a:lnSpc>
            </a:pPr>
            <a:r>
              <a:rPr lang="pl-PL" sz="1600" b="0" i="0" dirty="0" err="1">
                <a:solidFill>
                  <a:srgbClr val="003B4F"/>
                </a:solidFill>
                <a:effectLst/>
                <a:latin typeface="SFMono-Regular"/>
              </a:rPr>
              <a:t>reference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 &lt;- </a:t>
            </a:r>
            <a:r>
              <a:rPr lang="pl-PL" sz="1600" b="0" i="0" dirty="0" err="1">
                <a:solidFill>
                  <a:srgbClr val="4758AB"/>
                </a:solidFill>
                <a:effectLst/>
                <a:latin typeface="SFMono-Regular"/>
              </a:rPr>
              <a:t>data.table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pl-PL" sz="16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algn="l" fontAlgn="base">
              <a:lnSpc>
                <a:spcPct val="150000"/>
              </a:lnSpc>
            </a:pPr>
            <a:r>
              <a:rPr lang="pl-PL" sz="1600" dirty="0">
                <a:solidFill>
                  <a:srgbClr val="222222"/>
                </a:solidFill>
                <a:latin typeface="SFMono-Regular"/>
              </a:rPr>
              <a:t>	</a:t>
            </a:r>
            <a:r>
              <a:rPr lang="pl-PL" sz="1600" b="0" i="0" dirty="0">
                <a:solidFill>
                  <a:srgbClr val="657422"/>
                </a:solidFill>
                <a:effectLst/>
                <a:latin typeface="SFMono-Regular"/>
              </a:rPr>
              <a:t>X1 =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pl-PL" sz="1600" b="0" i="0" dirty="0" err="1">
                <a:solidFill>
                  <a:srgbClr val="4758AB"/>
                </a:solidFill>
                <a:effectLst/>
                <a:latin typeface="SFMono-Regular"/>
              </a:rPr>
              <a:t>rnorm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pl-PL" sz="1600" b="0" i="0" dirty="0" err="1">
                <a:solidFill>
                  <a:srgbClr val="003B4F"/>
                </a:solidFill>
                <a:effectLst/>
                <a:latin typeface="SFMono-Regular"/>
              </a:rPr>
              <a:t>n_ref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, </a:t>
            </a:r>
            <a:r>
              <a:rPr lang="pl-PL" sz="1600" b="0" i="0" dirty="0" err="1">
                <a:solidFill>
                  <a:srgbClr val="657422"/>
                </a:solidFill>
                <a:effectLst/>
                <a:latin typeface="SFMono-Regular"/>
              </a:rPr>
              <a:t>mean</a:t>
            </a:r>
            <a:r>
              <a:rPr lang="pl-PL" sz="1600" b="0" i="0" dirty="0">
                <a:solidFill>
                  <a:srgbClr val="657422"/>
                </a:solidFill>
                <a:effectLst/>
                <a:latin typeface="SFMono-Regular"/>
              </a:rPr>
              <a:t> =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pl-PL" sz="1600" b="0" i="0" dirty="0">
                <a:solidFill>
                  <a:srgbClr val="AD0000"/>
                </a:solidFill>
                <a:effectLst/>
                <a:latin typeface="SFMono-Regular"/>
              </a:rPr>
              <a:t>5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, </a:t>
            </a:r>
            <a:r>
              <a:rPr lang="pl-PL" sz="1600" b="0" i="0" dirty="0" err="1">
                <a:solidFill>
                  <a:srgbClr val="657422"/>
                </a:solidFill>
                <a:effectLst/>
                <a:latin typeface="SFMono-Regular"/>
              </a:rPr>
              <a:t>sd</a:t>
            </a:r>
            <a:r>
              <a:rPr lang="pl-PL" sz="1600" b="0" i="0" dirty="0">
                <a:solidFill>
                  <a:srgbClr val="657422"/>
                </a:solidFill>
                <a:effectLst/>
                <a:latin typeface="SFMono-Regular"/>
              </a:rPr>
              <a:t> =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pl-PL" sz="1600" b="0" i="0" dirty="0">
                <a:solidFill>
                  <a:srgbClr val="AD0000"/>
                </a:solidFill>
                <a:effectLst/>
                <a:latin typeface="SFMono-Regular"/>
              </a:rPr>
              <a:t>1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),</a:t>
            </a:r>
            <a:r>
              <a:rPr lang="pl-PL" sz="16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algn="l" fontAlgn="base">
              <a:lnSpc>
                <a:spcPct val="150000"/>
              </a:lnSpc>
            </a:pPr>
            <a:r>
              <a:rPr lang="pl-PL" sz="1600" dirty="0">
                <a:solidFill>
                  <a:srgbClr val="222222"/>
                </a:solidFill>
                <a:latin typeface="SFMono-Regular"/>
              </a:rPr>
              <a:t>	</a:t>
            </a:r>
            <a:r>
              <a:rPr lang="pl-PL" sz="1600" b="0" i="0" dirty="0">
                <a:solidFill>
                  <a:srgbClr val="657422"/>
                </a:solidFill>
                <a:effectLst/>
                <a:latin typeface="SFMono-Regular"/>
              </a:rPr>
              <a:t>X2 =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pl-PL" sz="1600" b="0" i="0" dirty="0" err="1">
                <a:solidFill>
                  <a:srgbClr val="4758AB"/>
                </a:solidFill>
                <a:effectLst/>
                <a:latin typeface="SFMono-Regular"/>
              </a:rPr>
              <a:t>runif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pl-PL" sz="1600" b="0" i="0" dirty="0" err="1">
                <a:solidFill>
                  <a:srgbClr val="003B4F"/>
                </a:solidFill>
                <a:effectLst/>
                <a:latin typeface="SFMono-Regular"/>
              </a:rPr>
              <a:t>n_ref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))</a:t>
            </a:r>
            <a:r>
              <a:rPr lang="pl-PL" sz="16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algn="l" fontAlgn="base">
              <a:lnSpc>
                <a:spcPct val="150000"/>
              </a:lnSpc>
            </a:pPr>
            <a:r>
              <a:rPr lang="pl-PL" sz="1600" b="0" i="0" dirty="0" err="1">
                <a:solidFill>
                  <a:srgbClr val="003B4F"/>
                </a:solidFill>
                <a:effectLst/>
                <a:latin typeface="SFMono-Regular"/>
              </a:rPr>
              <a:t>reference_target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 &lt;- </a:t>
            </a:r>
            <a:r>
              <a:rPr lang="pl-PL" sz="1600" b="0" i="0" dirty="0" err="1">
                <a:solidFill>
                  <a:srgbClr val="4758AB"/>
                </a:solidFill>
                <a:effectLst/>
                <a:latin typeface="SFMono-Regular"/>
              </a:rPr>
              <a:t>data.table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</a:p>
          <a:p>
            <a:pPr algn="l" fontAlgn="base">
              <a:lnSpc>
                <a:spcPct val="150000"/>
              </a:lnSpc>
            </a:pPr>
            <a:r>
              <a:rPr lang="pl-PL" sz="1600" dirty="0">
                <a:solidFill>
                  <a:srgbClr val="003B4F"/>
                </a:solidFill>
                <a:latin typeface="SFMono-Regular"/>
              </a:rPr>
              <a:t>	</a:t>
            </a:r>
            <a:r>
              <a:rPr lang="pl-PL" sz="1600" b="0" i="0" dirty="0">
                <a:solidFill>
                  <a:srgbClr val="657422"/>
                </a:solidFill>
                <a:effectLst/>
                <a:latin typeface="SFMono-Regular"/>
              </a:rPr>
              <a:t>Y =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pl-PL" sz="1600" b="0" i="0" dirty="0" err="1">
                <a:solidFill>
                  <a:srgbClr val="4758AB"/>
                </a:solidFill>
                <a:effectLst/>
                <a:latin typeface="SFMono-Regular"/>
              </a:rPr>
              <a:t>sample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pl-PL" sz="1600" b="0" i="0" dirty="0">
                <a:solidFill>
                  <a:srgbClr val="4758AB"/>
                </a:solidFill>
                <a:effectLst/>
                <a:latin typeface="SFMono-Regular"/>
              </a:rPr>
              <a:t>c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pl-PL" sz="1600" b="0" i="0" dirty="0">
                <a:solidFill>
                  <a:srgbClr val="20794D"/>
                </a:solidFill>
                <a:effectLst/>
                <a:latin typeface="SFMono-Regular"/>
              </a:rPr>
              <a:t>"A"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, </a:t>
            </a:r>
            <a:r>
              <a:rPr lang="pl-PL" sz="1600" b="0" i="0" dirty="0">
                <a:solidFill>
                  <a:srgbClr val="20794D"/>
                </a:solidFill>
                <a:effectLst/>
                <a:latin typeface="SFMono-Regular"/>
              </a:rPr>
              <a:t>"B"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), </a:t>
            </a:r>
            <a:r>
              <a:rPr lang="pl-PL" sz="1600" b="0" i="0" dirty="0" err="1">
                <a:solidFill>
                  <a:srgbClr val="003B4F"/>
                </a:solidFill>
                <a:effectLst/>
                <a:latin typeface="SFMono-Regular"/>
              </a:rPr>
              <a:t>n_ref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, </a:t>
            </a:r>
            <a:r>
              <a:rPr lang="pl-PL" sz="1600" b="0" i="0" dirty="0" err="1">
                <a:solidFill>
                  <a:srgbClr val="657422"/>
                </a:solidFill>
                <a:effectLst/>
                <a:latin typeface="SFMono-Regular"/>
              </a:rPr>
              <a:t>replace</a:t>
            </a:r>
            <a:r>
              <a:rPr lang="pl-PL" sz="1600" b="0" i="0" dirty="0">
                <a:solidFill>
                  <a:srgbClr val="657422"/>
                </a:solidFill>
                <a:effectLst/>
                <a:latin typeface="SFMono-Regular"/>
              </a:rPr>
              <a:t> =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pl-PL" sz="1600" b="0" i="0" dirty="0">
                <a:solidFill>
                  <a:srgbClr val="8F5902"/>
                </a:solidFill>
                <a:effectLst/>
                <a:latin typeface="SFMono-Regular"/>
              </a:rPr>
              <a:t>TRUE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))</a:t>
            </a:r>
            <a:r>
              <a:rPr lang="pl-PL" sz="16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algn="l" fontAlgn="base">
              <a:lnSpc>
                <a:spcPct val="150000"/>
              </a:lnSpc>
            </a:pPr>
            <a:r>
              <a:rPr lang="pl-PL" sz="1600" b="0" i="0" dirty="0" err="1">
                <a:solidFill>
                  <a:srgbClr val="003B4F"/>
                </a:solidFill>
                <a:effectLst/>
                <a:latin typeface="SFMono-Regular"/>
              </a:rPr>
              <a:t>data_sample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 &lt;- </a:t>
            </a:r>
            <a:r>
              <a:rPr lang="pl-PL" sz="1600" b="0" i="0" dirty="0" err="1">
                <a:solidFill>
                  <a:srgbClr val="4758AB"/>
                </a:solidFill>
                <a:effectLst/>
                <a:latin typeface="SFMono-Regular"/>
              </a:rPr>
              <a:t>data.table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pl-PL" sz="16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algn="l" fontAlgn="base">
              <a:lnSpc>
                <a:spcPct val="150000"/>
              </a:lnSpc>
            </a:pPr>
            <a:r>
              <a:rPr lang="pl-PL" sz="1600" dirty="0">
                <a:solidFill>
                  <a:srgbClr val="222222"/>
                </a:solidFill>
                <a:latin typeface="SFMono-Regular"/>
              </a:rPr>
              <a:t>	</a:t>
            </a:r>
            <a:r>
              <a:rPr lang="pl-PL" sz="1600" b="0" i="0" dirty="0">
                <a:solidFill>
                  <a:srgbClr val="657422"/>
                </a:solidFill>
                <a:effectLst/>
                <a:latin typeface="SFMono-Regular"/>
              </a:rPr>
              <a:t>X1 =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pl-PL" sz="1600" b="0" i="0" dirty="0" err="1">
                <a:solidFill>
                  <a:srgbClr val="4758AB"/>
                </a:solidFill>
                <a:effectLst/>
                <a:latin typeface="SFMono-Regular"/>
              </a:rPr>
              <a:t>rnorm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pl-PL" sz="1600" b="0" i="0" dirty="0" err="1">
                <a:solidFill>
                  <a:srgbClr val="003B4F"/>
                </a:solidFill>
                <a:effectLst/>
                <a:latin typeface="SFMono-Regular"/>
              </a:rPr>
              <a:t>n_sample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, </a:t>
            </a:r>
            <a:r>
              <a:rPr lang="pl-PL" sz="1600" b="0" i="0" dirty="0" err="1">
                <a:solidFill>
                  <a:srgbClr val="657422"/>
                </a:solidFill>
                <a:effectLst/>
                <a:latin typeface="SFMono-Regular"/>
              </a:rPr>
              <a:t>mean</a:t>
            </a:r>
            <a:r>
              <a:rPr lang="pl-PL" sz="1600" b="0" i="0" dirty="0">
                <a:solidFill>
                  <a:srgbClr val="657422"/>
                </a:solidFill>
                <a:effectLst/>
                <a:latin typeface="SFMono-Regular"/>
              </a:rPr>
              <a:t> =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pl-PL" sz="1600" b="0" i="0" dirty="0">
                <a:solidFill>
                  <a:srgbClr val="AD0000"/>
                </a:solidFill>
                <a:effectLst/>
                <a:latin typeface="SFMono-Regular"/>
              </a:rPr>
              <a:t>4.2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, </a:t>
            </a:r>
            <a:r>
              <a:rPr lang="pl-PL" sz="1600" b="0" i="0" dirty="0" err="1">
                <a:solidFill>
                  <a:srgbClr val="657422"/>
                </a:solidFill>
                <a:effectLst/>
                <a:latin typeface="SFMono-Regular"/>
              </a:rPr>
              <a:t>sd</a:t>
            </a:r>
            <a:r>
              <a:rPr lang="pl-PL" sz="1600" b="0" i="0" dirty="0">
                <a:solidFill>
                  <a:srgbClr val="657422"/>
                </a:solidFill>
                <a:effectLst/>
                <a:latin typeface="SFMono-Regular"/>
              </a:rPr>
              <a:t> =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pl-PL" sz="1600" b="0" i="0" dirty="0">
                <a:solidFill>
                  <a:srgbClr val="AD0000"/>
                </a:solidFill>
                <a:effectLst/>
                <a:latin typeface="SFMono-Regular"/>
              </a:rPr>
              <a:t>1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),</a:t>
            </a:r>
            <a:r>
              <a:rPr lang="pl-PL" sz="16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algn="l" fontAlgn="base">
              <a:lnSpc>
                <a:spcPct val="150000"/>
              </a:lnSpc>
            </a:pPr>
            <a:r>
              <a:rPr lang="pl-PL" sz="1600" dirty="0">
                <a:solidFill>
                  <a:srgbClr val="222222"/>
                </a:solidFill>
                <a:latin typeface="SFMono-Regular"/>
              </a:rPr>
              <a:t>	</a:t>
            </a:r>
            <a:r>
              <a:rPr lang="pl-PL" sz="1600" b="0" i="0" dirty="0">
                <a:solidFill>
                  <a:srgbClr val="657422"/>
                </a:solidFill>
                <a:effectLst/>
                <a:latin typeface="SFMono-Regular"/>
              </a:rPr>
              <a:t>X2 =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pl-PL" sz="1600" b="0" i="0" dirty="0" err="1">
                <a:solidFill>
                  <a:srgbClr val="4758AB"/>
                </a:solidFill>
                <a:effectLst/>
                <a:latin typeface="SFMono-Regular"/>
              </a:rPr>
              <a:t>runif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pl-PL" sz="1600" b="0" i="0" dirty="0" err="1">
                <a:solidFill>
                  <a:srgbClr val="003B4F"/>
                </a:solidFill>
                <a:effectLst/>
                <a:latin typeface="SFMono-Regular"/>
              </a:rPr>
              <a:t>n_sample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, </a:t>
            </a:r>
            <a:r>
              <a:rPr lang="pl-PL" sz="1600" b="0" i="0" dirty="0">
                <a:solidFill>
                  <a:srgbClr val="657422"/>
                </a:solidFill>
                <a:effectLst/>
                <a:latin typeface="SFMono-Regular"/>
              </a:rPr>
              <a:t>min =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pl-PL" sz="1600" b="0" i="0" dirty="0">
                <a:solidFill>
                  <a:srgbClr val="AD0000"/>
                </a:solidFill>
                <a:effectLst/>
                <a:latin typeface="SFMono-Regular"/>
              </a:rPr>
              <a:t>0.3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, </a:t>
            </a:r>
            <a:r>
              <a:rPr lang="pl-PL" sz="1600" b="0" i="0" dirty="0">
                <a:solidFill>
                  <a:srgbClr val="657422"/>
                </a:solidFill>
                <a:effectLst/>
                <a:latin typeface="SFMono-Regular"/>
              </a:rPr>
              <a:t>max =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pl-PL" sz="1600" b="0" i="0" dirty="0">
                <a:solidFill>
                  <a:srgbClr val="AD0000"/>
                </a:solidFill>
                <a:effectLst/>
                <a:latin typeface="SFMono-Regular"/>
              </a:rPr>
              <a:t>0.85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))</a:t>
            </a:r>
            <a:endParaRPr lang="pl-PL" sz="2000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458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6434C5-6106-088A-BBB0-65A34327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77" y="133627"/>
            <a:ext cx="9331379" cy="692497"/>
          </a:xfrm>
        </p:spPr>
        <p:txBody>
          <a:bodyPr/>
          <a:lstStyle/>
          <a:p>
            <a:pPr algn="l" fontAlgn="base"/>
            <a:r>
              <a:rPr lang="pl-PL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kNN</a:t>
            </a:r>
            <a:r>
              <a:rPr lang="pl-PL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- przeskalowanie zmiennych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E6769AD-2D0E-3C01-BAA5-E0544E15254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59871" y="826124"/>
            <a:ext cx="8571753" cy="1397123"/>
          </a:xfrm>
          <a:ln>
            <a:solidFill>
              <a:schemeClr val="tx1"/>
            </a:solidFill>
          </a:ln>
        </p:spPr>
        <p:txBody>
          <a:bodyPr/>
          <a:lstStyle/>
          <a:p>
            <a:pPr algn="l" fontAlgn="base">
              <a:lnSpc>
                <a:spcPct val="150000"/>
              </a:lnSpc>
            </a:pP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scaler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 &lt;- </a:t>
            </a: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caret</a:t>
            </a:r>
            <a:r>
              <a:rPr lang="pl-PL" sz="1800" b="0" i="0" dirty="0">
                <a:solidFill>
                  <a:srgbClr val="5E5E5E"/>
                </a:solidFill>
                <a:effectLst/>
                <a:latin typeface="SFMono-Regular"/>
              </a:rPr>
              <a:t>::</a:t>
            </a:r>
            <a:r>
              <a:rPr lang="pl-PL" sz="1800" b="0" i="0" dirty="0" err="1">
                <a:solidFill>
                  <a:srgbClr val="4758AB"/>
                </a:solidFill>
                <a:effectLst/>
                <a:latin typeface="SFMono-Regular"/>
              </a:rPr>
              <a:t>preProcess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reference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, </a:t>
            </a:r>
            <a:r>
              <a:rPr lang="pl-PL" sz="1800" b="0" i="0" dirty="0" err="1">
                <a:solidFill>
                  <a:srgbClr val="657422"/>
                </a:solidFill>
                <a:effectLst/>
                <a:latin typeface="SFMono-Regular"/>
              </a:rPr>
              <a:t>method</a:t>
            </a:r>
            <a:r>
              <a:rPr lang="pl-PL" sz="1800" b="0" i="0" dirty="0">
                <a:solidFill>
                  <a:srgbClr val="657422"/>
                </a:solidFill>
                <a:effectLst/>
                <a:latin typeface="SFMono-Regular"/>
              </a:rPr>
              <a:t> =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pl-PL" sz="1800" b="0" i="0" dirty="0">
                <a:solidFill>
                  <a:srgbClr val="20794D"/>
                </a:solidFill>
                <a:effectLst/>
                <a:latin typeface="SFMono-Regular"/>
              </a:rPr>
              <a:t>"</a:t>
            </a:r>
            <a:r>
              <a:rPr lang="pl-PL" sz="1800" b="0" i="0" dirty="0" err="1">
                <a:solidFill>
                  <a:srgbClr val="20794D"/>
                </a:solidFill>
                <a:effectLst/>
                <a:latin typeface="SFMono-Regular"/>
              </a:rPr>
              <a:t>range</a:t>
            </a:r>
            <a:r>
              <a:rPr lang="pl-PL" sz="1800" b="0" i="0" dirty="0">
                <a:solidFill>
                  <a:srgbClr val="20794D"/>
                </a:solidFill>
                <a:effectLst/>
                <a:latin typeface="SFMono-Regular"/>
              </a:rPr>
              <a:t>"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) </a:t>
            </a:r>
            <a:r>
              <a:rPr lang="pl-PL" sz="1800" b="0" i="0" dirty="0">
                <a:solidFill>
                  <a:srgbClr val="5E5E5E"/>
                </a:solidFill>
                <a:effectLst/>
                <a:latin typeface="SFMono-Regular"/>
              </a:rPr>
              <a:t># min-max </a:t>
            </a:r>
            <a:r>
              <a:rPr lang="pl-PL" sz="1800" b="0" i="0" dirty="0" err="1">
                <a:solidFill>
                  <a:srgbClr val="5E5E5E"/>
                </a:solidFill>
                <a:effectLst/>
                <a:latin typeface="SFMono-Regular"/>
              </a:rPr>
              <a:t>scaler</a:t>
            </a:r>
            <a:r>
              <a:rPr lang="pl-PL" sz="1800" b="0" i="0" dirty="0">
                <a:solidFill>
                  <a:srgbClr val="5E5E5E"/>
                </a:solidFill>
                <a:effectLst/>
                <a:latin typeface="SFMono-Regular"/>
              </a:rPr>
              <a:t> (normalizacja)</a:t>
            </a:r>
            <a:r>
              <a:rPr lang="pl-PL" sz="18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reference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 &lt;- </a:t>
            </a:r>
            <a:r>
              <a:rPr lang="pl-PL" sz="1800" b="0" i="0" dirty="0" err="1">
                <a:solidFill>
                  <a:srgbClr val="4758AB"/>
                </a:solidFill>
                <a:effectLst/>
                <a:latin typeface="SFMono-Regular"/>
              </a:rPr>
              <a:t>predict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scaler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, </a:t>
            </a: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reference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)</a:t>
            </a:r>
            <a:r>
              <a:rPr lang="pl-PL" sz="18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algn="l" fontAlgn="base">
              <a:lnSpc>
                <a:spcPct val="150000"/>
              </a:lnSpc>
            </a:pP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data_sample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 &lt;- </a:t>
            </a:r>
            <a:r>
              <a:rPr lang="pl-PL" sz="1800" b="0" i="0" dirty="0" err="1">
                <a:solidFill>
                  <a:srgbClr val="4758AB"/>
                </a:solidFill>
                <a:effectLst/>
                <a:latin typeface="SFMono-Regular"/>
              </a:rPr>
              <a:t>predict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scaler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, </a:t>
            </a: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data_sample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)</a:t>
            </a:r>
            <a:endParaRPr lang="pl-PL" sz="3200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A11BE150-E164-3F4A-784D-4671E7CA587F}"/>
              </a:ext>
            </a:extLst>
          </p:cNvPr>
          <p:cNvSpPr txBox="1">
            <a:spLocks/>
          </p:cNvSpPr>
          <p:nvPr/>
        </p:nvSpPr>
        <p:spPr>
          <a:xfrm>
            <a:off x="159871" y="2960567"/>
            <a:ext cx="3937000" cy="3723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>
            <a:spAutoFit/>
          </a:bodyPr>
          <a:lstStyle>
            <a:lvl1pPr marL="0" eaLnBrk="1" hangingPunct="1">
              <a:buClr>
                <a:srgbClr val="18B022"/>
              </a:buClr>
              <a:defRPr sz="2200" b="0" i="0" baseline="0">
                <a:solidFill>
                  <a:schemeClr val="tx1">
                    <a:lumMod val="75000"/>
                  </a:schemeClr>
                </a:solidFill>
                <a:latin typeface="Lato Medium"/>
                <a:ea typeface="+mn-ea"/>
                <a:cs typeface="Lato Medium"/>
              </a:defRPr>
            </a:lvl1pPr>
            <a:lvl2pPr marL="742950" indent="-285750" eaLnBrk="1" hangingPunct="1">
              <a:buClr>
                <a:srgbClr val="18B022"/>
              </a:buClr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4554" eaLnBrk="1" hangingPunct="1">
              <a:buClr>
                <a:srgbClr val="18B022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31830" eaLnBrk="1" hangingPunct="1">
              <a:buClr>
                <a:srgbClr val="18B022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09107" eaLnBrk="1" hangingPunct="1">
              <a:buClr>
                <a:srgbClr val="18B022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86384" eaLnBrk="1" hangingPunct="1">
              <a:defRPr sz="1800">
                <a:latin typeface="+mn-lt"/>
                <a:ea typeface="+mn-ea"/>
                <a:cs typeface="+mn-cs"/>
              </a:defRPr>
            </a:lvl6pPr>
            <a:lvl7pPr marL="1663661" eaLnBrk="1" hangingPunct="1">
              <a:defRPr sz="1800">
                <a:latin typeface="+mn-lt"/>
                <a:ea typeface="+mn-ea"/>
                <a:cs typeface="+mn-cs"/>
              </a:defRPr>
            </a:lvl7pPr>
            <a:lvl8pPr marL="1940937" eaLnBrk="1" hangingPunct="1">
              <a:defRPr sz="1800">
                <a:latin typeface="+mn-lt"/>
                <a:ea typeface="+mn-ea"/>
                <a:cs typeface="+mn-cs"/>
              </a:defRPr>
            </a:lvl8pPr>
            <a:lvl9pPr marL="2218214" eaLnBrk="1" hangingPunct="1">
              <a:defRPr sz="1800"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lnSpc>
                <a:spcPct val="150000"/>
              </a:lnSpc>
            </a:pPr>
            <a:r>
              <a:rPr lang="pl-PL" sz="1800" b="0" i="0" dirty="0" err="1">
                <a:solidFill>
                  <a:srgbClr val="4758AB"/>
                </a:solidFill>
                <a:effectLst/>
                <a:latin typeface="SFMono-Regular"/>
              </a:rPr>
              <a:t>summary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reference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)</a:t>
            </a:r>
            <a:endParaRPr lang="pl-PL" sz="4000" kern="0" dirty="0">
              <a:solidFill>
                <a:srgbClr val="222222"/>
              </a:solidFill>
              <a:latin typeface="Source Sans Pro" panose="020B0503030403020204" pitchFamily="34" charset="0"/>
            </a:endParaRP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782D1D58-EF6C-A7A3-C042-AA74F6BFAFD7}"/>
              </a:ext>
            </a:extLst>
          </p:cNvPr>
          <p:cNvSpPr txBox="1">
            <a:spLocks/>
          </p:cNvSpPr>
          <p:nvPr/>
        </p:nvSpPr>
        <p:spPr>
          <a:xfrm>
            <a:off x="5679756" y="2960567"/>
            <a:ext cx="3937000" cy="3723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>
            <a:spAutoFit/>
          </a:bodyPr>
          <a:lstStyle>
            <a:lvl1pPr marL="0" eaLnBrk="1" hangingPunct="1">
              <a:buClr>
                <a:srgbClr val="18B022"/>
              </a:buClr>
              <a:defRPr sz="2200" b="0" i="0" baseline="0">
                <a:solidFill>
                  <a:schemeClr val="tx1">
                    <a:lumMod val="75000"/>
                  </a:schemeClr>
                </a:solidFill>
                <a:latin typeface="Lato Medium"/>
                <a:ea typeface="+mn-ea"/>
                <a:cs typeface="Lato Medium"/>
              </a:defRPr>
            </a:lvl1pPr>
            <a:lvl2pPr marL="742950" indent="-285750" eaLnBrk="1" hangingPunct="1">
              <a:buClr>
                <a:srgbClr val="18B022"/>
              </a:buClr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4554" eaLnBrk="1" hangingPunct="1">
              <a:buClr>
                <a:srgbClr val="18B022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31830" eaLnBrk="1" hangingPunct="1">
              <a:buClr>
                <a:srgbClr val="18B022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09107" eaLnBrk="1" hangingPunct="1">
              <a:buClr>
                <a:srgbClr val="18B022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86384" eaLnBrk="1" hangingPunct="1">
              <a:defRPr sz="1800">
                <a:latin typeface="+mn-lt"/>
                <a:ea typeface="+mn-ea"/>
                <a:cs typeface="+mn-cs"/>
              </a:defRPr>
            </a:lvl6pPr>
            <a:lvl7pPr marL="1663661" eaLnBrk="1" hangingPunct="1">
              <a:defRPr sz="1800">
                <a:latin typeface="+mn-lt"/>
                <a:ea typeface="+mn-ea"/>
                <a:cs typeface="+mn-cs"/>
              </a:defRPr>
            </a:lvl7pPr>
            <a:lvl8pPr marL="1940937" eaLnBrk="1" hangingPunct="1">
              <a:defRPr sz="1800">
                <a:latin typeface="+mn-lt"/>
                <a:ea typeface="+mn-ea"/>
                <a:cs typeface="+mn-cs"/>
              </a:defRPr>
            </a:lvl8pPr>
            <a:lvl9pPr marL="2218214" eaLnBrk="1" hangingPunct="1">
              <a:defRPr sz="1800"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lnSpc>
                <a:spcPct val="150000"/>
              </a:lnSpc>
            </a:pPr>
            <a:r>
              <a:rPr lang="pl-PL" sz="1800" b="0" i="0" dirty="0" err="1">
                <a:solidFill>
                  <a:srgbClr val="4758AB"/>
                </a:solidFill>
                <a:effectLst/>
                <a:latin typeface="SFMono-Regular"/>
              </a:rPr>
              <a:t>summary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data_sample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)</a:t>
            </a:r>
            <a:endParaRPr lang="pl-PL" sz="4800" kern="0" dirty="0">
              <a:solidFill>
                <a:srgbClr val="222222"/>
              </a:solidFill>
              <a:latin typeface="Source Sans Pro" panose="020B0503030403020204" pitchFamily="34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380DCF24-0D5C-BFD0-5B5E-346114C12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36" y="3428999"/>
            <a:ext cx="3928539" cy="1887071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710AEEE-3A86-2CA9-0EB2-687156808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9755" y="3428998"/>
            <a:ext cx="4059143" cy="203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56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6434C5-6106-088A-BBB0-65A34327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77" y="133627"/>
            <a:ext cx="9331379" cy="692497"/>
          </a:xfrm>
        </p:spPr>
        <p:txBody>
          <a:bodyPr/>
          <a:lstStyle/>
          <a:p>
            <a:pPr algn="l" fontAlgn="base"/>
            <a:r>
              <a:rPr lang="pl-PL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kNN</a:t>
            </a:r>
            <a:r>
              <a:rPr lang="pl-PL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– wykres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E6769AD-2D0E-3C01-BAA5-E0544E15254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59871" y="826124"/>
            <a:ext cx="9862670" cy="1764676"/>
          </a:xfrm>
          <a:ln>
            <a:solidFill>
              <a:schemeClr val="tx1"/>
            </a:solidFill>
          </a:ln>
        </p:spPr>
        <p:txBody>
          <a:bodyPr/>
          <a:lstStyle/>
          <a:p>
            <a:pPr algn="l" fontAlgn="base">
              <a:lnSpc>
                <a:spcPct val="150000"/>
              </a:lnSpc>
            </a:pPr>
            <a:r>
              <a:rPr lang="pl-PL" sz="1800" b="0" i="0" dirty="0" err="1">
                <a:solidFill>
                  <a:srgbClr val="4758AB"/>
                </a:solidFill>
                <a:effectLst/>
                <a:latin typeface="SFMono-Regular"/>
              </a:rPr>
              <a:t>ggplot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() </a:t>
            </a:r>
            <a:r>
              <a:rPr lang="pl-PL" sz="1800" b="0" i="0" dirty="0">
                <a:solidFill>
                  <a:srgbClr val="5E5E5E"/>
                </a:solidFill>
                <a:effectLst/>
                <a:latin typeface="SFMono-Regular"/>
              </a:rPr>
              <a:t>+</a:t>
            </a:r>
            <a:r>
              <a:rPr lang="pl-PL" sz="18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algn="l" fontAlgn="base">
              <a:lnSpc>
                <a:spcPct val="150000"/>
              </a:lnSpc>
            </a:pPr>
            <a:r>
              <a:rPr lang="pl-PL" sz="1800" dirty="0">
                <a:solidFill>
                  <a:srgbClr val="222222"/>
                </a:solidFill>
                <a:latin typeface="SFMono-Regular"/>
              </a:rPr>
              <a:t>	</a:t>
            </a:r>
            <a:r>
              <a:rPr lang="pl-PL" sz="1800" b="0" i="0" dirty="0" err="1">
                <a:solidFill>
                  <a:srgbClr val="4758AB"/>
                </a:solidFill>
                <a:effectLst/>
                <a:latin typeface="SFMono-Regular"/>
              </a:rPr>
              <a:t>geom_point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pl-PL" sz="1800" b="0" i="0" dirty="0">
                <a:solidFill>
                  <a:srgbClr val="657422"/>
                </a:solidFill>
                <a:effectLst/>
                <a:latin typeface="SFMono-Regular"/>
              </a:rPr>
              <a:t>data =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reference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, </a:t>
            </a:r>
            <a:r>
              <a:rPr lang="pl-PL" sz="1800" b="0" i="0" dirty="0" err="1">
                <a:solidFill>
                  <a:srgbClr val="4758AB"/>
                </a:solidFill>
                <a:effectLst/>
                <a:latin typeface="SFMono-Regular"/>
              </a:rPr>
              <a:t>aes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pl-PL" sz="1800" b="0" i="0" dirty="0">
                <a:solidFill>
                  <a:srgbClr val="657422"/>
                </a:solidFill>
                <a:effectLst/>
                <a:latin typeface="SFMono-Regular"/>
              </a:rPr>
              <a:t>x =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 X1, </a:t>
            </a:r>
            <a:r>
              <a:rPr lang="pl-PL" sz="1800" b="0" i="0" dirty="0">
                <a:solidFill>
                  <a:srgbClr val="657422"/>
                </a:solidFill>
                <a:effectLst/>
                <a:latin typeface="SFMono-Regular"/>
              </a:rPr>
              <a:t>y =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 X2, </a:t>
            </a:r>
            <a:r>
              <a:rPr lang="pl-PL" sz="1800" b="0" i="0" dirty="0" err="1">
                <a:solidFill>
                  <a:srgbClr val="657422"/>
                </a:solidFill>
                <a:effectLst/>
                <a:latin typeface="SFMono-Regular"/>
              </a:rPr>
              <a:t>color</a:t>
            </a:r>
            <a:r>
              <a:rPr lang="pl-PL" sz="1800" b="0" i="0" dirty="0">
                <a:solidFill>
                  <a:srgbClr val="657422"/>
                </a:solidFill>
                <a:effectLst/>
                <a:latin typeface="SFMono-Regular"/>
              </a:rPr>
              <a:t> =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reference_target</a:t>
            </a:r>
            <a:r>
              <a:rPr lang="pl-PL" sz="1800" b="0" i="0" dirty="0" err="1">
                <a:solidFill>
                  <a:srgbClr val="5E5E5E"/>
                </a:solidFill>
                <a:effectLst/>
                <a:latin typeface="SFMono-Regular"/>
              </a:rPr>
              <a:t>$</a:t>
            </a: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Y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)) </a:t>
            </a:r>
            <a:r>
              <a:rPr lang="pl-PL" sz="1800" b="0" i="0" dirty="0">
                <a:solidFill>
                  <a:srgbClr val="5E5E5E"/>
                </a:solidFill>
                <a:effectLst/>
                <a:latin typeface="SFMono-Regular"/>
              </a:rPr>
              <a:t>+</a:t>
            </a:r>
          </a:p>
          <a:p>
            <a:pPr algn="l" fontAlgn="base">
              <a:lnSpc>
                <a:spcPct val="150000"/>
              </a:lnSpc>
            </a:pPr>
            <a:r>
              <a:rPr lang="pl-PL" sz="1800" dirty="0">
                <a:solidFill>
                  <a:srgbClr val="5E5E5E"/>
                </a:solidFill>
                <a:latin typeface="SFMono-Regular"/>
              </a:rPr>
              <a:t>	</a:t>
            </a:r>
            <a:r>
              <a:rPr lang="pl-PL" sz="18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  <a:r>
              <a:rPr lang="pl-PL" sz="1800" b="0" i="0" dirty="0" err="1">
                <a:solidFill>
                  <a:srgbClr val="4758AB"/>
                </a:solidFill>
                <a:effectLst/>
                <a:latin typeface="SFMono-Regular"/>
              </a:rPr>
              <a:t>geom_point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pl-PL" sz="1800" b="0" i="0" dirty="0">
                <a:solidFill>
                  <a:srgbClr val="657422"/>
                </a:solidFill>
                <a:effectLst/>
                <a:latin typeface="SFMono-Regular"/>
              </a:rPr>
              <a:t>data =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data_sample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, </a:t>
            </a:r>
            <a:r>
              <a:rPr lang="pl-PL" sz="1800" b="0" i="0" dirty="0" err="1">
                <a:solidFill>
                  <a:srgbClr val="4758AB"/>
                </a:solidFill>
                <a:effectLst/>
                <a:latin typeface="SFMono-Regular"/>
              </a:rPr>
              <a:t>aes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pl-PL" sz="1800" b="0" i="0" dirty="0">
                <a:solidFill>
                  <a:srgbClr val="657422"/>
                </a:solidFill>
                <a:effectLst/>
                <a:latin typeface="SFMono-Regular"/>
              </a:rPr>
              <a:t>x =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 X1, </a:t>
            </a:r>
            <a:r>
              <a:rPr lang="pl-PL" sz="1800" b="0" i="0" dirty="0">
                <a:solidFill>
                  <a:srgbClr val="657422"/>
                </a:solidFill>
                <a:effectLst/>
                <a:latin typeface="SFMono-Regular"/>
              </a:rPr>
              <a:t>y =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 X2, </a:t>
            </a:r>
            <a:r>
              <a:rPr lang="pl-PL" sz="1800" b="0" i="0" dirty="0" err="1">
                <a:solidFill>
                  <a:srgbClr val="657422"/>
                </a:solidFill>
                <a:effectLst/>
                <a:latin typeface="SFMono-Regular"/>
              </a:rPr>
              <a:t>color</a:t>
            </a:r>
            <a:r>
              <a:rPr lang="pl-PL" sz="1800" b="0" i="0" dirty="0">
                <a:solidFill>
                  <a:srgbClr val="657422"/>
                </a:solidFill>
                <a:effectLst/>
                <a:latin typeface="SFMono-Regular"/>
              </a:rPr>
              <a:t>=</a:t>
            </a:r>
            <a:r>
              <a:rPr lang="pl-PL" sz="1800" b="0" i="0" dirty="0">
                <a:solidFill>
                  <a:srgbClr val="20794D"/>
                </a:solidFill>
                <a:effectLst/>
                <a:latin typeface="SFMono-Regular"/>
              </a:rPr>
              <a:t>"</a:t>
            </a:r>
            <a:r>
              <a:rPr lang="pl-PL" sz="1800" b="0" i="0" dirty="0" err="1">
                <a:solidFill>
                  <a:srgbClr val="20794D"/>
                </a:solidFill>
                <a:effectLst/>
                <a:latin typeface="SFMono-Regular"/>
              </a:rPr>
              <a:t>sample</a:t>
            </a:r>
            <a:r>
              <a:rPr lang="pl-PL" sz="1800" b="0" i="0" dirty="0">
                <a:solidFill>
                  <a:srgbClr val="20794D"/>
                </a:solidFill>
                <a:effectLst/>
                <a:latin typeface="SFMono-Regular"/>
              </a:rPr>
              <a:t>"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)) </a:t>
            </a:r>
            <a:r>
              <a:rPr lang="pl-PL" sz="1800" b="0" i="0" dirty="0">
                <a:solidFill>
                  <a:srgbClr val="5E5E5E"/>
                </a:solidFill>
                <a:effectLst/>
                <a:latin typeface="SFMono-Regular"/>
              </a:rPr>
              <a:t>+</a:t>
            </a:r>
          </a:p>
          <a:p>
            <a:pPr algn="l" fontAlgn="base">
              <a:lnSpc>
                <a:spcPct val="150000"/>
              </a:lnSpc>
            </a:pPr>
            <a:r>
              <a:rPr lang="pl-PL" sz="1800" dirty="0">
                <a:solidFill>
                  <a:srgbClr val="5E5E5E"/>
                </a:solidFill>
                <a:latin typeface="SFMono-Regular"/>
              </a:rPr>
              <a:t>	</a:t>
            </a:r>
            <a:r>
              <a:rPr lang="pl-PL" sz="18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  <a:r>
              <a:rPr lang="pl-PL" sz="1800" b="0" i="0" dirty="0" err="1">
                <a:solidFill>
                  <a:srgbClr val="4758AB"/>
                </a:solidFill>
                <a:effectLst/>
                <a:latin typeface="SFMono-Regular"/>
              </a:rPr>
              <a:t>guides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pl-PL" sz="1800" b="0" i="0" dirty="0" err="1">
                <a:solidFill>
                  <a:srgbClr val="657422"/>
                </a:solidFill>
                <a:effectLst/>
                <a:latin typeface="SFMono-Regular"/>
              </a:rPr>
              <a:t>color</a:t>
            </a:r>
            <a:r>
              <a:rPr lang="pl-PL" sz="1800" b="0" i="0" dirty="0">
                <a:solidFill>
                  <a:srgbClr val="657422"/>
                </a:solidFill>
                <a:effectLst/>
                <a:latin typeface="SFMono-Regular"/>
              </a:rPr>
              <a:t> =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pl-PL" sz="1800" b="0" i="0" dirty="0" err="1">
                <a:solidFill>
                  <a:srgbClr val="4758AB"/>
                </a:solidFill>
                <a:effectLst/>
                <a:latin typeface="SFMono-Regular"/>
              </a:rPr>
              <a:t>guide_legend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pl-PL" sz="1800" b="0" i="0" dirty="0" err="1">
                <a:solidFill>
                  <a:srgbClr val="657422"/>
                </a:solidFill>
                <a:effectLst/>
                <a:latin typeface="SFMono-Regular"/>
              </a:rPr>
              <a:t>title</a:t>
            </a:r>
            <a:r>
              <a:rPr lang="pl-PL" sz="1800" b="0" i="0" dirty="0">
                <a:solidFill>
                  <a:srgbClr val="657422"/>
                </a:solidFill>
                <a:effectLst/>
                <a:latin typeface="SFMono-Regular"/>
              </a:rPr>
              <a:t> =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pl-PL" sz="1800" b="0" i="0" dirty="0">
                <a:solidFill>
                  <a:srgbClr val="20794D"/>
                </a:solidFill>
                <a:effectLst/>
                <a:latin typeface="SFMono-Regular"/>
              </a:rPr>
              <a:t>"Class / </a:t>
            </a:r>
            <a:r>
              <a:rPr lang="pl-PL" sz="1800" b="0" i="0" dirty="0" err="1">
                <a:solidFill>
                  <a:srgbClr val="20794D"/>
                </a:solidFill>
                <a:effectLst/>
                <a:latin typeface="SFMono-Regular"/>
              </a:rPr>
              <a:t>Sample</a:t>
            </a:r>
            <a:r>
              <a:rPr lang="pl-PL" sz="1800" b="0" i="0" dirty="0">
                <a:solidFill>
                  <a:srgbClr val="20794D"/>
                </a:solidFill>
                <a:effectLst/>
                <a:latin typeface="SFMono-Regular"/>
              </a:rPr>
              <a:t>"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)) </a:t>
            </a:r>
            <a:r>
              <a:rPr lang="pl-PL" sz="1800" b="0" i="0" dirty="0">
                <a:solidFill>
                  <a:srgbClr val="5E5E5E"/>
                </a:solidFill>
                <a:effectLst/>
                <a:latin typeface="SFMono-Regular"/>
              </a:rPr>
              <a:t>+</a:t>
            </a:r>
            <a:r>
              <a:rPr lang="pl-PL" sz="18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  <a:r>
              <a:rPr lang="pl-PL" sz="1800" b="0" i="0" dirty="0" err="1">
                <a:solidFill>
                  <a:srgbClr val="4758AB"/>
                </a:solidFill>
                <a:effectLst/>
                <a:latin typeface="SFMono-Regular"/>
              </a:rPr>
              <a:t>theme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pl-PL" sz="1800" b="0" i="0" dirty="0" err="1">
                <a:solidFill>
                  <a:srgbClr val="657422"/>
                </a:solidFill>
                <a:effectLst/>
                <a:latin typeface="SFMono-Regular"/>
              </a:rPr>
              <a:t>legend.position</a:t>
            </a:r>
            <a:r>
              <a:rPr lang="pl-PL" sz="1800" b="0" i="0" dirty="0">
                <a:solidFill>
                  <a:srgbClr val="657422"/>
                </a:solidFill>
                <a:effectLst/>
                <a:latin typeface="SFMono-Regular"/>
              </a:rPr>
              <a:t> =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pl-PL" sz="1800" b="0" i="0" dirty="0">
                <a:solidFill>
                  <a:srgbClr val="20794D"/>
                </a:solidFill>
                <a:effectLst/>
                <a:latin typeface="SFMono-Regular"/>
              </a:rPr>
              <a:t>"</a:t>
            </a:r>
            <a:r>
              <a:rPr lang="pl-PL" sz="1800" b="0" i="0" dirty="0" err="1">
                <a:solidFill>
                  <a:srgbClr val="20794D"/>
                </a:solidFill>
                <a:effectLst/>
                <a:latin typeface="SFMono-Regular"/>
              </a:rPr>
              <a:t>bottom</a:t>
            </a:r>
            <a:r>
              <a:rPr lang="pl-PL" sz="1800" b="0" i="0" dirty="0">
                <a:solidFill>
                  <a:srgbClr val="20794D"/>
                </a:solidFill>
                <a:effectLst/>
                <a:latin typeface="SFMono-Regular"/>
              </a:rPr>
              <a:t>"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)</a:t>
            </a:r>
            <a:endParaRPr lang="pl-PL" sz="3200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648D209-21D3-AFB1-5240-4EC1DF627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44" y="2617694"/>
            <a:ext cx="8480612" cy="424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910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6434C5-6106-088A-BBB0-65A34327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77" y="133627"/>
            <a:ext cx="9331379" cy="692497"/>
          </a:xfrm>
        </p:spPr>
        <p:txBody>
          <a:bodyPr/>
          <a:lstStyle/>
          <a:p>
            <a:pPr algn="l" fontAlgn="base"/>
            <a:r>
              <a:rPr lang="pl-PL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kNN</a:t>
            </a:r>
            <a:r>
              <a:rPr lang="pl-PL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– model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E6769AD-2D0E-3C01-BAA5-E0544E15254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59871" y="826124"/>
            <a:ext cx="4654176" cy="2865336"/>
          </a:xfrm>
          <a:ln>
            <a:solidFill>
              <a:schemeClr val="tx1"/>
            </a:solidFill>
          </a:ln>
        </p:spPr>
        <p:txBody>
          <a:bodyPr/>
          <a:lstStyle/>
          <a:p>
            <a:pPr algn="l" fontAlgn="base">
              <a:lnSpc>
                <a:spcPct val="150000"/>
              </a:lnSpc>
            </a:pPr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fitted &lt;- caret::knn3Train(</a:t>
            </a:r>
            <a:endParaRPr lang="pl-PL" sz="1800" b="0" i="0" dirty="0">
              <a:solidFill>
                <a:srgbClr val="003B4F"/>
              </a:solidFill>
              <a:effectLst/>
              <a:latin typeface="SFMono-Regular"/>
            </a:endParaRPr>
          </a:p>
          <a:p>
            <a:pPr algn="l" fontAlgn="base">
              <a:lnSpc>
                <a:spcPct val="150000"/>
              </a:lnSpc>
            </a:pPr>
            <a:r>
              <a:rPr lang="pl-PL" sz="1800" dirty="0">
                <a:solidFill>
                  <a:srgbClr val="003B4F"/>
                </a:solidFill>
                <a:latin typeface="SFMono-Regular"/>
              </a:rPr>
              <a:t>	</a:t>
            </a:r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train = reference, </a:t>
            </a:r>
            <a:endParaRPr lang="pl-PL" sz="1800" b="0" i="0" dirty="0">
              <a:solidFill>
                <a:srgbClr val="003B4F"/>
              </a:solidFill>
              <a:effectLst/>
              <a:latin typeface="SFMono-Regular"/>
            </a:endParaRPr>
          </a:p>
          <a:p>
            <a:pPr algn="l" fontAlgn="base">
              <a:lnSpc>
                <a:spcPct val="150000"/>
              </a:lnSpc>
            </a:pPr>
            <a:r>
              <a:rPr lang="pl-PL" sz="1800" dirty="0">
                <a:solidFill>
                  <a:srgbClr val="003B4F"/>
                </a:solidFill>
                <a:latin typeface="SFMono-Regular"/>
              </a:rPr>
              <a:t>	</a:t>
            </a:r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test = </a:t>
            </a:r>
            <a:r>
              <a:rPr lang="en-US" sz="1800" b="0" i="0" dirty="0" err="1">
                <a:solidFill>
                  <a:srgbClr val="003B4F"/>
                </a:solidFill>
                <a:effectLst/>
                <a:latin typeface="SFMono-Regular"/>
              </a:rPr>
              <a:t>data_sample</a:t>
            </a:r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, </a:t>
            </a:r>
            <a:endParaRPr lang="pl-PL" sz="1800" b="0" i="0" dirty="0">
              <a:solidFill>
                <a:srgbClr val="003B4F"/>
              </a:solidFill>
              <a:effectLst/>
              <a:latin typeface="SFMono-Regular"/>
            </a:endParaRPr>
          </a:p>
          <a:p>
            <a:pPr algn="l" fontAlgn="base">
              <a:lnSpc>
                <a:spcPct val="150000"/>
              </a:lnSpc>
            </a:pPr>
            <a:r>
              <a:rPr lang="pl-PL" sz="1800" dirty="0">
                <a:solidFill>
                  <a:srgbClr val="003B4F"/>
                </a:solidFill>
                <a:latin typeface="SFMono-Regular"/>
              </a:rPr>
              <a:t>	</a:t>
            </a:r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cl = </a:t>
            </a:r>
            <a:r>
              <a:rPr lang="en-US" sz="1800" b="0" i="0" dirty="0" err="1">
                <a:solidFill>
                  <a:srgbClr val="003B4F"/>
                </a:solidFill>
                <a:effectLst/>
                <a:latin typeface="SFMono-Regular"/>
              </a:rPr>
              <a:t>reference_target$Y</a:t>
            </a:r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, </a:t>
            </a:r>
            <a:endParaRPr lang="pl-PL" sz="1800" b="0" i="0" dirty="0">
              <a:solidFill>
                <a:srgbClr val="003B4F"/>
              </a:solidFill>
              <a:effectLst/>
              <a:latin typeface="SFMono-Regular"/>
            </a:endParaRPr>
          </a:p>
          <a:p>
            <a:pPr algn="l" fontAlgn="base">
              <a:lnSpc>
                <a:spcPct val="150000"/>
              </a:lnSpc>
            </a:pPr>
            <a:r>
              <a:rPr lang="pl-PL" sz="1800" dirty="0">
                <a:solidFill>
                  <a:srgbClr val="003B4F"/>
                </a:solidFill>
                <a:latin typeface="SFMono-Regular"/>
              </a:rPr>
              <a:t>	</a:t>
            </a:r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k = 11)</a:t>
            </a:r>
            <a:endParaRPr lang="pl-PL" sz="1800" b="0" i="0" dirty="0">
              <a:solidFill>
                <a:srgbClr val="003B4F"/>
              </a:solidFill>
              <a:effectLst/>
              <a:latin typeface="SFMono-Regular"/>
            </a:endParaRPr>
          </a:p>
          <a:p>
            <a:pPr algn="l" fontAlgn="base">
              <a:lnSpc>
                <a:spcPct val="150000"/>
              </a:lnSpc>
            </a:pPr>
            <a:endParaRPr lang="pl-PL" sz="1800" dirty="0">
              <a:solidFill>
                <a:srgbClr val="003B4F"/>
              </a:solidFill>
              <a:latin typeface="SFMono-Regular"/>
            </a:endParaRPr>
          </a:p>
          <a:p>
            <a:pPr algn="l" fontAlgn="base">
              <a:lnSpc>
                <a:spcPct val="150000"/>
              </a:lnSpc>
            </a:pPr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table(fitted)</a:t>
            </a:r>
            <a:endParaRPr lang="pl-PL" sz="3200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DE71DE3-84D4-9EC4-EFD6-0FEE12BAC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71" y="3821904"/>
            <a:ext cx="2546688" cy="125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69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6434C5-6106-088A-BBB0-65A34327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77" y="133627"/>
            <a:ext cx="9331379" cy="692497"/>
          </a:xfrm>
        </p:spPr>
        <p:txBody>
          <a:bodyPr/>
          <a:lstStyle/>
          <a:p>
            <a:pPr algn="l" fontAlgn="base"/>
            <a:r>
              <a:rPr lang="pl-PL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Self</a:t>
            </a:r>
            <a:r>
              <a:rPr lang="pl-PL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l-PL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Organizing</a:t>
            </a:r>
            <a:r>
              <a:rPr lang="pl-PL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l-PL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Maps</a:t>
            </a:r>
            <a:r>
              <a:rPr lang="pl-PL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(1)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E6769AD-2D0E-3C01-BAA5-E0544E15254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78344" y="1149397"/>
            <a:ext cx="11440458" cy="5262979"/>
          </a:xfrm>
        </p:spPr>
        <p:txBody>
          <a:bodyPr/>
          <a:lstStyle/>
          <a:p>
            <a:pPr algn="l" fontAlgn="base"/>
            <a:r>
              <a:rPr lang="pl-PL" sz="18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Idea: przekształcenie danych o dużej wymiarowości do dwóch wymiarów</a:t>
            </a:r>
          </a:p>
          <a:p>
            <a:pPr algn="l" fontAlgn="base"/>
            <a:endParaRPr lang="pl-PL" sz="1800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 fontAlgn="base"/>
            <a:r>
              <a:rPr lang="pl-PL" sz="18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Algorytm: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zainicjowanie wag (losowe)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Iteracyjnie (epoki, jednokrotne przejście przez wszystkie przykłady):</a:t>
            </a:r>
          </a:p>
          <a:p>
            <a:pPr lvl="1" algn="l" fontAlgn="base"/>
            <a:r>
              <a:rPr lang="pl-PL" sz="1800" b="0" i="0" dirty="0">
                <a:solidFill>
                  <a:srgbClr val="222222"/>
                </a:solidFill>
                <a:effectLst/>
                <a:latin typeface="inherit"/>
              </a:rPr>
              <a:t>wyznaczenie BMU (Best </a:t>
            </a:r>
            <a:r>
              <a:rPr lang="pl-PL" sz="1800" b="0" i="0" dirty="0" err="1">
                <a:solidFill>
                  <a:srgbClr val="222222"/>
                </a:solidFill>
                <a:effectLst/>
                <a:latin typeface="inherit"/>
              </a:rPr>
              <a:t>Matched</a:t>
            </a:r>
            <a:r>
              <a:rPr lang="pl-PL" sz="1800" b="0" i="0" dirty="0">
                <a:solidFill>
                  <a:srgbClr val="222222"/>
                </a:solidFill>
                <a:effectLst/>
                <a:latin typeface="inherit"/>
              </a:rPr>
              <a:t> Unit) = wygrywającego wektora wag, czyli wskazanie który neuron posiada wagi najbliższe wektorowi wejściowemu</a:t>
            </a:r>
          </a:p>
          <a:p>
            <a:pPr lvl="1" algn="l" fontAlgn="base"/>
            <a:r>
              <a:rPr lang="pl-PL" sz="18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update wygrywającego wektora:</a:t>
            </a:r>
          </a:p>
          <a:p>
            <a:pPr marL="457200" lvl="1" indent="0" algn="l" fontAlgn="base">
              <a:buNone/>
            </a:pPr>
            <a:r>
              <a:rPr lang="pl-PL" sz="1800" dirty="0">
                <a:solidFill>
                  <a:srgbClr val="222222"/>
                </a:solidFill>
                <a:latin typeface="Source Sans Pro" panose="020B0503030403020204" pitchFamily="34" charset="0"/>
              </a:rPr>
              <a:t>	</a:t>
            </a:r>
            <a:endParaRPr lang="pl-PL" sz="1800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lvl="1" algn="l" fontAlgn="base"/>
            <a:endParaRPr lang="pl-PL" sz="1800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lvl="1" algn="l" fontAlgn="base"/>
            <a:r>
              <a:rPr lang="pl-PL" sz="18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update wag sąsiednich do BMU:</a:t>
            </a:r>
            <a:r>
              <a:rPr lang="pl-PL" sz="1800" dirty="0">
                <a:solidFill>
                  <a:srgbClr val="222222"/>
                </a:solidFill>
                <a:latin typeface="inherit"/>
              </a:rPr>
              <a:t> </a:t>
            </a:r>
          </a:p>
          <a:p>
            <a:pPr lvl="1" algn="l" fontAlgn="base"/>
            <a:endParaRPr lang="pl-PL" sz="1800" dirty="0">
              <a:solidFill>
                <a:srgbClr val="222222"/>
              </a:solidFill>
              <a:latin typeface="inherit"/>
            </a:endParaRPr>
          </a:p>
          <a:p>
            <a:pPr lvl="1" algn="l" fontAlgn="base"/>
            <a:endParaRPr lang="pl-PL" sz="1800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lvl="1" algn="l" fontAlgn="base"/>
            <a:endParaRPr lang="pl-PL" sz="1800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algn="l" fontAlgn="base"/>
            <a:r>
              <a:rPr lang="pl-PL" sz="1800" b="0" i="1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w</a:t>
            </a:r>
            <a:r>
              <a:rPr lang="pl-PL" sz="18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- wektor wag</a:t>
            </a:r>
          </a:p>
          <a:p>
            <a:pPr algn="l" fontAlgn="base"/>
            <a:r>
              <a:rPr lang="pl-PL" sz="1800" b="0" i="1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x </a:t>
            </a:r>
            <a:r>
              <a:rPr lang="pl-PL" sz="18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- dane wejściowe (jedna obserwacja)</a:t>
            </a:r>
          </a:p>
          <a:p>
            <a:pPr algn="l" fontAlgn="base"/>
            <a:r>
              <a:rPr lang="pl-PL" sz="1800" b="0" i="1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learining_rate</a:t>
            </a:r>
            <a:r>
              <a:rPr lang="pl-PL" sz="1800" b="0" i="1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l-PL" sz="18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- funkcja parametru uczenia</a:t>
            </a:r>
          </a:p>
          <a:p>
            <a:pPr algn="l" fontAlgn="base"/>
            <a:r>
              <a:rPr lang="pl-PL" sz="1800" b="0" i="1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neighborhood</a:t>
            </a:r>
            <a:r>
              <a:rPr lang="pl-PL" sz="1800" b="0" i="1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l-PL" sz="18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- funkcja sąsiedztwa (dystansu) od BMU</a:t>
            </a:r>
          </a:p>
          <a:p>
            <a:pPr marL="457200" lvl="1" indent="0" algn="l" fontAlgn="base">
              <a:buNone/>
            </a:pPr>
            <a:endParaRPr lang="pl-PL" sz="1800" dirty="0">
              <a:solidFill>
                <a:srgbClr val="222222"/>
              </a:solidFill>
              <a:latin typeface="inherit"/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C6829BF8-A6AB-2C0A-5A59-664ED3209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18" y="3429000"/>
            <a:ext cx="5039428" cy="400106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F7584643-830C-B32B-3B7D-0EB5DFC0C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218" y="4320529"/>
            <a:ext cx="7849695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58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6434C5-6106-088A-BBB0-65A34327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77" y="133627"/>
            <a:ext cx="9331379" cy="692497"/>
          </a:xfrm>
        </p:spPr>
        <p:txBody>
          <a:bodyPr/>
          <a:lstStyle/>
          <a:p>
            <a:pPr algn="l" fontAlgn="base"/>
            <a:r>
              <a:rPr lang="pl-PL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Self</a:t>
            </a:r>
            <a:r>
              <a:rPr lang="pl-PL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l-PL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Organizing</a:t>
            </a:r>
            <a:r>
              <a:rPr lang="pl-PL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l-PL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Maps</a:t>
            </a:r>
            <a:r>
              <a:rPr lang="pl-PL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(2)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E6769AD-2D0E-3C01-BAA5-E0544E15254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85377" y="1184712"/>
            <a:ext cx="11440458" cy="2923877"/>
          </a:xfrm>
        </p:spPr>
        <p:txBody>
          <a:bodyPr/>
          <a:lstStyle/>
          <a:p>
            <a:pPr algn="l" fontAlgn="base"/>
            <a:r>
              <a:rPr lang="pl-PL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Architektura modelu: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2-warstwowa sieć neuronowa bez użycia propagacji wstecznej oraz bez funkcji aktywacji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model wykorzystuje uczenie poprzez rywalizację (</a:t>
            </a:r>
            <a:r>
              <a:rPr lang="pl-PL" b="0" i="1" dirty="0" err="1">
                <a:solidFill>
                  <a:srgbClr val="222222"/>
                </a:solidFill>
                <a:effectLst/>
                <a:latin typeface="inherit"/>
              </a:rPr>
              <a:t>competetive</a:t>
            </a:r>
            <a:r>
              <a:rPr lang="pl-PL" b="0" i="1" dirty="0">
                <a:solidFill>
                  <a:srgbClr val="222222"/>
                </a:solidFill>
                <a:effectLst/>
                <a:latin typeface="inherit"/>
              </a:rPr>
              <a:t> learning</a:t>
            </a:r>
            <a:r>
              <a:rPr lang="pl-PL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), na który składają się trzy procesy:</a:t>
            </a:r>
          </a:p>
          <a:p>
            <a:pPr lvl="1" algn="l" fontAlgn="base"/>
            <a:r>
              <a:rPr lang="pl-PL" b="0" i="0" dirty="0">
                <a:solidFill>
                  <a:srgbClr val="222222"/>
                </a:solidFill>
                <a:effectLst/>
                <a:latin typeface="inherit"/>
              </a:rPr>
              <a:t>rywalizacja (</a:t>
            </a:r>
            <a:r>
              <a:rPr lang="pl-PL" b="0" i="1" dirty="0" err="1">
                <a:solidFill>
                  <a:srgbClr val="222222"/>
                </a:solidFill>
                <a:effectLst/>
                <a:latin typeface="inherit"/>
              </a:rPr>
              <a:t>competetion</a:t>
            </a:r>
            <a:r>
              <a:rPr lang="pl-PL" b="0" i="1" dirty="0">
                <a:solidFill>
                  <a:srgbClr val="222222"/>
                </a:solidFill>
                <a:effectLst/>
                <a:latin typeface="inherit"/>
              </a:rPr>
              <a:t>)</a:t>
            </a:r>
            <a:r>
              <a:rPr lang="pl-PL" b="0" i="0" dirty="0">
                <a:solidFill>
                  <a:srgbClr val="222222"/>
                </a:solidFill>
                <a:effectLst/>
                <a:latin typeface="inherit"/>
              </a:rPr>
              <a:t> między neuronami w celu wybrania BMU</a:t>
            </a:r>
          </a:p>
          <a:p>
            <a:pPr lvl="1" algn="l" fontAlgn="base"/>
            <a:r>
              <a:rPr lang="pl-PL" b="0" i="0" dirty="0">
                <a:solidFill>
                  <a:srgbClr val="222222"/>
                </a:solidFill>
                <a:effectLst/>
                <a:latin typeface="inherit"/>
              </a:rPr>
              <a:t>współpraca (</a:t>
            </a:r>
            <a:r>
              <a:rPr lang="pl-PL" b="0" i="1" dirty="0" err="1">
                <a:solidFill>
                  <a:srgbClr val="222222"/>
                </a:solidFill>
                <a:effectLst/>
                <a:latin typeface="inherit"/>
              </a:rPr>
              <a:t>cooperation</a:t>
            </a:r>
            <a:r>
              <a:rPr lang="pl-PL" b="0" i="0" dirty="0">
                <a:solidFill>
                  <a:srgbClr val="222222"/>
                </a:solidFill>
                <a:effectLst/>
                <a:latin typeface="inherit"/>
              </a:rPr>
              <a:t>) - uwzględnienie sąsiedztwa BMU</a:t>
            </a:r>
          </a:p>
          <a:p>
            <a:pPr lvl="1" algn="l" fontAlgn="base"/>
            <a:r>
              <a:rPr lang="pl-PL" b="0" i="0" dirty="0">
                <a:solidFill>
                  <a:srgbClr val="222222"/>
                </a:solidFill>
                <a:effectLst/>
                <a:latin typeface="inherit"/>
              </a:rPr>
              <a:t>adaptacja (</a:t>
            </a:r>
            <a:r>
              <a:rPr lang="pl-PL" b="0" i="1" dirty="0" err="1">
                <a:solidFill>
                  <a:srgbClr val="222222"/>
                </a:solidFill>
                <a:effectLst/>
                <a:latin typeface="inherit"/>
              </a:rPr>
              <a:t>adaptation</a:t>
            </a:r>
            <a:r>
              <a:rPr lang="pl-PL" b="0" i="0" dirty="0">
                <a:solidFill>
                  <a:srgbClr val="222222"/>
                </a:solidFill>
                <a:effectLst/>
                <a:latin typeface="inherit"/>
              </a:rPr>
              <a:t>) - update wag BMU oraz neuronów sąsiednich</a:t>
            </a:r>
          </a:p>
          <a:p>
            <a:br>
              <a:rPr lang="pl-PL" dirty="0"/>
            </a:br>
            <a:endParaRPr lang="pl-PL" sz="2000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99CC181-30EB-28AB-2EB9-56B5B43D5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77" y="3594163"/>
            <a:ext cx="3596248" cy="262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E8AA041F-1E6F-7749-5531-F84C710778B3}"/>
              </a:ext>
            </a:extLst>
          </p:cNvPr>
          <p:cNvSpPr txBox="1"/>
          <p:nvPr/>
        </p:nvSpPr>
        <p:spPr>
          <a:xfrm>
            <a:off x="124012" y="6241041"/>
            <a:ext cx="111625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2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źródło: https://www.researchgate.net/figure/Structural-model-of-self-organizing-map-neural-network-Figure-2-Experimental-benchmark_fig1_329337931</a:t>
            </a: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1512512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6434C5-6106-088A-BBB0-65A34327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77" y="133627"/>
            <a:ext cx="9331379" cy="692497"/>
          </a:xfrm>
        </p:spPr>
        <p:txBody>
          <a:bodyPr/>
          <a:lstStyle/>
          <a:p>
            <a:pPr algn="l" fontAlgn="base"/>
            <a:r>
              <a:rPr lang="pl-PL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SOM – przygotowanie danych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E6769AD-2D0E-3C01-BAA5-E0544E15254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59871" y="826124"/>
            <a:ext cx="7594600" cy="4111831"/>
          </a:xfrm>
          <a:ln>
            <a:solidFill>
              <a:schemeClr val="tx1"/>
            </a:solidFill>
          </a:ln>
        </p:spPr>
        <p:txBody>
          <a:bodyPr/>
          <a:lstStyle/>
          <a:p>
            <a:pPr algn="l" fontAlgn="base">
              <a:lnSpc>
                <a:spcPct val="150000"/>
              </a:lnSpc>
            </a:pPr>
            <a:r>
              <a:rPr lang="pl-PL" sz="1800" b="0" i="0" dirty="0" err="1">
                <a:solidFill>
                  <a:srgbClr val="4758AB"/>
                </a:solidFill>
                <a:effectLst/>
                <a:latin typeface="SFMono-Regular"/>
              </a:rPr>
              <a:t>library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data.table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)</a:t>
            </a:r>
            <a:r>
              <a:rPr lang="pl-PL" sz="18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algn="l" fontAlgn="base">
              <a:lnSpc>
                <a:spcPct val="150000"/>
              </a:lnSpc>
            </a:pPr>
            <a:r>
              <a:rPr lang="pl-PL" sz="1800" b="0" i="0" dirty="0" err="1">
                <a:solidFill>
                  <a:srgbClr val="4758AB"/>
                </a:solidFill>
                <a:effectLst/>
                <a:latin typeface="SFMono-Regular"/>
              </a:rPr>
              <a:t>library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caret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)</a:t>
            </a:r>
            <a:r>
              <a:rPr lang="pl-PL" sz="18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algn="l" fontAlgn="base">
              <a:lnSpc>
                <a:spcPct val="150000"/>
              </a:lnSpc>
            </a:pPr>
            <a:r>
              <a:rPr lang="pl-PL" sz="1800" b="0" i="0" dirty="0" err="1">
                <a:solidFill>
                  <a:srgbClr val="4758AB"/>
                </a:solidFill>
                <a:effectLst/>
                <a:latin typeface="SFMono-Regular"/>
              </a:rPr>
              <a:t>library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kohonen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) </a:t>
            </a:r>
            <a:r>
              <a:rPr lang="pl-PL" sz="1800" b="0" i="0" dirty="0">
                <a:solidFill>
                  <a:srgbClr val="5E5E5E"/>
                </a:solidFill>
                <a:effectLst/>
                <a:latin typeface="SFMono-Regular"/>
              </a:rPr>
              <a:t># implementacja som</a:t>
            </a:r>
            <a:r>
              <a:rPr lang="pl-PL" sz="18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algn="l" fontAlgn="base">
              <a:lnSpc>
                <a:spcPct val="150000"/>
              </a:lnSpc>
            </a:pPr>
            <a:endParaRPr lang="pl-PL" sz="1800" b="0" i="0" dirty="0">
              <a:solidFill>
                <a:srgbClr val="222222"/>
              </a:solidFill>
              <a:effectLst/>
              <a:latin typeface="SFMono-Regular"/>
            </a:endParaRPr>
          </a:p>
          <a:p>
            <a:pPr algn="l" fontAlgn="base">
              <a:lnSpc>
                <a:spcPct val="150000"/>
              </a:lnSpc>
            </a:pP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states_raw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 &lt;- </a:t>
            </a:r>
            <a:r>
              <a:rPr lang="pl-PL" sz="1800" b="0" i="0" dirty="0" err="1">
                <a:solidFill>
                  <a:srgbClr val="4758AB"/>
                </a:solidFill>
                <a:effectLst/>
                <a:latin typeface="SFMono-Regular"/>
              </a:rPr>
              <a:t>data.frame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datasets</a:t>
            </a:r>
            <a:r>
              <a:rPr lang="pl-PL" sz="1800" b="0" i="0" dirty="0">
                <a:solidFill>
                  <a:srgbClr val="5E5E5E"/>
                </a:solidFill>
                <a:effectLst/>
                <a:latin typeface="SFMono-Regular"/>
              </a:rPr>
              <a:t>::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state.x77)</a:t>
            </a:r>
            <a:r>
              <a:rPr lang="pl-PL" sz="18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algn="l" fontAlgn="base">
              <a:lnSpc>
                <a:spcPct val="150000"/>
              </a:lnSpc>
            </a:pP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state_names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 &lt;- </a:t>
            </a:r>
            <a:r>
              <a:rPr lang="pl-PL" sz="1800" b="0" i="0" dirty="0" err="1">
                <a:solidFill>
                  <a:srgbClr val="4758AB"/>
                </a:solidFill>
                <a:effectLst/>
                <a:latin typeface="SFMono-Regular"/>
              </a:rPr>
              <a:t>rownames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states_raw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)</a:t>
            </a:r>
            <a:r>
              <a:rPr lang="pl-PL" sz="18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algn="l" fontAlgn="base">
              <a:lnSpc>
                <a:spcPct val="150000"/>
              </a:lnSpc>
            </a:pP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scaler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 &lt;- </a:t>
            </a: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caret</a:t>
            </a:r>
            <a:r>
              <a:rPr lang="pl-PL" sz="1800" b="0" i="0" dirty="0">
                <a:solidFill>
                  <a:srgbClr val="5E5E5E"/>
                </a:solidFill>
                <a:effectLst/>
                <a:latin typeface="SFMono-Regular"/>
              </a:rPr>
              <a:t>::</a:t>
            </a:r>
            <a:r>
              <a:rPr lang="pl-PL" sz="1800" b="0" i="0" dirty="0" err="1">
                <a:solidFill>
                  <a:srgbClr val="4758AB"/>
                </a:solidFill>
                <a:effectLst/>
                <a:latin typeface="SFMono-Regular"/>
              </a:rPr>
              <a:t>preProcess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pl-PL" sz="1800" b="0" i="0" dirty="0">
                <a:solidFill>
                  <a:srgbClr val="657422"/>
                </a:solidFill>
                <a:effectLst/>
                <a:latin typeface="SFMono-Regular"/>
              </a:rPr>
              <a:t>x =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states_raw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, </a:t>
            </a:r>
            <a:r>
              <a:rPr lang="pl-PL" sz="1800" b="0" i="0" dirty="0" err="1">
                <a:solidFill>
                  <a:srgbClr val="657422"/>
                </a:solidFill>
                <a:effectLst/>
                <a:latin typeface="SFMono-Regular"/>
              </a:rPr>
              <a:t>method</a:t>
            </a:r>
            <a:r>
              <a:rPr lang="pl-PL" sz="1800" b="0" i="0" dirty="0">
                <a:solidFill>
                  <a:srgbClr val="657422"/>
                </a:solidFill>
                <a:effectLst/>
                <a:latin typeface="SFMono-Regular"/>
              </a:rPr>
              <a:t> =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pl-PL" sz="1800" b="0" i="0" dirty="0">
                <a:solidFill>
                  <a:srgbClr val="20794D"/>
                </a:solidFill>
                <a:effectLst/>
                <a:latin typeface="SFMono-Regular"/>
              </a:rPr>
              <a:t>"</a:t>
            </a:r>
            <a:r>
              <a:rPr lang="pl-PL" sz="1800" b="0" i="0" dirty="0" err="1">
                <a:solidFill>
                  <a:srgbClr val="20794D"/>
                </a:solidFill>
                <a:effectLst/>
                <a:latin typeface="SFMono-Regular"/>
              </a:rPr>
              <a:t>scale</a:t>
            </a:r>
            <a:r>
              <a:rPr lang="pl-PL" sz="1800" b="0" i="0" dirty="0">
                <a:solidFill>
                  <a:srgbClr val="20794D"/>
                </a:solidFill>
                <a:effectLst/>
                <a:latin typeface="SFMono-Regular"/>
              </a:rPr>
              <a:t>"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)</a:t>
            </a:r>
            <a:r>
              <a:rPr lang="pl-PL" sz="18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algn="l" fontAlgn="base">
              <a:lnSpc>
                <a:spcPct val="150000"/>
              </a:lnSpc>
            </a:pP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states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 &lt;- </a:t>
            </a:r>
            <a:r>
              <a:rPr lang="pl-PL" sz="1800" b="0" i="0" dirty="0" err="1">
                <a:solidFill>
                  <a:srgbClr val="4758AB"/>
                </a:solidFill>
                <a:effectLst/>
                <a:latin typeface="SFMono-Regular"/>
              </a:rPr>
              <a:t>predict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scaler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, </a:t>
            </a: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states_raw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)</a:t>
            </a:r>
            <a:r>
              <a:rPr lang="pl-PL" sz="18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algn="l" fontAlgn="base">
              <a:lnSpc>
                <a:spcPct val="150000"/>
              </a:lnSpc>
            </a:pP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states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 &lt;- </a:t>
            </a:r>
            <a:r>
              <a:rPr lang="pl-PL" sz="1800" b="0" i="0" dirty="0" err="1">
                <a:solidFill>
                  <a:srgbClr val="4758AB"/>
                </a:solidFill>
                <a:effectLst/>
                <a:latin typeface="SFMono-Regular"/>
              </a:rPr>
              <a:t>as.matrix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states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)</a:t>
            </a:r>
            <a:r>
              <a:rPr lang="pl-PL" sz="18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algn="l" fontAlgn="base">
              <a:lnSpc>
                <a:spcPct val="150000"/>
              </a:lnSpc>
            </a:pPr>
            <a:r>
              <a:rPr lang="pl-PL" sz="1800" b="0" i="0" dirty="0" err="1">
                <a:solidFill>
                  <a:srgbClr val="4758AB"/>
                </a:solidFill>
                <a:effectLst/>
                <a:latin typeface="SFMono-Regular"/>
              </a:rPr>
              <a:t>summary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states_raw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)</a:t>
            </a:r>
            <a:endParaRPr lang="pl-PL" sz="4000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9646A4F7-4A62-D447-E038-7592B9099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71" y="4996950"/>
            <a:ext cx="10471292" cy="161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69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6434C5-6106-088A-BBB0-65A34327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77" y="133627"/>
            <a:ext cx="9331379" cy="692497"/>
          </a:xfrm>
        </p:spPr>
        <p:txBody>
          <a:bodyPr/>
          <a:lstStyle/>
          <a:p>
            <a:pPr algn="l" fontAlgn="base"/>
            <a:r>
              <a:rPr lang="pl-PL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SOM – model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E6769AD-2D0E-3C01-BAA5-E0544E15254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59871" y="826124"/>
            <a:ext cx="5039658" cy="5358326"/>
          </a:xfrm>
          <a:ln>
            <a:solidFill>
              <a:schemeClr val="tx1"/>
            </a:solidFill>
          </a:ln>
        </p:spPr>
        <p:txBody>
          <a:bodyPr/>
          <a:lstStyle/>
          <a:p>
            <a:pPr algn="l" fontAlgn="base">
              <a:lnSpc>
                <a:spcPct val="150000"/>
              </a:lnSpc>
            </a:pP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som_grid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 &lt;- </a:t>
            </a: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kohonen</a:t>
            </a:r>
            <a:r>
              <a:rPr lang="pl-PL" sz="1800" b="0" i="0" dirty="0">
                <a:solidFill>
                  <a:srgbClr val="5E5E5E"/>
                </a:solidFill>
                <a:effectLst/>
                <a:latin typeface="SFMono-Regular"/>
              </a:rPr>
              <a:t>::</a:t>
            </a:r>
            <a:r>
              <a:rPr lang="pl-PL" sz="1800" b="0" i="0" dirty="0" err="1">
                <a:solidFill>
                  <a:srgbClr val="4758AB"/>
                </a:solidFill>
                <a:effectLst/>
                <a:latin typeface="SFMono-Regular"/>
              </a:rPr>
              <a:t>somgrid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</a:p>
          <a:p>
            <a:pPr algn="l" fontAlgn="base">
              <a:lnSpc>
                <a:spcPct val="150000"/>
              </a:lnSpc>
            </a:pPr>
            <a:r>
              <a:rPr lang="pl-PL" sz="1800" dirty="0">
                <a:solidFill>
                  <a:srgbClr val="003B4F"/>
                </a:solidFill>
                <a:latin typeface="SFMono-Regular"/>
              </a:rPr>
              <a:t>	</a:t>
            </a:r>
            <a:r>
              <a:rPr lang="pl-PL" sz="1800" b="0" i="0" dirty="0" err="1">
                <a:solidFill>
                  <a:srgbClr val="657422"/>
                </a:solidFill>
                <a:effectLst/>
                <a:latin typeface="SFMono-Regular"/>
              </a:rPr>
              <a:t>xdim</a:t>
            </a:r>
            <a:r>
              <a:rPr lang="pl-PL" sz="1800" b="0" i="0" dirty="0">
                <a:solidFill>
                  <a:srgbClr val="657422"/>
                </a:solidFill>
                <a:effectLst/>
                <a:latin typeface="SFMono-Regular"/>
              </a:rPr>
              <a:t>=</a:t>
            </a:r>
            <a:r>
              <a:rPr lang="pl-PL" sz="1800" b="0" i="0" dirty="0">
                <a:solidFill>
                  <a:srgbClr val="AD0000"/>
                </a:solidFill>
                <a:effectLst/>
                <a:latin typeface="SFMono-Regular"/>
              </a:rPr>
              <a:t>3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, </a:t>
            </a:r>
          </a:p>
          <a:p>
            <a:pPr algn="l" fontAlgn="base">
              <a:lnSpc>
                <a:spcPct val="150000"/>
              </a:lnSpc>
            </a:pPr>
            <a:r>
              <a:rPr lang="pl-PL" sz="1800" dirty="0">
                <a:solidFill>
                  <a:srgbClr val="003B4F"/>
                </a:solidFill>
                <a:latin typeface="SFMono-Regular"/>
              </a:rPr>
              <a:t>	</a:t>
            </a:r>
            <a:r>
              <a:rPr lang="pl-PL" sz="1800" b="0" i="0" dirty="0" err="1">
                <a:solidFill>
                  <a:srgbClr val="657422"/>
                </a:solidFill>
                <a:effectLst/>
                <a:latin typeface="SFMono-Regular"/>
              </a:rPr>
              <a:t>ydim</a:t>
            </a:r>
            <a:r>
              <a:rPr lang="pl-PL" sz="1800" b="0" i="0" dirty="0">
                <a:solidFill>
                  <a:srgbClr val="657422"/>
                </a:solidFill>
                <a:effectLst/>
                <a:latin typeface="SFMono-Regular"/>
              </a:rPr>
              <a:t>=</a:t>
            </a:r>
            <a:r>
              <a:rPr lang="pl-PL" sz="1800" b="0" i="0" dirty="0">
                <a:solidFill>
                  <a:srgbClr val="AD0000"/>
                </a:solidFill>
                <a:effectLst/>
                <a:latin typeface="SFMono-Regular"/>
              </a:rPr>
              <a:t>3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,</a:t>
            </a:r>
          </a:p>
          <a:p>
            <a:pPr algn="l" fontAlgn="base">
              <a:lnSpc>
                <a:spcPct val="150000"/>
              </a:lnSpc>
            </a:pPr>
            <a:r>
              <a:rPr lang="pl-PL" sz="1800" dirty="0">
                <a:solidFill>
                  <a:srgbClr val="003B4F"/>
                </a:solidFill>
                <a:latin typeface="SFMono-Regular"/>
              </a:rPr>
              <a:t>	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pl-PL" sz="1800" b="0" i="0" dirty="0" err="1">
                <a:solidFill>
                  <a:srgbClr val="657422"/>
                </a:solidFill>
                <a:effectLst/>
                <a:latin typeface="SFMono-Regular"/>
              </a:rPr>
              <a:t>topo</a:t>
            </a:r>
            <a:r>
              <a:rPr lang="pl-PL" sz="1800" b="0" i="0" dirty="0">
                <a:solidFill>
                  <a:srgbClr val="657422"/>
                </a:solidFill>
                <a:effectLst/>
                <a:latin typeface="SFMono-Regular"/>
              </a:rPr>
              <a:t> =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pl-PL" sz="1800" b="0" i="0" dirty="0">
                <a:solidFill>
                  <a:srgbClr val="20794D"/>
                </a:solidFill>
                <a:effectLst/>
                <a:latin typeface="SFMono-Regular"/>
              </a:rPr>
              <a:t>"</a:t>
            </a:r>
            <a:r>
              <a:rPr lang="pl-PL" sz="1800" b="0" i="0" dirty="0" err="1">
                <a:solidFill>
                  <a:srgbClr val="20794D"/>
                </a:solidFill>
                <a:effectLst/>
                <a:latin typeface="SFMono-Regular"/>
              </a:rPr>
              <a:t>rectangular</a:t>
            </a:r>
            <a:r>
              <a:rPr lang="pl-PL" sz="1800" b="0" i="0" dirty="0">
                <a:solidFill>
                  <a:srgbClr val="20794D"/>
                </a:solidFill>
                <a:effectLst/>
                <a:latin typeface="SFMono-Regular"/>
              </a:rPr>
              <a:t>"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)</a:t>
            </a:r>
            <a:r>
              <a:rPr lang="pl-PL" sz="18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algn="l" fontAlgn="base">
              <a:lnSpc>
                <a:spcPct val="150000"/>
              </a:lnSpc>
            </a:pPr>
            <a:r>
              <a:rPr lang="pl-PL" sz="1800" b="0" i="0" dirty="0" err="1">
                <a:solidFill>
                  <a:srgbClr val="4758AB"/>
                </a:solidFill>
                <a:effectLst/>
                <a:latin typeface="SFMono-Regular"/>
              </a:rPr>
              <a:t>set.seed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pl-PL" sz="1800" b="0" i="0" dirty="0">
                <a:solidFill>
                  <a:srgbClr val="AD0000"/>
                </a:solidFill>
                <a:effectLst/>
                <a:latin typeface="SFMono-Regular"/>
              </a:rPr>
              <a:t>123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)</a:t>
            </a:r>
            <a:r>
              <a:rPr lang="pl-PL" sz="18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algn="l" fontAlgn="base">
              <a:lnSpc>
                <a:spcPct val="150000"/>
              </a:lnSpc>
            </a:pP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model &lt;- </a:t>
            </a:r>
            <a:r>
              <a:rPr lang="pl-PL" sz="1800" b="0" i="0" dirty="0">
                <a:solidFill>
                  <a:srgbClr val="4758AB"/>
                </a:solidFill>
                <a:effectLst/>
                <a:latin typeface="SFMono-Regular"/>
              </a:rPr>
              <a:t>som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</a:p>
          <a:p>
            <a:pPr algn="l" fontAlgn="base">
              <a:lnSpc>
                <a:spcPct val="150000"/>
              </a:lnSpc>
            </a:pPr>
            <a:r>
              <a:rPr lang="pl-PL" sz="1800" dirty="0">
                <a:solidFill>
                  <a:srgbClr val="003B4F"/>
                </a:solidFill>
                <a:latin typeface="SFMono-Regular"/>
              </a:rPr>
              <a:t>	</a:t>
            </a:r>
            <a:r>
              <a:rPr lang="pl-PL" sz="1800" b="0" i="0" dirty="0">
                <a:solidFill>
                  <a:srgbClr val="657422"/>
                </a:solidFill>
                <a:effectLst/>
                <a:latin typeface="SFMono-Regular"/>
              </a:rPr>
              <a:t>X =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states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, </a:t>
            </a:r>
          </a:p>
          <a:p>
            <a:pPr algn="l" fontAlgn="base">
              <a:lnSpc>
                <a:spcPct val="150000"/>
              </a:lnSpc>
            </a:pPr>
            <a:r>
              <a:rPr lang="pl-PL" sz="1800" dirty="0">
                <a:solidFill>
                  <a:srgbClr val="003B4F"/>
                </a:solidFill>
                <a:latin typeface="SFMono-Regular"/>
              </a:rPr>
              <a:t>	</a:t>
            </a:r>
            <a:r>
              <a:rPr lang="pl-PL" sz="1800" b="0" i="0" dirty="0" err="1">
                <a:solidFill>
                  <a:srgbClr val="657422"/>
                </a:solidFill>
                <a:effectLst/>
                <a:latin typeface="SFMono-Regular"/>
              </a:rPr>
              <a:t>grid</a:t>
            </a:r>
            <a:r>
              <a:rPr lang="pl-PL" sz="1800" b="0" i="0" dirty="0">
                <a:solidFill>
                  <a:srgbClr val="657422"/>
                </a:solidFill>
                <a:effectLst/>
                <a:latin typeface="SFMono-Regular"/>
              </a:rPr>
              <a:t> =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som_grid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, </a:t>
            </a:r>
          </a:p>
          <a:p>
            <a:pPr algn="l" fontAlgn="base">
              <a:lnSpc>
                <a:spcPct val="150000"/>
              </a:lnSpc>
            </a:pPr>
            <a:r>
              <a:rPr lang="pl-PL" sz="1800" dirty="0">
                <a:solidFill>
                  <a:srgbClr val="003B4F"/>
                </a:solidFill>
                <a:latin typeface="SFMono-Regular"/>
              </a:rPr>
              <a:t>	</a:t>
            </a:r>
            <a:r>
              <a:rPr lang="pl-PL" sz="1800" b="0" i="0" dirty="0" err="1">
                <a:solidFill>
                  <a:srgbClr val="657422"/>
                </a:solidFill>
                <a:effectLst/>
                <a:latin typeface="SFMono-Regular"/>
              </a:rPr>
              <a:t>alpha</a:t>
            </a:r>
            <a:r>
              <a:rPr lang="pl-PL" sz="1800" b="0" i="0" dirty="0">
                <a:solidFill>
                  <a:srgbClr val="657422"/>
                </a:solidFill>
                <a:effectLst/>
                <a:latin typeface="SFMono-Regular"/>
              </a:rPr>
              <a:t> =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pl-PL" sz="1800" b="0" i="0" dirty="0">
                <a:solidFill>
                  <a:srgbClr val="4758AB"/>
                </a:solidFill>
                <a:effectLst/>
                <a:latin typeface="SFMono-Regular"/>
              </a:rPr>
              <a:t>c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pl-PL" sz="1800" b="0" i="0" dirty="0">
                <a:solidFill>
                  <a:srgbClr val="AD0000"/>
                </a:solidFill>
                <a:effectLst/>
                <a:latin typeface="SFMono-Regular"/>
              </a:rPr>
              <a:t>0.05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, </a:t>
            </a:r>
            <a:r>
              <a:rPr lang="pl-PL" sz="1800" b="0" i="0" dirty="0">
                <a:solidFill>
                  <a:srgbClr val="AD0000"/>
                </a:solidFill>
                <a:effectLst/>
                <a:latin typeface="SFMono-Regular"/>
              </a:rPr>
              <a:t>0.01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), </a:t>
            </a:r>
          </a:p>
          <a:p>
            <a:pPr algn="l" fontAlgn="base">
              <a:lnSpc>
                <a:spcPct val="150000"/>
              </a:lnSpc>
            </a:pPr>
            <a:r>
              <a:rPr lang="pl-PL" sz="1800" dirty="0">
                <a:solidFill>
                  <a:srgbClr val="003B4F"/>
                </a:solidFill>
                <a:latin typeface="SFMono-Regular"/>
              </a:rPr>
              <a:t>	</a:t>
            </a:r>
            <a:r>
              <a:rPr lang="pl-PL" sz="1800" b="0" i="0" dirty="0">
                <a:solidFill>
                  <a:srgbClr val="657422"/>
                </a:solidFill>
                <a:effectLst/>
                <a:latin typeface="SFMono-Regular"/>
              </a:rPr>
              <a:t>radius =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pl-PL" sz="1800" b="0" i="0" dirty="0">
                <a:solidFill>
                  <a:srgbClr val="AD0000"/>
                </a:solidFill>
                <a:effectLst/>
                <a:latin typeface="SFMono-Regular"/>
              </a:rPr>
              <a:t>1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)</a:t>
            </a:r>
            <a:r>
              <a:rPr lang="pl-PL" sz="18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algn="l" fontAlgn="base">
              <a:lnSpc>
                <a:spcPct val="150000"/>
              </a:lnSpc>
            </a:pPr>
            <a:endParaRPr lang="pl-PL" sz="1800" dirty="0">
              <a:solidFill>
                <a:srgbClr val="222222"/>
              </a:solidFill>
              <a:latin typeface="SFMono-Regular"/>
            </a:endParaRPr>
          </a:p>
          <a:p>
            <a:pPr algn="l" fontAlgn="base">
              <a:lnSpc>
                <a:spcPct val="150000"/>
              </a:lnSpc>
            </a:pPr>
            <a:r>
              <a:rPr lang="pl-PL" sz="1800" b="0" i="0" dirty="0">
                <a:solidFill>
                  <a:srgbClr val="4758AB"/>
                </a:solidFill>
                <a:effectLst/>
                <a:latin typeface="SFMono-Regular"/>
              </a:rPr>
              <a:t>plot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(model, </a:t>
            </a:r>
            <a:r>
              <a:rPr lang="pl-PL" sz="1800" b="0" i="0" dirty="0" err="1">
                <a:solidFill>
                  <a:srgbClr val="657422"/>
                </a:solidFill>
                <a:effectLst/>
                <a:latin typeface="SFMono-Regular"/>
              </a:rPr>
              <a:t>type</a:t>
            </a:r>
            <a:r>
              <a:rPr lang="pl-PL" sz="1800" b="0" i="0" dirty="0">
                <a:solidFill>
                  <a:srgbClr val="657422"/>
                </a:solidFill>
                <a:effectLst/>
                <a:latin typeface="SFMono-Regular"/>
              </a:rPr>
              <a:t>=</a:t>
            </a:r>
            <a:r>
              <a:rPr lang="pl-PL" sz="1800" b="0" i="0" dirty="0">
                <a:solidFill>
                  <a:srgbClr val="20794D"/>
                </a:solidFill>
                <a:effectLst/>
                <a:latin typeface="SFMono-Regular"/>
              </a:rPr>
              <a:t>"</a:t>
            </a:r>
            <a:r>
              <a:rPr lang="pl-PL" sz="1800" b="0" i="0" dirty="0" err="1">
                <a:solidFill>
                  <a:srgbClr val="20794D"/>
                </a:solidFill>
                <a:effectLst/>
                <a:latin typeface="SFMono-Regular"/>
              </a:rPr>
              <a:t>codes</a:t>
            </a:r>
            <a:r>
              <a:rPr lang="pl-PL" sz="1800" b="0" i="0" dirty="0">
                <a:solidFill>
                  <a:srgbClr val="20794D"/>
                </a:solidFill>
                <a:effectLst/>
                <a:latin typeface="SFMono-Regular"/>
              </a:rPr>
              <a:t>"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, </a:t>
            </a:r>
            <a:r>
              <a:rPr lang="pl-PL" sz="1800" b="0" i="0" dirty="0">
                <a:solidFill>
                  <a:srgbClr val="657422"/>
                </a:solidFill>
                <a:effectLst/>
                <a:latin typeface="SFMono-Regular"/>
              </a:rPr>
              <a:t>palette.name =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rainbow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)</a:t>
            </a:r>
            <a:endParaRPr lang="pl-PL" sz="4800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8391F3E9-D459-3E5D-E6C8-7F765709D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529" y="826123"/>
            <a:ext cx="7688898" cy="384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62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6434C5-6106-088A-BBB0-65A34327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776" y="232050"/>
            <a:ext cx="9331379" cy="692497"/>
          </a:xfrm>
        </p:spPr>
        <p:txBody>
          <a:bodyPr/>
          <a:lstStyle/>
          <a:p>
            <a:r>
              <a:rPr lang="pl-PL" dirty="0"/>
              <a:t>K-</a:t>
            </a:r>
            <a:r>
              <a:rPr lang="pl-PL" dirty="0" err="1"/>
              <a:t>means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E6769AD-2D0E-3C01-BAA5-E0544E15254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85377" y="1199015"/>
            <a:ext cx="11395635" cy="5786969"/>
          </a:xfrm>
        </p:spPr>
        <p:txBody>
          <a:bodyPr/>
          <a:lstStyle/>
          <a:p>
            <a:pPr algn="l" fontAlgn="base"/>
            <a:r>
              <a:rPr lang="pl-PL" sz="20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Idea: podzielenie podobnych obserwacji na k grup</a:t>
            </a:r>
          </a:p>
          <a:p>
            <a:pPr algn="l" fontAlgn="base"/>
            <a:endParaRPr lang="pl-PL" sz="2000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 fontAlgn="base"/>
            <a:r>
              <a:rPr lang="pl-PL" sz="20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Cel: znalezienie wzorców </a:t>
            </a:r>
            <a:r>
              <a:rPr lang="pl-PL" sz="2000" dirty="0">
                <a:solidFill>
                  <a:srgbClr val="222222"/>
                </a:solidFill>
                <a:latin typeface="Source Sans Pro" panose="020B0503030403020204" pitchFamily="34" charset="0"/>
              </a:rPr>
              <a:t>„</a:t>
            </a:r>
            <a:r>
              <a:rPr lang="pl-PL" sz="20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ukrytych” w danych</a:t>
            </a:r>
          </a:p>
          <a:p>
            <a:pPr algn="l" fontAlgn="base"/>
            <a:endParaRPr lang="pl-PL" sz="2000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 fontAlgn="base">
              <a:lnSpc>
                <a:spcPct val="150000"/>
              </a:lnSpc>
            </a:pPr>
            <a:r>
              <a:rPr lang="pl-PL" sz="20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Algorytm:</a:t>
            </a:r>
          </a:p>
          <a:p>
            <a:pPr marL="457200" indent="-457200" algn="l" fontAlgn="base">
              <a:lnSpc>
                <a:spcPct val="150000"/>
              </a:lnSpc>
              <a:buFont typeface="+mj-lt"/>
              <a:buAutoNum type="arabicPeriod"/>
            </a:pPr>
            <a:r>
              <a:rPr lang="pl-PL" sz="20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Wybieramy k (na ile grup chcemy podzielić obserwacje)</a:t>
            </a:r>
          </a:p>
          <a:p>
            <a:pPr marL="457200" indent="-457200" algn="l" fontAlgn="base">
              <a:lnSpc>
                <a:spcPct val="150000"/>
              </a:lnSpc>
              <a:buFont typeface="+mj-lt"/>
              <a:buAutoNum type="arabicPeriod"/>
            </a:pPr>
            <a:r>
              <a:rPr lang="pl-PL" sz="20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wyznaczane zostają losowo pierwsze współrzędne </a:t>
            </a:r>
            <a:r>
              <a:rPr lang="pl-PL" sz="2000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centroidów</a:t>
            </a:r>
            <a:r>
              <a:rPr lang="pl-PL" sz="20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grup</a:t>
            </a:r>
          </a:p>
          <a:p>
            <a:pPr marL="457200" indent="-457200" algn="l" fontAlgn="base">
              <a:lnSpc>
                <a:spcPct val="150000"/>
              </a:lnSpc>
              <a:buFont typeface="+mj-lt"/>
              <a:buAutoNum type="arabicPeriod"/>
            </a:pPr>
            <a:r>
              <a:rPr lang="pl-PL" sz="20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iteracyjnie optymalizujemy współrzędne </a:t>
            </a:r>
            <a:r>
              <a:rPr lang="pl-PL" sz="2000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centroidów</a:t>
            </a:r>
            <a:r>
              <a:rPr lang="pl-PL" sz="20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aż do momentu: (1) braku zmiany współrzędnych, (2) wykonania maksymalnej liczby zadanych iteracji</a:t>
            </a:r>
          </a:p>
          <a:p>
            <a:pPr lvl="1" algn="l" fontAlgn="base">
              <a:lnSpc>
                <a:spcPct val="150000"/>
              </a:lnSpc>
            </a:pPr>
            <a:r>
              <a:rPr lang="pl-PL" b="0" i="0" dirty="0">
                <a:solidFill>
                  <a:srgbClr val="222222"/>
                </a:solidFill>
                <a:effectLst/>
                <a:latin typeface="inherit"/>
              </a:rPr>
              <a:t>co iterację przypisujemy punkty do grupy wg najmniejszej odległości od aktualnych </a:t>
            </a:r>
            <a:r>
              <a:rPr lang="pl-PL" b="0" i="0" dirty="0" err="1">
                <a:solidFill>
                  <a:srgbClr val="222222"/>
                </a:solidFill>
                <a:effectLst/>
                <a:latin typeface="inherit"/>
              </a:rPr>
              <a:t>centroidów</a:t>
            </a:r>
            <a:endParaRPr lang="pl-PL" b="0" i="0" dirty="0">
              <a:solidFill>
                <a:srgbClr val="222222"/>
              </a:solidFill>
              <a:effectLst/>
              <a:latin typeface="inherit"/>
            </a:endParaRPr>
          </a:p>
          <a:p>
            <a:pPr lvl="1" algn="l" fontAlgn="base">
              <a:lnSpc>
                <a:spcPct val="150000"/>
              </a:lnSpc>
            </a:pPr>
            <a:r>
              <a:rPr lang="pl-PL" b="0" i="0" dirty="0">
                <a:solidFill>
                  <a:srgbClr val="222222"/>
                </a:solidFill>
                <a:effectLst/>
                <a:latin typeface="inherit"/>
              </a:rPr>
              <a:t>aktualizujemy współrzędne </a:t>
            </a:r>
            <a:r>
              <a:rPr lang="pl-PL" b="0" i="0" dirty="0" err="1">
                <a:solidFill>
                  <a:srgbClr val="222222"/>
                </a:solidFill>
                <a:effectLst/>
                <a:latin typeface="inherit"/>
              </a:rPr>
              <a:t>centroidów</a:t>
            </a:r>
            <a:r>
              <a:rPr lang="pl-PL" b="0" i="0" dirty="0">
                <a:solidFill>
                  <a:srgbClr val="222222"/>
                </a:solidFill>
                <a:effectLst/>
                <a:latin typeface="inherit"/>
              </a:rPr>
              <a:t> dla wyznaczonych grup</a:t>
            </a:r>
          </a:p>
          <a:p>
            <a:pPr marL="457200" indent="-457200" algn="l" fontAlgn="base">
              <a:lnSpc>
                <a:spcPct val="150000"/>
              </a:lnSpc>
              <a:buFont typeface="+mj-lt"/>
              <a:buAutoNum type="arabicPeriod"/>
            </a:pPr>
            <a:r>
              <a:rPr lang="pl-PL" sz="20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ze względu na losowe inicjowanie współrzędnych w pierwszej iteracji, przydzielenie obserwacji do konkretnych grup może być różne dla modeli zbudowanych na tych samych danych.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026985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6434C5-6106-088A-BBB0-65A34327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77" y="133627"/>
            <a:ext cx="9331379" cy="692497"/>
          </a:xfrm>
        </p:spPr>
        <p:txBody>
          <a:bodyPr/>
          <a:lstStyle/>
          <a:p>
            <a:pPr algn="l" fontAlgn="base"/>
            <a:r>
              <a:rPr lang="pl-PL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SOM – predykcje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E6769AD-2D0E-3C01-BAA5-E0544E15254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59871" y="826124"/>
            <a:ext cx="4214905" cy="2865336"/>
          </a:xfrm>
          <a:ln>
            <a:solidFill>
              <a:schemeClr val="tx1"/>
            </a:solidFill>
          </a:ln>
        </p:spPr>
        <p:txBody>
          <a:bodyPr/>
          <a:lstStyle/>
          <a:p>
            <a:pPr algn="l" fontAlgn="base">
              <a:lnSpc>
                <a:spcPct val="150000"/>
              </a:lnSpc>
            </a:pPr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prediction &lt;- </a:t>
            </a:r>
            <a:r>
              <a:rPr lang="en-US" sz="1800" b="0" i="0" dirty="0" err="1">
                <a:solidFill>
                  <a:srgbClr val="4758AB"/>
                </a:solidFill>
                <a:effectLst/>
                <a:latin typeface="SFMono-Regular"/>
              </a:rPr>
              <a:t>data.table</a:t>
            </a:r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  <a:endParaRPr lang="pl-PL" sz="1800" b="0" i="0" dirty="0">
              <a:solidFill>
                <a:srgbClr val="222222"/>
              </a:solidFill>
              <a:effectLst/>
              <a:latin typeface="SFMono-Regular"/>
            </a:endParaRPr>
          </a:p>
          <a:p>
            <a:pPr algn="l" fontAlgn="base">
              <a:lnSpc>
                <a:spcPct val="150000"/>
              </a:lnSpc>
            </a:pPr>
            <a:r>
              <a:rPr lang="pl-PL" sz="1800" dirty="0">
                <a:solidFill>
                  <a:srgbClr val="222222"/>
                </a:solidFill>
                <a:latin typeface="SFMono-Regular"/>
              </a:rPr>
              <a:t>	</a:t>
            </a:r>
            <a:r>
              <a:rPr lang="en-US" sz="1800" b="0" i="0" dirty="0" err="1">
                <a:solidFill>
                  <a:srgbClr val="657422"/>
                </a:solidFill>
                <a:effectLst/>
                <a:latin typeface="SFMono-Regular"/>
              </a:rPr>
              <a:t>StateName</a:t>
            </a:r>
            <a:r>
              <a:rPr lang="en-US" sz="1800" b="0" i="0" dirty="0">
                <a:solidFill>
                  <a:srgbClr val="657422"/>
                </a:solidFill>
                <a:effectLst/>
                <a:latin typeface="SFMono-Regular"/>
              </a:rPr>
              <a:t> =</a:t>
            </a:r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en-US" sz="1800" b="0" i="0" dirty="0" err="1">
                <a:solidFill>
                  <a:srgbClr val="003B4F"/>
                </a:solidFill>
                <a:effectLst/>
                <a:latin typeface="SFMono-Regular"/>
              </a:rPr>
              <a:t>state_names</a:t>
            </a:r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,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  <a:endParaRPr lang="pl-PL" sz="1800" b="0" i="0" dirty="0">
              <a:solidFill>
                <a:srgbClr val="222222"/>
              </a:solidFill>
              <a:effectLst/>
              <a:latin typeface="SFMono-Regular"/>
            </a:endParaRPr>
          </a:p>
          <a:p>
            <a:pPr algn="l" fontAlgn="base">
              <a:lnSpc>
                <a:spcPct val="150000"/>
              </a:lnSpc>
            </a:pPr>
            <a:r>
              <a:rPr lang="pl-PL" sz="1800" dirty="0">
                <a:solidFill>
                  <a:srgbClr val="222222"/>
                </a:solidFill>
                <a:latin typeface="SFMono-Regular"/>
              </a:rPr>
              <a:t>	</a:t>
            </a:r>
            <a:r>
              <a:rPr lang="en-US" sz="1800" b="0" i="0" dirty="0">
                <a:solidFill>
                  <a:srgbClr val="657422"/>
                </a:solidFill>
                <a:effectLst/>
                <a:latin typeface="SFMono-Regular"/>
              </a:rPr>
              <a:t>Group =</a:t>
            </a:r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en-US" sz="1800" b="0" i="0" dirty="0" err="1">
                <a:solidFill>
                  <a:srgbClr val="003B4F"/>
                </a:solidFill>
                <a:effectLst/>
                <a:latin typeface="SFMono-Regular"/>
              </a:rPr>
              <a:t>model</a:t>
            </a:r>
            <a:r>
              <a:rPr lang="en-US" sz="1800" b="0" i="0" dirty="0" err="1">
                <a:solidFill>
                  <a:srgbClr val="5E5E5E"/>
                </a:solidFill>
                <a:effectLst/>
                <a:latin typeface="SFMono-Regular"/>
              </a:rPr>
              <a:t>$</a:t>
            </a:r>
            <a:r>
              <a:rPr lang="en-US" sz="1800" b="0" i="0" dirty="0" err="1">
                <a:solidFill>
                  <a:srgbClr val="003B4F"/>
                </a:solidFill>
                <a:effectLst/>
                <a:latin typeface="SFMono-Regular"/>
              </a:rPr>
              <a:t>unit.classif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)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  <a:endParaRPr lang="pl-PL" sz="1800" b="0" i="0" dirty="0">
              <a:solidFill>
                <a:srgbClr val="222222"/>
              </a:solidFill>
              <a:effectLst/>
              <a:latin typeface="SFMono-Regular"/>
            </a:endParaRPr>
          </a:p>
          <a:p>
            <a:pPr algn="l" fontAlgn="base">
              <a:lnSpc>
                <a:spcPct val="150000"/>
              </a:lnSpc>
            </a:pPr>
            <a:endParaRPr lang="pl-PL" sz="1800" dirty="0">
              <a:solidFill>
                <a:srgbClr val="222222"/>
              </a:solidFill>
              <a:latin typeface="SFMono-Regular"/>
            </a:endParaRPr>
          </a:p>
          <a:p>
            <a:pPr algn="l" fontAlgn="base">
              <a:lnSpc>
                <a:spcPct val="150000"/>
              </a:lnSpc>
            </a:pPr>
            <a:r>
              <a:rPr lang="en-US" sz="1800" b="0" i="0" dirty="0" err="1">
                <a:solidFill>
                  <a:srgbClr val="4758AB"/>
                </a:solidFill>
                <a:effectLst/>
                <a:latin typeface="SFMono-Regular"/>
              </a:rPr>
              <a:t>setorder</a:t>
            </a:r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(prediction, Group)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  <a:endParaRPr lang="pl-PL" sz="1800" b="0" i="0" dirty="0">
              <a:solidFill>
                <a:srgbClr val="222222"/>
              </a:solidFill>
              <a:effectLst/>
              <a:latin typeface="SFMono-Regular"/>
            </a:endParaRPr>
          </a:p>
          <a:p>
            <a:pPr algn="l" fontAlgn="base">
              <a:lnSpc>
                <a:spcPct val="150000"/>
              </a:lnSpc>
            </a:pPr>
            <a:endParaRPr lang="pl-PL" sz="1800" dirty="0">
              <a:solidFill>
                <a:srgbClr val="222222"/>
              </a:solidFill>
              <a:latin typeface="SFMono-Regular"/>
            </a:endParaRPr>
          </a:p>
          <a:p>
            <a:pPr algn="l" fontAlgn="base">
              <a:lnSpc>
                <a:spcPct val="150000"/>
              </a:lnSpc>
            </a:pPr>
            <a:r>
              <a:rPr lang="en-US" sz="1800" b="0" i="0" dirty="0">
                <a:solidFill>
                  <a:srgbClr val="4758AB"/>
                </a:solidFill>
                <a:effectLst/>
                <a:latin typeface="SFMono-Regular"/>
              </a:rPr>
              <a:t>print</a:t>
            </a:r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(prediction)</a:t>
            </a:r>
            <a:endParaRPr lang="pl-PL" sz="6000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58C37B8-C6EA-E441-8588-A9D5E61DC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277" y="826124"/>
            <a:ext cx="3599767" cy="416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02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6434C5-6106-088A-BBB0-65A34327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77" y="133627"/>
            <a:ext cx="9331379" cy="692497"/>
          </a:xfrm>
        </p:spPr>
        <p:txBody>
          <a:bodyPr/>
          <a:lstStyle/>
          <a:p>
            <a:pPr algn="l" fontAlgn="base"/>
            <a:r>
              <a:rPr lang="pl-PL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SOM – </a:t>
            </a:r>
            <a:r>
              <a:rPr lang="pl-PL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klastrowanie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E6769AD-2D0E-3C01-BAA5-E0544E15254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59870" y="826124"/>
            <a:ext cx="8912412" cy="2449838"/>
          </a:xfrm>
          <a:ln>
            <a:solidFill>
              <a:schemeClr val="tx1"/>
            </a:solidFill>
          </a:ln>
        </p:spPr>
        <p:txBody>
          <a:bodyPr/>
          <a:lstStyle/>
          <a:p>
            <a:pPr algn="l" fontAlgn="base">
              <a:lnSpc>
                <a:spcPct val="150000"/>
              </a:lnSpc>
            </a:pPr>
            <a:r>
              <a:rPr lang="pl-PL" sz="1800" b="0" i="0" dirty="0">
                <a:solidFill>
                  <a:srgbClr val="5E5E5E"/>
                </a:solidFill>
                <a:effectLst/>
                <a:latin typeface="SFMono-Regular"/>
              </a:rPr>
              <a:t># Utworzoną mapę możemy podzielić na klastry za pomocą </a:t>
            </a:r>
            <a:r>
              <a:rPr lang="pl-PL" sz="1800" b="0" i="0" dirty="0" err="1">
                <a:solidFill>
                  <a:srgbClr val="5E5E5E"/>
                </a:solidFill>
                <a:effectLst/>
                <a:latin typeface="SFMono-Regular"/>
              </a:rPr>
              <a:t>klastrowania</a:t>
            </a:r>
            <a:r>
              <a:rPr lang="pl-PL" sz="1800" b="0" i="0" dirty="0">
                <a:solidFill>
                  <a:srgbClr val="5E5E5E"/>
                </a:solidFill>
                <a:effectLst/>
                <a:latin typeface="SFMono-Regular"/>
              </a:rPr>
              <a:t> hierarchicznego</a:t>
            </a:r>
            <a:r>
              <a:rPr lang="pl-PL" sz="18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algn="l" fontAlgn="base">
              <a:lnSpc>
                <a:spcPct val="150000"/>
              </a:lnSpc>
            </a:pP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levels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 &lt;- </a:t>
            </a:r>
            <a:r>
              <a:rPr lang="pl-PL" sz="1800" b="0" i="0" dirty="0">
                <a:solidFill>
                  <a:srgbClr val="AD0000"/>
                </a:solidFill>
                <a:effectLst/>
                <a:latin typeface="SFMono-Regular"/>
              </a:rPr>
              <a:t>3</a:t>
            </a:r>
            <a:r>
              <a:rPr lang="pl-PL" sz="18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algn="l" fontAlgn="base">
              <a:lnSpc>
                <a:spcPct val="150000"/>
              </a:lnSpc>
            </a:pP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map_clusters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 &lt;- </a:t>
            </a:r>
            <a:r>
              <a:rPr lang="pl-PL" sz="1800" b="0" i="0" dirty="0" err="1">
                <a:solidFill>
                  <a:srgbClr val="4758AB"/>
                </a:solidFill>
                <a:effectLst/>
                <a:latin typeface="SFMono-Regular"/>
              </a:rPr>
              <a:t>cutree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pl-PL" sz="1800" b="0" i="0" dirty="0" err="1">
                <a:solidFill>
                  <a:srgbClr val="4758AB"/>
                </a:solidFill>
                <a:effectLst/>
                <a:latin typeface="SFMono-Regular"/>
              </a:rPr>
              <a:t>hclust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pl-PL" sz="1800" b="0" i="0" dirty="0" err="1">
                <a:solidFill>
                  <a:srgbClr val="4758AB"/>
                </a:solidFill>
                <a:effectLst/>
                <a:latin typeface="SFMono-Regular"/>
              </a:rPr>
              <a:t>dist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model</a:t>
            </a:r>
            <a:r>
              <a:rPr lang="pl-PL" sz="1800" b="0" i="0" dirty="0" err="1">
                <a:solidFill>
                  <a:srgbClr val="5E5E5E"/>
                </a:solidFill>
                <a:effectLst/>
                <a:latin typeface="SFMono-Regular"/>
              </a:rPr>
              <a:t>$</a:t>
            </a: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codes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[[</a:t>
            </a:r>
            <a:r>
              <a:rPr lang="pl-PL" sz="1800" b="0" i="0" dirty="0">
                <a:solidFill>
                  <a:srgbClr val="AD0000"/>
                </a:solidFill>
                <a:effectLst/>
                <a:latin typeface="SFMono-Regular"/>
              </a:rPr>
              <a:t>1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]])), </a:t>
            </a:r>
            <a:r>
              <a:rPr lang="pl-PL" sz="1800" b="0" i="0" dirty="0">
                <a:solidFill>
                  <a:srgbClr val="657422"/>
                </a:solidFill>
                <a:effectLst/>
                <a:latin typeface="SFMono-Regular"/>
              </a:rPr>
              <a:t>k =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levels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)</a:t>
            </a:r>
            <a:r>
              <a:rPr lang="pl-PL" sz="18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algn="l" fontAlgn="base">
              <a:lnSpc>
                <a:spcPct val="150000"/>
              </a:lnSpc>
            </a:pPr>
            <a:endParaRPr lang="pl-PL" sz="1800" dirty="0">
              <a:solidFill>
                <a:srgbClr val="222222"/>
              </a:solidFill>
              <a:latin typeface="SFMono-Regular"/>
            </a:endParaRPr>
          </a:p>
          <a:p>
            <a:pPr algn="l" fontAlgn="base">
              <a:lnSpc>
                <a:spcPct val="150000"/>
              </a:lnSpc>
            </a:pPr>
            <a:r>
              <a:rPr lang="pl-PL" sz="1800" b="0" i="0" dirty="0">
                <a:solidFill>
                  <a:srgbClr val="4758AB"/>
                </a:solidFill>
                <a:effectLst/>
                <a:latin typeface="SFMono-Regular"/>
              </a:rPr>
              <a:t>plot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(model, </a:t>
            </a:r>
            <a:r>
              <a:rPr lang="pl-PL" sz="1800" b="0" i="0" dirty="0" err="1">
                <a:solidFill>
                  <a:srgbClr val="657422"/>
                </a:solidFill>
                <a:effectLst/>
                <a:latin typeface="SFMono-Regular"/>
              </a:rPr>
              <a:t>type</a:t>
            </a:r>
            <a:r>
              <a:rPr lang="pl-PL" sz="1800" b="0" i="0" dirty="0">
                <a:solidFill>
                  <a:srgbClr val="657422"/>
                </a:solidFill>
                <a:effectLst/>
                <a:latin typeface="SFMono-Regular"/>
              </a:rPr>
              <a:t>=</a:t>
            </a:r>
            <a:r>
              <a:rPr lang="pl-PL" sz="1800" b="0" i="0" dirty="0">
                <a:solidFill>
                  <a:srgbClr val="20794D"/>
                </a:solidFill>
                <a:effectLst/>
                <a:latin typeface="SFMono-Regular"/>
              </a:rPr>
              <a:t>"</a:t>
            </a:r>
            <a:r>
              <a:rPr lang="pl-PL" sz="1800" b="0" i="0" dirty="0" err="1">
                <a:solidFill>
                  <a:srgbClr val="20794D"/>
                </a:solidFill>
                <a:effectLst/>
                <a:latin typeface="SFMono-Regular"/>
              </a:rPr>
              <a:t>codes</a:t>
            </a:r>
            <a:r>
              <a:rPr lang="pl-PL" sz="1800" b="0" i="0" dirty="0">
                <a:solidFill>
                  <a:srgbClr val="20794D"/>
                </a:solidFill>
                <a:effectLst/>
                <a:latin typeface="SFMono-Regular"/>
              </a:rPr>
              <a:t>"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, </a:t>
            </a:r>
            <a:r>
              <a:rPr lang="pl-PL" sz="1800" b="0" i="0" dirty="0">
                <a:solidFill>
                  <a:srgbClr val="657422"/>
                </a:solidFill>
                <a:effectLst/>
                <a:latin typeface="SFMono-Regular"/>
              </a:rPr>
              <a:t>palette.name =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rainbow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)</a:t>
            </a:r>
            <a:r>
              <a:rPr lang="pl-PL" sz="18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  <a:endParaRPr lang="pl-PL" sz="1800" dirty="0">
              <a:solidFill>
                <a:srgbClr val="222222"/>
              </a:solidFill>
              <a:latin typeface="SFMono-Regular"/>
            </a:endParaRPr>
          </a:p>
          <a:p>
            <a:pPr algn="l" fontAlgn="base">
              <a:lnSpc>
                <a:spcPct val="150000"/>
              </a:lnSpc>
            </a:pPr>
            <a:r>
              <a:rPr lang="pl-PL" sz="1800" b="0" i="0" dirty="0" err="1">
                <a:solidFill>
                  <a:srgbClr val="4758AB"/>
                </a:solidFill>
                <a:effectLst/>
                <a:latin typeface="SFMono-Regular"/>
              </a:rPr>
              <a:t>add.cluster.boundaries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(model, </a:t>
            </a: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map_clusters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)</a:t>
            </a:r>
            <a:endParaRPr lang="pl-PL" sz="7200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98CC226-191D-1A83-1E82-2DCB4F0A2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612" y="3097306"/>
            <a:ext cx="7521388" cy="376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308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6434C5-6106-088A-BBB0-65A34327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77" y="133627"/>
            <a:ext cx="9331379" cy="692497"/>
          </a:xfrm>
        </p:spPr>
        <p:txBody>
          <a:bodyPr/>
          <a:lstStyle/>
          <a:p>
            <a:pPr algn="l" fontAlgn="base"/>
            <a:r>
              <a:rPr lang="pl-PL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SOM – predykcje na nowych danych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E6769AD-2D0E-3C01-BAA5-E0544E15254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14406" y="1166783"/>
            <a:ext cx="8912412" cy="5404493"/>
          </a:xfrm>
          <a:ln>
            <a:solidFill>
              <a:schemeClr val="tx1"/>
            </a:solidFill>
          </a:ln>
        </p:spPr>
        <p:txBody>
          <a:bodyPr/>
          <a:lstStyle/>
          <a:p>
            <a:pPr algn="l" fontAlgn="base">
              <a:lnSpc>
                <a:spcPct val="150000"/>
              </a:lnSpc>
            </a:pP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new_state_raw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 &lt;- </a:t>
            </a:r>
            <a:r>
              <a:rPr lang="pl-PL" sz="1800" b="0" i="0" dirty="0" err="1">
                <a:solidFill>
                  <a:srgbClr val="4758AB"/>
                </a:solidFill>
                <a:effectLst/>
                <a:latin typeface="SFMono-Regular"/>
              </a:rPr>
              <a:t>data.table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pl-PL" sz="18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marL="457200" lvl="1" indent="0" algn="l" fontAlgn="base">
              <a:lnSpc>
                <a:spcPct val="150000"/>
              </a:lnSpc>
              <a:buNone/>
            </a:pPr>
            <a:r>
              <a:rPr lang="pl-PL" sz="1600" b="0" i="0" dirty="0" err="1">
                <a:solidFill>
                  <a:srgbClr val="657422"/>
                </a:solidFill>
                <a:effectLst/>
                <a:latin typeface="SFMono-Regular"/>
              </a:rPr>
              <a:t>Population</a:t>
            </a:r>
            <a:r>
              <a:rPr lang="pl-PL" sz="1600" b="0" i="0" dirty="0">
                <a:solidFill>
                  <a:srgbClr val="657422"/>
                </a:solidFill>
                <a:effectLst/>
                <a:latin typeface="SFMono-Regular"/>
              </a:rPr>
              <a:t> =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pl-PL" sz="1600" b="0" i="0" dirty="0">
                <a:solidFill>
                  <a:srgbClr val="AD0000"/>
                </a:solidFill>
                <a:effectLst/>
                <a:latin typeface="SFMono-Regular"/>
              </a:rPr>
              <a:t>10000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,</a:t>
            </a:r>
            <a:r>
              <a:rPr lang="pl-PL" sz="16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marL="457200" lvl="1" indent="0" algn="l" fontAlgn="base">
              <a:lnSpc>
                <a:spcPct val="150000"/>
              </a:lnSpc>
              <a:buNone/>
            </a:pPr>
            <a:r>
              <a:rPr lang="pl-PL" sz="1600" b="0" i="0" dirty="0" err="1">
                <a:solidFill>
                  <a:srgbClr val="657422"/>
                </a:solidFill>
                <a:effectLst/>
                <a:latin typeface="SFMono-Regular"/>
              </a:rPr>
              <a:t>Income</a:t>
            </a:r>
            <a:r>
              <a:rPr lang="pl-PL" sz="1600" b="0" i="0" dirty="0">
                <a:solidFill>
                  <a:srgbClr val="657422"/>
                </a:solidFill>
                <a:effectLst/>
                <a:latin typeface="SFMono-Regular"/>
              </a:rPr>
              <a:t> =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pl-PL" sz="1600" b="0" i="0" dirty="0">
                <a:solidFill>
                  <a:srgbClr val="AD0000"/>
                </a:solidFill>
                <a:effectLst/>
                <a:latin typeface="SFMono-Regular"/>
              </a:rPr>
              <a:t>4000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,</a:t>
            </a:r>
            <a:r>
              <a:rPr lang="pl-PL" sz="16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marL="457200" lvl="1" indent="0" algn="l" fontAlgn="base">
              <a:lnSpc>
                <a:spcPct val="150000"/>
              </a:lnSpc>
              <a:buNone/>
            </a:pPr>
            <a:r>
              <a:rPr lang="pl-PL" sz="1600" b="0" i="0" dirty="0" err="1">
                <a:solidFill>
                  <a:srgbClr val="657422"/>
                </a:solidFill>
                <a:effectLst/>
                <a:latin typeface="SFMono-Regular"/>
              </a:rPr>
              <a:t>Illiteracy</a:t>
            </a:r>
            <a:r>
              <a:rPr lang="pl-PL" sz="1600" b="0" i="0" dirty="0">
                <a:solidFill>
                  <a:srgbClr val="657422"/>
                </a:solidFill>
                <a:effectLst/>
                <a:latin typeface="SFMono-Regular"/>
              </a:rPr>
              <a:t> =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pl-PL" sz="1600" b="0" i="0" dirty="0">
                <a:solidFill>
                  <a:srgbClr val="AD0000"/>
                </a:solidFill>
                <a:effectLst/>
                <a:latin typeface="SFMono-Regular"/>
              </a:rPr>
              <a:t>1.0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,</a:t>
            </a:r>
          </a:p>
          <a:p>
            <a:pPr marL="457200" lvl="1" indent="0" algn="l" fontAlgn="base">
              <a:lnSpc>
                <a:spcPct val="150000"/>
              </a:lnSpc>
              <a:buNone/>
            </a:pPr>
            <a:r>
              <a:rPr lang="pl-PL" sz="1600" b="0" i="0" dirty="0" err="1">
                <a:solidFill>
                  <a:srgbClr val="657422"/>
                </a:solidFill>
                <a:effectLst/>
                <a:latin typeface="SFMono-Regular"/>
              </a:rPr>
              <a:t>Life.Exp</a:t>
            </a:r>
            <a:r>
              <a:rPr lang="pl-PL" sz="1600" b="0" i="0" dirty="0">
                <a:solidFill>
                  <a:srgbClr val="657422"/>
                </a:solidFill>
                <a:effectLst/>
                <a:latin typeface="SFMono-Regular"/>
              </a:rPr>
              <a:t> =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pl-PL" sz="1600" b="0" i="0" dirty="0">
                <a:solidFill>
                  <a:srgbClr val="AD0000"/>
                </a:solidFill>
                <a:effectLst/>
                <a:latin typeface="SFMono-Regular"/>
              </a:rPr>
              <a:t>69.23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,</a:t>
            </a:r>
            <a:r>
              <a:rPr lang="pl-PL" sz="16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marL="457200" lvl="1" indent="0" algn="l" fontAlgn="base">
              <a:lnSpc>
                <a:spcPct val="150000"/>
              </a:lnSpc>
              <a:buNone/>
            </a:pPr>
            <a:r>
              <a:rPr lang="pl-PL" sz="1600" b="0" i="0" dirty="0" err="1">
                <a:solidFill>
                  <a:srgbClr val="657422"/>
                </a:solidFill>
                <a:effectLst/>
                <a:latin typeface="SFMono-Regular"/>
              </a:rPr>
              <a:t>Murder</a:t>
            </a:r>
            <a:r>
              <a:rPr lang="pl-PL" sz="1600" b="0" i="0" dirty="0">
                <a:solidFill>
                  <a:srgbClr val="657422"/>
                </a:solidFill>
                <a:effectLst/>
                <a:latin typeface="SFMono-Regular"/>
              </a:rPr>
              <a:t> =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pl-PL" sz="1600" b="0" i="0" dirty="0">
                <a:solidFill>
                  <a:srgbClr val="AD0000"/>
                </a:solidFill>
                <a:effectLst/>
                <a:latin typeface="SFMono-Regular"/>
              </a:rPr>
              <a:t>3.12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,</a:t>
            </a:r>
            <a:r>
              <a:rPr lang="pl-PL" sz="16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marL="457200" lvl="1" indent="0" algn="l" fontAlgn="base">
              <a:lnSpc>
                <a:spcPct val="150000"/>
              </a:lnSpc>
              <a:buNone/>
            </a:pPr>
            <a:r>
              <a:rPr lang="pl-PL" sz="1600" b="0" i="0" dirty="0" err="1">
                <a:solidFill>
                  <a:srgbClr val="657422"/>
                </a:solidFill>
                <a:effectLst/>
                <a:latin typeface="SFMono-Regular"/>
              </a:rPr>
              <a:t>HS.Grad</a:t>
            </a:r>
            <a:r>
              <a:rPr lang="pl-PL" sz="1600" b="0" i="0" dirty="0">
                <a:solidFill>
                  <a:srgbClr val="657422"/>
                </a:solidFill>
                <a:effectLst/>
                <a:latin typeface="SFMono-Regular"/>
              </a:rPr>
              <a:t> =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pl-PL" sz="1600" b="0" i="0" dirty="0">
                <a:solidFill>
                  <a:srgbClr val="AD0000"/>
                </a:solidFill>
                <a:effectLst/>
                <a:latin typeface="SFMono-Regular"/>
              </a:rPr>
              <a:t>53.5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,</a:t>
            </a:r>
            <a:r>
              <a:rPr lang="pl-PL" sz="16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marL="457200" lvl="1" indent="0" algn="l" fontAlgn="base">
              <a:lnSpc>
                <a:spcPct val="150000"/>
              </a:lnSpc>
              <a:buNone/>
            </a:pPr>
            <a:r>
              <a:rPr lang="pl-PL" sz="1600" b="0" i="0" dirty="0">
                <a:solidFill>
                  <a:srgbClr val="657422"/>
                </a:solidFill>
                <a:effectLst/>
                <a:latin typeface="SFMono-Regular"/>
              </a:rPr>
              <a:t>Frost =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pl-PL" sz="1600" b="0" i="0" dirty="0">
                <a:solidFill>
                  <a:srgbClr val="AD0000"/>
                </a:solidFill>
                <a:effectLst/>
                <a:latin typeface="SFMono-Regular"/>
              </a:rPr>
              <a:t>7.0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,</a:t>
            </a:r>
            <a:r>
              <a:rPr lang="pl-PL" sz="16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marL="457200" lvl="1" indent="0" algn="l" fontAlgn="base">
              <a:lnSpc>
                <a:spcPct val="150000"/>
              </a:lnSpc>
              <a:buNone/>
            </a:pPr>
            <a:r>
              <a:rPr lang="pl-PL" sz="1600" b="0" i="0" dirty="0" err="1">
                <a:solidFill>
                  <a:srgbClr val="657422"/>
                </a:solidFill>
                <a:effectLst/>
                <a:latin typeface="SFMono-Regular"/>
              </a:rPr>
              <a:t>Area</a:t>
            </a:r>
            <a:r>
              <a:rPr lang="pl-PL" sz="1600" b="0" i="0" dirty="0">
                <a:solidFill>
                  <a:srgbClr val="657422"/>
                </a:solidFill>
                <a:effectLst/>
                <a:latin typeface="SFMono-Regular"/>
              </a:rPr>
              <a:t> =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pl-PL" sz="1600" b="0" i="0" dirty="0">
                <a:solidFill>
                  <a:srgbClr val="AD0000"/>
                </a:solidFill>
                <a:effectLst/>
                <a:latin typeface="SFMono-Regular"/>
              </a:rPr>
              <a:t>40000</a:t>
            </a:r>
            <a:r>
              <a:rPr lang="pl-PL" sz="1600" b="0" i="0" dirty="0">
                <a:solidFill>
                  <a:srgbClr val="003B4F"/>
                </a:solidFill>
                <a:effectLst/>
                <a:latin typeface="SFMono-Regular"/>
              </a:rPr>
              <a:t>)</a:t>
            </a:r>
            <a:r>
              <a:rPr lang="pl-PL" sz="16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algn="l" fontAlgn="base">
              <a:lnSpc>
                <a:spcPct val="150000"/>
              </a:lnSpc>
            </a:pPr>
            <a:endParaRPr lang="pl-PL" sz="1800" dirty="0">
              <a:solidFill>
                <a:srgbClr val="222222"/>
              </a:solidFill>
              <a:latin typeface="SFMono-Regular"/>
            </a:endParaRPr>
          </a:p>
          <a:p>
            <a:pPr algn="l" fontAlgn="base">
              <a:lnSpc>
                <a:spcPct val="150000"/>
              </a:lnSpc>
            </a:pP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new_state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 &lt;- </a:t>
            </a:r>
            <a:r>
              <a:rPr lang="pl-PL" sz="1800" b="0" i="0" dirty="0" err="1">
                <a:solidFill>
                  <a:srgbClr val="4758AB"/>
                </a:solidFill>
                <a:effectLst/>
                <a:latin typeface="SFMono-Regular"/>
              </a:rPr>
              <a:t>predict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scaler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, </a:t>
            </a: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new_state_raw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)</a:t>
            </a:r>
            <a:r>
              <a:rPr lang="pl-PL" sz="18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algn="l" fontAlgn="base">
              <a:lnSpc>
                <a:spcPct val="150000"/>
              </a:lnSpc>
            </a:pP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new_state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 &lt;- </a:t>
            </a:r>
            <a:r>
              <a:rPr lang="pl-PL" sz="1800" b="0" i="0" dirty="0" err="1">
                <a:solidFill>
                  <a:srgbClr val="4758AB"/>
                </a:solidFill>
                <a:effectLst/>
                <a:latin typeface="SFMono-Regular"/>
              </a:rPr>
              <a:t>as.matrix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new_state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)</a:t>
            </a:r>
            <a:r>
              <a:rPr lang="pl-PL" sz="18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algn="l" fontAlgn="base">
              <a:lnSpc>
                <a:spcPct val="150000"/>
              </a:lnSpc>
            </a:pP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new_state_pred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 &lt;- </a:t>
            </a:r>
            <a:r>
              <a:rPr lang="pl-PL" sz="1800" b="0" i="0" dirty="0" err="1">
                <a:solidFill>
                  <a:srgbClr val="4758AB"/>
                </a:solidFill>
                <a:effectLst/>
                <a:latin typeface="SFMono-Regular"/>
              </a:rPr>
              <a:t>predict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(model, </a:t>
            </a: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new_state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)</a:t>
            </a:r>
            <a:r>
              <a:rPr lang="pl-PL" sz="18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  <a:r>
              <a:rPr lang="pl-PL" sz="1800" b="0" i="0" dirty="0">
                <a:solidFill>
                  <a:srgbClr val="5E5E5E"/>
                </a:solidFill>
                <a:effectLst/>
                <a:latin typeface="SFMono-Regular"/>
              </a:rPr>
              <a:t># </a:t>
            </a:r>
            <a:r>
              <a:rPr lang="pl-PL" sz="1800" b="0" i="0" dirty="0" err="1">
                <a:solidFill>
                  <a:srgbClr val="5E5E5E"/>
                </a:solidFill>
                <a:effectLst/>
                <a:latin typeface="SFMono-Regular"/>
              </a:rPr>
              <a:t>simillar</a:t>
            </a:r>
            <a:r>
              <a:rPr lang="pl-PL" sz="1800" b="0" i="0" dirty="0">
                <a:solidFill>
                  <a:srgbClr val="5E5E5E"/>
                </a:solidFill>
                <a:effectLst/>
                <a:latin typeface="SFMono-Regular"/>
              </a:rPr>
              <a:t> </a:t>
            </a:r>
            <a:r>
              <a:rPr lang="pl-PL" sz="1800" b="0" i="0" dirty="0" err="1">
                <a:solidFill>
                  <a:srgbClr val="5E5E5E"/>
                </a:solidFill>
                <a:effectLst/>
                <a:latin typeface="SFMono-Regular"/>
              </a:rPr>
              <a:t>states</a:t>
            </a:r>
            <a:r>
              <a:rPr lang="pl-PL" sz="1800" b="0" i="0" dirty="0">
                <a:solidFill>
                  <a:srgbClr val="5E5E5E"/>
                </a:solidFill>
                <a:effectLst/>
                <a:latin typeface="SFMono-Regular"/>
              </a:rPr>
              <a:t>:</a:t>
            </a:r>
            <a:r>
              <a:rPr lang="pl-PL" sz="18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prediction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[</a:t>
            </a: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Group</a:t>
            </a:r>
            <a:r>
              <a:rPr lang="pl-PL" sz="1800" b="0" i="0" dirty="0">
                <a:solidFill>
                  <a:srgbClr val="5E5E5E"/>
                </a:solidFill>
                <a:effectLst/>
                <a:latin typeface="SFMono-Regular"/>
              </a:rPr>
              <a:t>==</a:t>
            </a: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new_state_pred</a:t>
            </a:r>
            <a:r>
              <a:rPr lang="pl-PL" sz="1800" b="0" i="0" dirty="0" err="1">
                <a:solidFill>
                  <a:srgbClr val="5E5E5E"/>
                </a:solidFill>
                <a:effectLst/>
                <a:latin typeface="SFMono-Regular"/>
              </a:rPr>
              <a:t>$</a:t>
            </a:r>
            <a:r>
              <a:rPr lang="pl-PL" sz="1800" b="0" i="0" dirty="0" err="1">
                <a:solidFill>
                  <a:srgbClr val="003B4F"/>
                </a:solidFill>
                <a:effectLst/>
                <a:latin typeface="SFMono-Regular"/>
              </a:rPr>
              <a:t>unit.classif</a:t>
            </a:r>
            <a:r>
              <a:rPr lang="pl-PL" sz="1800" b="0" i="0" dirty="0">
                <a:solidFill>
                  <a:srgbClr val="003B4F"/>
                </a:solidFill>
                <a:effectLst/>
                <a:latin typeface="SFMono-Regular"/>
              </a:rPr>
              <a:t>,]</a:t>
            </a:r>
            <a:endParaRPr lang="pl-PL" sz="8800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4314A4D-64FE-868F-B24C-A407700C8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953" y="4610785"/>
            <a:ext cx="5559047" cy="19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23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6434C5-6106-088A-BBB0-65A34327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77" y="133627"/>
            <a:ext cx="9331379" cy="692497"/>
          </a:xfrm>
        </p:spPr>
        <p:txBody>
          <a:bodyPr/>
          <a:lstStyle/>
          <a:p>
            <a:pPr algn="l" fontAlgn="base"/>
            <a:r>
              <a:rPr lang="pl-PL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Miary błędów - regresja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E6769AD-2D0E-3C01-BAA5-E0544E15254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78344" y="1149397"/>
            <a:ext cx="9889021" cy="2954655"/>
          </a:xfrm>
        </p:spPr>
        <p:txBody>
          <a:bodyPr/>
          <a:lstStyle/>
          <a:p>
            <a:pPr algn="l" fontAlgn="base"/>
            <a:r>
              <a:rPr lang="pl-PL" sz="20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Przykładowe miary: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pl-PL" sz="2000" b="0" i="0" dirty="0">
                <a:solidFill>
                  <a:srgbClr val="222222"/>
                </a:solidFill>
                <a:effectLst/>
                <a:latin typeface="inherit"/>
              </a:rPr>
              <a:t>MAE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pl-PL" sz="2000" b="0" i="0" dirty="0">
                <a:solidFill>
                  <a:srgbClr val="222222"/>
                </a:solidFill>
                <a:effectLst/>
                <a:latin typeface="inherit"/>
              </a:rPr>
              <a:t>RMSE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pl-PL" sz="2000" b="0" i="0" dirty="0">
                <a:solidFill>
                  <a:srgbClr val="222222"/>
                </a:solidFill>
                <a:effectLst/>
                <a:latin typeface="inherit"/>
              </a:rPr>
              <a:t>MSE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pl-PL" sz="2000" b="0" i="0" dirty="0">
                <a:solidFill>
                  <a:srgbClr val="222222"/>
                </a:solidFill>
                <a:effectLst/>
                <a:latin typeface="inherit"/>
              </a:rPr>
              <a:t>MAPE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pl-PL" sz="2000" b="0" i="0" dirty="0">
                <a:solidFill>
                  <a:srgbClr val="222222"/>
                </a:solidFill>
                <a:effectLst/>
                <a:latin typeface="inherit"/>
              </a:rPr>
              <a:t>…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pl-PL" sz="2000" dirty="0">
              <a:solidFill>
                <a:srgbClr val="222222"/>
              </a:solidFill>
              <a:latin typeface="inherit"/>
            </a:endParaRPr>
          </a:p>
          <a:p>
            <a:pPr algn="l" fontAlgn="base"/>
            <a:r>
              <a:rPr lang="pl-PL" sz="2000" b="0" i="0" dirty="0">
                <a:solidFill>
                  <a:srgbClr val="222222"/>
                </a:solidFill>
                <a:effectLst/>
                <a:latin typeface="inherit"/>
                <a:hlinkClick r:id="rId3"/>
              </a:rPr>
              <a:t>https://mlr.mlr-org.com/articles/tutorial/measures.html#regression-1</a:t>
            </a:r>
            <a:endParaRPr lang="pl-PL" sz="2000" b="0" i="0" dirty="0">
              <a:solidFill>
                <a:srgbClr val="222222"/>
              </a:solidFill>
              <a:effectLst/>
              <a:latin typeface="inherit"/>
            </a:endParaRPr>
          </a:p>
          <a:p>
            <a:pPr marL="457200" lvl="1" indent="0" algn="l" fontAlgn="base">
              <a:buNone/>
            </a:pPr>
            <a:endParaRPr lang="pl-PL" sz="2800" dirty="0">
              <a:solidFill>
                <a:srgbClr val="222222"/>
              </a:solidFill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116453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6434C5-6106-088A-BBB0-65A34327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77" y="133627"/>
            <a:ext cx="9331379" cy="692497"/>
          </a:xfrm>
        </p:spPr>
        <p:txBody>
          <a:bodyPr/>
          <a:lstStyle/>
          <a:p>
            <a:pPr algn="l" fontAlgn="base"/>
            <a:r>
              <a:rPr lang="pl-PL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Miary błędów - klasyfikacja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E6769AD-2D0E-3C01-BAA5-E0544E15254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85377" y="2639512"/>
            <a:ext cx="11215797" cy="3323987"/>
          </a:xfrm>
        </p:spPr>
        <p:txBody>
          <a:bodyPr/>
          <a:lstStyle/>
          <a:p>
            <a:pPr marL="457200" lvl="1" indent="0" algn="l" fontAlgn="base">
              <a:buNone/>
            </a:pPr>
            <a:r>
              <a:rPr lang="pl-PL" sz="1800" b="0" i="0" dirty="0">
                <a:solidFill>
                  <a:srgbClr val="222222"/>
                </a:solidFill>
                <a:effectLst/>
                <a:latin typeface="+mj-lt"/>
              </a:rPr>
              <a:t>TOTAL - </a:t>
            </a:r>
            <a:r>
              <a:rPr lang="pl-PL" sz="1800" b="0" i="0" dirty="0" err="1">
                <a:solidFill>
                  <a:schemeClr val="tx1"/>
                </a:solidFill>
                <a:effectLst/>
                <a:latin typeface="+mj-lt"/>
              </a:rPr>
              <a:t>total</a:t>
            </a:r>
            <a:r>
              <a:rPr lang="pl-PL" sz="18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pl-PL" sz="1800" b="0" i="0" dirty="0" err="1">
                <a:solidFill>
                  <a:schemeClr val="tx1"/>
                </a:solidFill>
                <a:effectLst/>
                <a:latin typeface="+mj-lt"/>
              </a:rPr>
              <a:t>number</a:t>
            </a:r>
            <a:r>
              <a:rPr lang="pl-PL" sz="1800" b="0" i="0" dirty="0">
                <a:solidFill>
                  <a:schemeClr val="tx1"/>
                </a:solidFill>
                <a:effectLst/>
                <a:latin typeface="+mj-lt"/>
              </a:rPr>
              <a:t> of </a:t>
            </a:r>
            <a:r>
              <a:rPr lang="pl-PL" sz="1800" b="0" i="0" dirty="0" err="1">
                <a:solidFill>
                  <a:schemeClr val="tx1"/>
                </a:solidFill>
                <a:effectLst/>
                <a:latin typeface="+mj-lt"/>
              </a:rPr>
              <a:t>observation</a:t>
            </a:r>
            <a:endParaRPr lang="pl-PL" sz="1800" b="0" i="0" dirty="0">
              <a:solidFill>
                <a:schemeClr val="tx1"/>
              </a:solidFill>
              <a:effectLst/>
              <a:latin typeface="+mj-lt"/>
            </a:endParaRPr>
          </a:p>
          <a:p>
            <a:pPr marL="457200" lvl="1" indent="0" algn="l" fontAlgn="base">
              <a:buNone/>
            </a:pPr>
            <a:endParaRPr lang="pl-PL" sz="1800" b="0" i="0" dirty="0">
              <a:solidFill>
                <a:schemeClr val="tx1"/>
              </a:solidFill>
              <a:effectLst/>
              <a:latin typeface="+mj-lt"/>
            </a:endParaRPr>
          </a:p>
          <a:p>
            <a:pPr lvl="1" algn="l" fontAlgn="base"/>
            <a:r>
              <a:rPr lang="en-US" sz="1800" b="0" i="0" dirty="0">
                <a:solidFill>
                  <a:srgbClr val="222222"/>
                </a:solidFill>
                <a:effectLst/>
                <a:latin typeface="+mj-lt"/>
              </a:rPr>
              <a:t>Accuracy (ACC) = TP + TN / TOTAL</a:t>
            </a:r>
          </a:p>
          <a:p>
            <a:pPr lvl="1" algn="l" fontAlgn="base"/>
            <a:r>
              <a:rPr lang="en-US" sz="1800" b="0" i="0" dirty="0">
                <a:solidFill>
                  <a:srgbClr val="222222"/>
                </a:solidFill>
                <a:effectLst/>
                <a:latin typeface="+mj-lt"/>
              </a:rPr>
              <a:t>sensitivity or recall = true positive rate (TPR) = TP/P = TP/(TP + FN)</a:t>
            </a:r>
          </a:p>
          <a:p>
            <a:pPr lvl="1" algn="l" fontAlgn="base"/>
            <a:r>
              <a:rPr lang="en-US" sz="1800" b="0" i="0" dirty="0">
                <a:solidFill>
                  <a:srgbClr val="222222"/>
                </a:solidFill>
                <a:effectLst/>
                <a:latin typeface="+mj-lt"/>
              </a:rPr>
              <a:t>specificity = true negative rate (TNR) = TN/N = TN/(FP + TN)</a:t>
            </a:r>
          </a:p>
          <a:p>
            <a:pPr lvl="1" algn="l" fontAlgn="base"/>
            <a:r>
              <a:rPr lang="pl-PL" sz="1800" b="0" i="0" dirty="0">
                <a:solidFill>
                  <a:srgbClr val="222222"/>
                </a:solidFill>
                <a:effectLst/>
                <a:latin typeface="+mj-lt"/>
              </a:rPr>
              <a:t>AUC (</a:t>
            </a:r>
            <a:r>
              <a:rPr lang="pl-PL" sz="1800" b="0" i="0" dirty="0" err="1">
                <a:solidFill>
                  <a:srgbClr val="222222"/>
                </a:solidFill>
                <a:effectLst/>
                <a:latin typeface="+mj-lt"/>
              </a:rPr>
              <a:t>Area</a:t>
            </a:r>
            <a:r>
              <a:rPr lang="pl-PL" sz="1800" b="0" i="0" dirty="0">
                <a:solidFill>
                  <a:srgbClr val="222222"/>
                </a:solidFill>
                <a:effectLst/>
                <a:latin typeface="+mj-lt"/>
              </a:rPr>
              <a:t> Under </a:t>
            </a:r>
            <a:r>
              <a:rPr lang="pl-PL" sz="1800" b="0" i="0" dirty="0" err="1">
                <a:solidFill>
                  <a:srgbClr val="222222"/>
                </a:solidFill>
                <a:effectLst/>
                <a:latin typeface="+mj-lt"/>
              </a:rPr>
              <a:t>Curve</a:t>
            </a:r>
            <a:r>
              <a:rPr lang="pl-PL" sz="1800" b="0" i="0" dirty="0">
                <a:solidFill>
                  <a:srgbClr val="222222"/>
                </a:solidFill>
                <a:effectLst/>
                <a:latin typeface="+mj-lt"/>
              </a:rPr>
              <a:t>) - pole pod krzywą ROC (funkcja FPR(TPR))</a:t>
            </a:r>
            <a:endParaRPr lang="pl-PL" sz="1800" dirty="0">
              <a:solidFill>
                <a:srgbClr val="222222"/>
              </a:solidFill>
              <a:latin typeface="+mj-lt"/>
            </a:endParaRPr>
          </a:p>
          <a:p>
            <a:pPr algn="l" fontAlgn="base"/>
            <a:br>
              <a:rPr lang="en-US" sz="1800" b="0" i="0" u="none" strike="noStrike" dirty="0">
                <a:solidFill>
                  <a:srgbClr val="222222"/>
                </a:solidFill>
                <a:effectLst/>
                <a:latin typeface="+mj-lt"/>
                <a:hlinkClick r:id="rId3"/>
              </a:rPr>
            </a:br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+mj-lt"/>
                <a:hlinkClick r:id="rId3"/>
              </a:rPr>
              <a:t>https://developers.google.com/machine-learning/crash-course/classification/roc-and-auc</a:t>
            </a:r>
            <a:endParaRPr lang="pl-PL" sz="1800" b="0" i="0" u="none" strike="noStrike" dirty="0">
              <a:solidFill>
                <a:srgbClr val="222222"/>
              </a:solidFill>
              <a:effectLst/>
              <a:latin typeface="+mj-lt"/>
            </a:endParaRPr>
          </a:p>
          <a:p>
            <a:pPr algn="l" fontAlgn="base"/>
            <a:endParaRPr lang="en-US" sz="1800" b="0" i="0" dirty="0">
              <a:solidFill>
                <a:srgbClr val="222222"/>
              </a:solidFill>
              <a:effectLst/>
              <a:latin typeface="+mj-lt"/>
            </a:endParaRPr>
          </a:p>
          <a:p>
            <a:pPr marL="897454" lvl="2" indent="-342900" algn="l" fontAlgn="base">
              <a:buFont typeface="Wingdings" panose="05000000000000000000" pitchFamily="2" charset="2"/>
              <a:buChar char="§"/>
            </a:pPr>
            <a:r>
              <a:rPr lang="pl-PL" b="0" i="0" dirty="0">
                <a:solidFill>
                  <a:srgbClr val="222222"/>
                </a:solidFill>
                <a:effectLst/>
                <a:latin typeface="+mj-lt"/>
              </a:rPr>
              <a:t>	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+mj-lt"/>
              </a:rPr>
              <a:t>logloss</a:t>
            </a:r>
            <a:endParaRPr lang="en-US" b="0" i="0" dirty="0">
              <a:solidFill>
                <a:srgbClr val="222222"/>
              </a:solidFill>
              <a:effectLst/>
              <a:latin typeface="+mj-lt"/>
            </a:endParaRPr>
          </a:p>
          <a:p>
            <a:pPr marL="897454" lvl="2" indent="-342900" algn="l" fontAlgn="base">
              <a:buFont typeface="Wingdings" panose="05000000000000000000" pitchFamily="2" charset="2"/>
              <a:buChar char="§"/>
            </a:pPr>
            <a:r>
              <a:rPr lang="pl-PL" b="0" i="0" dirty="0">
                <a:solidFill>
                  <a:srgbClr val="222222"/>
                </a:solidFill>
                <a:effectLst/>
                <a:latin typeface="+mj-lt"/>
              </a:rPr>
              <a:t>	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Gini index</a:t>
            </a:r>
          </a:p>
          <a:p>
            <a:pPr marL="897454" lvl="2" indent="-342900" algn="l" fontAlgn="base">
              <a:buFont typeface="Wingdings" panose="05000000000000000000" pitchFamily="2" charset="2"/>
              <a:buChar char="§"/>
            </a:pPr>
            <a:r>
              <a:rPr lang="pl-PL" b="0" i="0" dirty="0">
                <a:solidFill>
                  <a:srgbClr val="222222"/>
                </a:solidFill>
                <a:effectLst/>
                <a:latin typeface="+mj-lt"/>
              </a:rPr>
              <a:t>	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…</a:t>
            </a:r>
            <a:endParaRPr lang="pl-PL" b="0" i="0" dirty="0">
              <a:solidFill>
                <a:srgbClr val="222222"/>
              </a:solidFill>
              <a:effectLst/>
              <a:latin typeface="+mj-lt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2932F57-BB76-2348-F690-C01684ECB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102651"/>
              </p:ext>
            </p:extLst>
          </p:nvPr>
        </p:nvGraphicFramePr>
        <p:xfrm>
          <a:off x="285377" y="1305476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109611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675445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436986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1078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Predicted</a:t>
                      </a:r>
                      <a:r>
                        <a:rPr lang="pl-PL" dirty="0"/>
                        <a:t> 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Predicted</a:t>
                      </a:r>
                      <a:r>
                        <a:rPr lang="pl-PL" dirty="0"/>
                        <a:t> 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932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Actual</a:t>
                      </a:r>
                      <a:r>
                        <a:rPr lang="pl-PL" dirty="0"/>
                        <a:t> 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=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228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Actual</a:t>
                      </a:r>
                      <a:r>
                        <a:rPr lang="pl-PL" dirty="0"/>
                        <a:t> 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=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06379"/>
                  </a:ext>
                </a:extLst>
              </a:tr>
            </a:tbl>
          </a:graphicData>
        </a:graphic>
      </p:graphicFrame>
      <p:sp>
        <p:nvSpPr>
          <p:cNvPr id="11" name="pole tekstowe 10">
            <a:extLst>
              <a:ext uri="{FF2B5EF4-FFF2-40B4-BE49-F238E27FC236}">
                <a16:creationId xmlns:a16="http://schemas.microsoft.com/office/drawing/2014/main" id="{0C80D2B1-2DF6-3B83-4AAE-165967EB37E8}"/>
              </a:ext>
            </a:extLst>
          </p:cNvPr>
          <p:cNvSpPr txBox="1"/>
          <p:nvPr/>
        </p:nvSpPr>
        <p:spPr>
          <a:xfrm>
            <a:off x="168837" y="6000349"/>
            <a:ext cx="7586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u="none" strike="noStrike" dirty="0">
                <a:effectLst/>
                <a:latin typeface="Source Sans Pro" panose="020B0503030403020204" pitchFamily="34" charset="0"/>
                <a:hlinkClick r:id="rId4"/>
              </a:rPr>
              <a:t>https://mlr.mlr-org.com/articles/tutorial/measures.html#classification-1</a:t>
            </a:r>
            <a:endParaRPr lang="pl-PL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39AF7BDB-7A62-F814-EBC1-9AB359C657B2}"/>
              </a:ext>
            </a:extLst>
          </p:cNvPr>
          <p:cNvSpPr txBox="1"/>
          <p:nvPr/>
        </p:nvSpPr>
        <p:spPr>
          <a:xfrm>
            <a:off x="358588" y="901527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Macierz błędu:</a:t>
            </a:r>
          </a:p>
        </p:txBody>
      </p:sp>
    </p:spTree>
    <p:extLst>
      <p:ext uri="{BB962C8B-B14F-4D97-AF65-F5344CB8AC3E}">
        <p14:creationId xmlns:p14="http://schemas.microsoft.com/office/powerpoint/2010/main" val="1872083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6434C5-6106-088A-BBB0-65A34327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77" y="133627"/>
            <a:ext cx="9331379" cy="692497"/>
          </a:xfrm>
        </p:spPr>
        <p:txBody>
          <a:bodyPr/>
          <a:lstStyle/>
          <a:p>
            <a:pPr algn="l" fontAlgn="base"/>
            <a:r>
              <a:rPr lang="pl-PL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Przygotowanie danych do zadania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E6769AD-2D0E-3C01-BAA5-E0544E15254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78344" y="1149397"/>
            <a:ext cx="9889021" cy="492443"/>
          </a:xfrm>
        </p:spPr>
        <p:txBody>
          <a:bodyPr/>
          <a:lstStyle/>
          <a:p>
            <a:pPr algn="l" fontAlgn="base"/>
            <a:r>
              <a:rPr lang="pl-PL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# </a:t>
            </a:r>
            <a:r>
              <a:rPr lang="pl-PL" sz="16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niezbedne</a:t>
            </a:r>
            <a:r>
              <a:rPr lang="pl-PL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 </a:t>
            </a:r>
            <a:r>
              <a:rPr lang="pl-PL" sz="16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wczesniej</a:t>
            </a:r>
            <a:r>
              <a:rPr lang="pl-PL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 zainstalowane pakiety </a:t>
            </a:r>
            <a:r>
              <a:rPr lang="pl-PL" sz="16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data.table</a:t>
            </a:r>
            <a:r>
              <a:rPr lang="pl-PL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 oraz </a:t>
            </a:r>
            <a:r>
              <a:rPr lang="pl-PL" sz="16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caret</a:t>
            </a:r>
            <a:endParaRPr lang="pl-PL" sz="1600" b="0" i="0" dirty="0">
              <a:solidFill>
                <a:schemeClr val="bg1">
                  <a:lumMod val="50000"/>
                </a:schemeClr>
              </a:solidFill>
              <a:effectLst/>
              <a:latin typeface="SFMono-Regular"/>
            </a:endParaRPr>
          </a:p>
          <a:p>
            <a:pPr algn="l" fontAlgn="base"/>
            <a:r>
              <a:rPr lang="pl-PL" sz="1600" b="0" i="0" dirty="0" err="1">
                <a:solidFill>
                  <a:srgbClr val="7030A0"/>
                </a:solidFill>
                <a:effectLst/>
                <a:latin typeface="SFMono-Regular"/>
              </a:rPr>
              <a:t>source</a:t>
            </a:r>
            <a:r>
              <a:rPr lang="pl-PL" sz="1600" b="0" i="0" dirty="0">
                <a:solidFill>
                  <a:srgbClr val="4758AB"/>
                </a:solidFill>
                <a:effectLst/>
                <a:latin typeface="SFMono-Regular"/>
              </a:rPr>
              <a:t>(</a:t>
            </a:r>
            <a:r>
              <a:rPr lang="pl-PL" sz="1600" b="0" i="0" dirty="0">
                <a:solidFill>
                  <a:srgbClr val="00B050"/>
                </a:solidFill>
                <a:effectLst/>
                <a:latin typeface="SFMono-Regular"/>
              </a:rPr>
              <a:t>"lab03/lab3-data-preparation.R"</a:t>
            </a:r>
            <a:r>
              <a:rPr lang="pl-PL" sz="1600" b="0" i="0" dirty="0">
                <a:solidFill>
                  <a:srgbClr val="4758AB"/>
                </a:solidFill>
                <a:effectLst/>
                <a:latin typeface="SFMono-Regular"/>
              </a:rPr>
              <a:t>)</a:t>
            </a:r>
            <a:endParaRPr lang="pl-PL" sz="2800" dirty="0">
              <a:solidFill>
                <a:srgbClr val="222222"/>
              </a:solidFill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405248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6434C5-6106-088A-BBB0-65A34327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776" y="232050"/>
            <a:ext cx="9331379" cy="692497"/>
          </a:xfrm>
        </p:spPr>
        <p:txBody>
          <a:bodyPr/>
          <a:lstStyle/>
          <a:p>
            <a:r>
              <a:rPr lang="pl-PL" dirty="0"/>
              <a:t>K-</a:t>
            </a:r>
            <a:r>
              <a:rPr lang="pl-PL" dirty="0" err="1"/>
              <a:t>means</a:t>
            </a:r>
            <a:r>
              <a:rPr lang="pl-PL" dirty="0"/>
              <a:t> – przygotowanie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E6769AD-2D0E-3C01-BAA5-E0544E15254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76413" y="1315556"/>
            <a:ext cx="6205070" cy="4985980"/>
          </a:xfrm>
          <a:ln>
            <a:solidFill>
              <a:schemeClr val="tx1"/>
            </a:solidFill>
          </a:ln>
        </p:spPr>
        <p:txBody>
          <a:bodyPr/>
          <a:lstStyle/>
          <a:p>
            <a:pPr algn="l" fontAlgn="base"/>
            <a:r>
              <a:rPr lang="en-US" sz="1800" b="0" i="0" dirty="0">
                <a:solidFill>
                  <a:srgbClr val="4758AB"/>
                </a:solidFill>
                <a:effectLst/>
                <a:latin typeface="SFMono-Regular"/>
              </a:rPr>
              <a:t>library</a:t>
            </a:r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en-US" sz="1800" b="0" i="0" dirty="0" err="1">
                <a:solidFill>
                  <a:srgbClr val="003B4F"/>
                </a:solidFill>
                <a:effectLst/>
                <a:latin typeface="SFMono-Regular"/>
              </a:rPr>
              <a:t>data.table</a:t>
            </a:r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)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  <a:endParaRPr lang="pl-PL" sz="1800" b="0" i="0" dirty="0">
              <a:solidFill>
                <a:srgbClr val="222222"/>
              </a:solidFill>
              <a:effectLst/>
              <a:latin typeface="SFMono-Regular"/>
            </a:endParaRPr>
          </a:p>
          <a:p>
            <a:pPr algn="l" fontAlgn="base"/>
            <a:r>
              <a:rPr lang="en-US" sz="1800" b="0" i="0" dirty="0">
                <a:solidFill>
                  <a:srgbClr val="4758AB"/>
                </a:solidFill>
                <a:effectLst/>
                <a:latin typeface="SFMono-Regular"/>
              </a:rPr>
              <a:t>library</a:t>
            </a:r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(ggplot2)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  <a:endParaRPr lang="pl-PL" sz="1800" b="0" i="0" dirty="0">
              <a:solidFill>
                <a:srgbClr val="222222"/>
              </a:solidFill>
              <a:effectLst/>
              <a:latin typeface="SFMono-Regular"/>
            </a:endParaRPr>
          </a:p>
          <a:p>
            <a:pPr algn="l" fontAlgn="base"/>
            <a:endParaRPr lang="pl-PL" sz="1800" dirty="0">
              <a:solidFill>
                <a:srgbClr val="222222"/>
              </a:solidFill>
              <a:latin typeface="SFMono-Regular"/>
            </a:endParaRPr>
          </a:p>
          <a:p>
            <a:pPr algn="l" fontAlgn="base"/>
            <a:r>
              <a:rPr lang="en-US" sz="1800" b="0" i="0" dirty="0" err="1">
                <a:solidFill>
                  <a:srgbClr val="003B4F"/>
                </a:solidFill>
                <a:effectLst/>
                <a:latin typeface="SFMono-Regular"/>
              </a:rPr>
              <a:t>n_samples</a:t>
            </a:r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 &lt;- </a:t>
            </a:r>
            <a:r>
              <a:rPr lang="en-US" sz="1800" b="0" i="0" dirty="0">
                <a:solidFill>
                  <a:srgbClr val="AD0000"/>
                </a:solidFill>
                <a:effectLst/>
                <a:latin typeface="SFMono-Regular"/>
              </a:rPr>
              <a:t>100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  <a:endParaRPr lang="pl-PL" sz="1800" b="0" i="0" dirty="0">
              <a:solidFill>
                <a:srgbClr val="222222"/>
              </a:solidFill>
              <a:effectLst/>
              <a:latin typeface="SFMono-Regular"/>
            </a:endParaRPr>
          </a:p>
          <a:p>
            <a:pPr algn="l" fontAlgn="base"/>
            <a:endParaRPr lang="pl-PL" sz="1800" dirty="0">
              <a:solidFill>
                <a:srgbClr val="222222"/>
              </a:solidFill>
              <a:latin typeface="SFMono-Regular"/>
            </a:endParaRPr>
          </a:p>
          <a:p>
            <a:pPr algn="l" fontAlgn="base"/>
            <a:r>
              <a:rPr lang="en-US" sz="1800" b="0" i="0" dirty="0" err="1">
                <a:solidFill>
                  <a:srgbClr val="4758AB"/>
                </a:solidFill>
                <a:effectLst/>
                <a:latin typeface="SFMono-Regular"/>
              </a:rPr>
              <a:t>set.seed</a:t>
            </a:r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en-US" sz="1800" b="0" i="0" dirty="0">
                <a:solidFill>
                  <a:srgbClr val="AD0000"/>
                </a:solidFill>
                <a:effectLst/>
                <a:latin typeface="SFMono-Regular"/>
              </a:rPr>
              <a:t>123</a:t>
            </a:r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)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  <a:endParaRPr lang="pl-PL" sz="1800" b="0" i="0" dirty="0">
              <a:solidFill>
                <a:srgbClr val="222222"/>
              </a:solidFill>
              <a:effectLst/>
              <a:latin typeface="SFMono-Regular"/>
            </a:endParaRPr>
          </a:p>
          <a:p>
            <a:pPr algn="l" fontAlgn="base"/>
            <a:endParaRPr lang="pl-PL" sz="1800" b="0" i="0" dirty="0">
              <a:solidFill>
                <a:srgbClr val="222222"/>
              </a:solidFill>
              <a:effectLst/>
              <a:latin typeface="SFMono-Regular"/>
            </a:endParaRPr>
          </a:p>
          <a:p>
            <a:pPr algn="l" fontAlgn="base"/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data_sample1 &lt;- </a:t>
            </a:r>
            <a:r>
              <a:rPr lang="en-US" sz="1800" b="0" i="0" dirty="0" err="1">
                <a:solidFill>
                  <a:srgbClr val="4758AB"/>
                </a:solidFill>
                <a:effectLst/>
                <a:latin typeface="SFMono-Regular"/>
              </a:rPr>
              <a:t>data.table</a:t>
            </a:r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endParaRPr lang="pl-PL" sz="1800" b="0" i="0" dirty="0">
              <a:solidFill>
                <a:srgbClr val="003B4F"/>
              </a:solidFill>
              <a:effectLst/>
              <a:latin typeface="SFMono-Regular"/>
            </a:endParaRPr>
          </a:p>
          <a:p>
            <a:pPr algn="l" fontAlgn="base"/>
            <a:r>
              <a:rPr lang="pl-PL" sz="1800" dirty="0">
                <a:solidFill>
                  <a:srgbClr val="003B4F"/>
                </a:solidFill>
                <a:latin typeface="SFMono-Regular"/>
              </a:rPr>
              <a:t>	</a:t>
            </a:r>
            <a:r>
              <a:rPr lang="en-US" sz="1800" b="0" i="0" dirty="0" err="1">
                <a:solidFill>
                  <a:srgbClr val="657422"/>
                </a:solidFill>
                <a:effectLst/>
                <a:latin typeface="SFMono-Regular"/>
              </a:rPr>
              <a:t>SampleNum</a:t>
            </a:r>
            <a:r>
              <a:rPr lang="en-US" sz="1800" b="0" i="0" dirty="0">
                <a:solidFill>
                  <a:srgbClr val="657422"/>
                </a:solidFill>
                <a:effectLst/>
                <a:latin typeface="SFMono-Regular"/>
              </a:rPr>
              <a:t> =</a:t>
            </a:r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en-US" sz="1800" b="0" i="0" dirty="0">
                <a:solidFill>
                  <a:srgbClr val="20794D"/>
                </a:solidFill>
                <a:effectLst/>
                <a:latin typeface="SFMono-Regular"/>
              </a:rPr>
              <a:t>"1"</a:t>
            </a:r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,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  <a:endParaRPr lang="pl-PL" sz="1800" b="0" i="0" dirty="0">
              <a:solidFill>
                <a:srgbClr val="222222"/>
              </a:solidFill>
              <a:effectLst/>
              <a:latin typeface="SFMono-Regular"/>
            </a:endParaRPr>
          </a:p>
          <a:p>
            <a:pPr algn="l" fontAlgn="base"/>
            <a:r>
              <a:rPr lang="pl-PL" sz="1800" dirty="0">
                <a:solidFill>
                  <a:srgbClr val="222222"/>
                </a:solidFill>
                <a:latin typeface="SFMono-Regular"/>
              </a:rPr>
              <a:t>	</a:t>
            </a:r>
            <a:r>
              <a:rPr lang="en-US" sz="1800" b="0" i="0" dirty="0">
                <a:solidFill>
                  <a:srgbClr val="657422"/>
                </a:solidFill>
                <a:effectLst/>
                <a:latin typeface="SFMono-Regular"/>
              </a:rPr>
              <a:t>X =</a:t>
            </a:r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en-US" sz="1800" b="0" i="0" dirty="0" err="1">
                <a:solidFill>
                  <a:srgbClr val="4758AB"/>
                </a:solidFill>
                <a:effectLst/>
                <a:latin typeface="SFMono-Regular"/>
              </a:rPr>
              <a:t>rnorm</a:t>
            </a:r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en-US" sz="1800" b="0" i="0" dirty="0" err="1">
                <a:solidFill>
                  <a:srgbClr val="003B4F"/>
                </a:solidFill>
                <a:effectLst/>
                <a:latin typeface="SFMono-Regular"/>
              </a:rPr>
              <a:t>n_samples</a:t>
            </a:r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),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  <a:endParaRPr lang="pl-PL" sz="1800" b="0" i="0" dirty="0">
              <a:solidFill>
                <a:srgbClr val="222222"/>
              </a:solidFill>
              <a:effectLst/>
              <a:latin typeface="SFMono-Regular"/>
            </a:endParaRPr>
          </a:p>
          <a:p>
            <a:pPr algn="l" fontAlgn="base"/>
            <a:r>
              <a:rPr lang="pl-PL" sz="1800" dirty="0">
                <a:solidFill>
                  <a:srgbClr val="222222"/>
                </a:solidFill>
                <a:latin typeface="SFMono-Regular"/>
              </a:rPr>
              <a:t>	</a:t>
            </a:r>
            <a:r>
              <a:rPr lang="en-US" sz="1800" b="0" i="0" dirty="0">
                <a:solidFill>
                  <a:srgbClr val="657422"/>
                </a:solidFill>
                <a:effectLst/>
                <a:latin typeface="SFMono-Regular"/>
              </a:rPr>
              <a:t>Y =</a:t>
            </a:r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en-US" sz="1800" b="0" i="0" dirty="0" err="1">
                <a:solidFill>
                  <a:srgbClr val="4758AB"/>
                </a:solidFill>
                <a:effectLst/>
                <a:latin typeface="SFMono-Regular"/>
              </a:rPr>
              <a:t>rnorm</a:t>
            </a:r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en-US" sz="1800" b="0" i="0" dirty="0" err="1">
                <a:solidFill>
                  <a:srgbClr val="003B4F"/>
                </a:solidFill>
                <a:effectLst/>
                <a:latin typeface="SFMono-Regular"/>
              </a:rPr>
              <a:t>n_samples</a:t>
            </a:r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, </a:t>
            </a:r>
            <a:r>
              <a:rPr lang="en-US" sz="1800" b="0" i="0" dirty="0" err="1">
                <a:solidFill>
                  <a:srgbClr val="657422"/>
                </a:solidFill>
                <a:effectLst/>
                <a:latin typeface="SFMono-Regular"/>
              </a:rPr>
              <a:t>sd</a:t>
            </a:r>
            <a:r>
              <a:rPr lang="en-US" sz="1800" b="0" i="0" dirty="0">
                <a:solidFill>
                  <a:srgbClr val="657422"/>
                </a:solidFill>
                <a:effectLst/>
                <a:latin typeface="SFMono-Regular"/>
              </a:rPr>
              <a:t> =</a:t>
            </a:r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en-US" sz="1800" b="0" i="0" dirty="0">
                <a:solidFill>
                  <a:srgbClr val="AD0000"/>
                </a:solidFill>
                <a:effectLst/>
                <a:latin typeface="SFMono-Regular"/>
              </a:rPr>
              <a:t>2.0</a:t>
            </a:r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)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  <a:endParaRPr lang="pl-PL" sz="1800" b="0" i="0" dirty="0">
              <a:solidFill>
                <a:srgbClr val="222222"/>
              </a:solidFill>
              <a:effectLst/>
              <a:latin typeface="SFMono-Regular"/>
            </a:endParaRPr>
          </a:p>
          <a:p>
            <a:pPr algn="l" fontAlgn="base"/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)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  <a:endParaRPr lang="pl-PL" sz="1800" b="0" i="0" dirty="0">
              <a:solidFill>
                <a:srgbClr val="222222"/>
              </a:solidFill>
              <a:effectLst/>
              <a:latin typeface="SFMono-Regular"/>
            </a:endParaRPr>
          </a:p>
          <a:p>
            <a:pPr algn="l" fontAlgn="base"/>
            <a:endParaRPr lang="pl-PL" sz="1800" dirty="0">
              <a:solidFill>
                <a:srgbClr val="222222"/>
              </a:solidFill>
              <a:latin typeface="SFMono-Regular"/>
            </a:endParaRPr>
          </a:p>
          <a:p>
            <a:pPr algn="l" fontAlgn="base"/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data_sample2 &lt;- </a:t>
            </a:r>
            <a:r>
              <a:rPr lang="en-US" sz="1800" b="0" i="0" dirty="0" err="1">
                <a:solidFill>
                  <a:srgbClr val="4758AB"/>
                </a:solidFill>
                <a:effectLst/>
                <a:latin typeface="SFMono-Regular"/>
              </a:rPr>
              <a:t>data.table</a:t>
            </a:r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endParaRPr lang="pl-PL" sz="1800" dirty="0">
              <a:solidFill>
                <a:srgbClr val="222222"/>
              </a:solidFill>
              <a:latin typeface="SFMono-Regular"/>
            </a:endParaRPr>
          </a:p>
          <a:p>
            <a:pPr algn="l" fontAlgn="base"/>
            <a:r>
              <a:rPr lang="pl-PL" sz="1800" b="0" i="0" dirty="0">
                <a:solidFill>
                  <a:srgbClr val="222222"/>
                </a:solidFill>
                <a:effectLst/>
                <a:latin typeface="SFMono-Regular"/>
              </a:rPr>
              <a:t>	</a:t>
            </a:r>
            <a:r>
              <a:rPr lang="en-US" sz="1800" b="0" i="0" dirty="0" err="1">
                <a:solidFill>
                  <a:srgbClr val="657422"/>
                </a:solidFill>
                <a:effectLst/>
                <a:latin typeface="SFMono-Regular"/>
              </a:rPr>
              <a:t>SampleNum</a:t>
            </a:r>
            <a:r>
              <a:rPr lang="en-US" sz="1800" b="0" i="0" dirty="0">
                <a:solidFill>
                  <a:srgbClr val="657422"/>
                </a:solidFill>
                <a:effectLst/>
                <a:latin typeface="SFMono-Regular"/>
              </a:rPr>
              <a:t> =</a:t>
            </a:r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en-US" sz="1800" b="0" i="0" dirty="0">
                <a:solidFill>
                  <a:srgbClr val="20794D"/>
                </a:solidFill>
                <a:effectLst/>
                <a:latin typeface="SFMono-Regular"/>
              </a:rPr>
              <a:t>"2"</a:t>
            </a:r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,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  <a:endParaRPr lang="pl-PL" sz="1800" b="0" i="0" dirty="0">
              <a:solidFill>
                <a:srgbClr val="222222"/>
              </a:solidFill>
              <a:effectLst/>
              <a:latin typeface="SFMono-Regular"/>
            </a:endParaRPr>
          </a:p>
          <a:p>
            <a:pPr algn="l" fontAlgn="base"/>
            <a:r>
              <a:rPr lang="pl-PL" sz="1800" dirty="0">
                <a:solidFill>
                  <a:srgbClr val="222222"/>
                </a:solidFill>
                <a:latin typeface="SFMono-Regular"/>
              </a:rPr>
              <a:t>	</a:t>
            </a:r>
            <a:r>
              <a:rPr lang="en-US" sz="1800" b="0" i="0" dirty="0">
                <a:solidFill>
                  <a:srgbClr val="657422"/>
                </a:solidFill>
                <a:effectLst/>
                <a:latin typeface="SFMono-Regular"/>
              </a:rPr>
              <a:t>X =</a:t>
            </a:r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en-US" sz="1800" b="0" i="0" dirty="0" err="1">
                <a:solidFill>
                  <a:srgbClr val="4758AB"/>
                </a:solidFill>
                <a:effectLst/>
                <a:latin typeface="SFMono-Regular"/>
              </a:rPr>
              <a:t>rnorm</a:t>
            </a:r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en-US" sz="1800" b="0" i="0" dirty="0" err="1">
                <a:solidFill>
                  <a:srgbClr val="003B4F"/>
                </a:solidFill>
                <a:effectLst/>
                <a:latin typeface="SFMono-Regular"/>
              </a:rPr>
              <a:t>n_samples</a:t>
            </a:r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, </a:t>
            </a:r>
            <a:r>
              <a:rPr lang="en-US" sz="1800" b="0" i="0" dirty="0">
                <a:solidFill>
                  <a:srgbClr val="657422"/>
                </a:solidFill>
                <a:effectLst/>
                <a:latin typeface="SFMono-Regular"/>
              </a:rPr>
              <a:t>mean =</a:t>
            </a:r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en-US" sz="1800" b="0" i="0" dirty="0">
                <a:solidFill>
                  <a:srgbClr val="AD0000"/>
                </a:solidFill>
                <a:effectLst/>
                <a:latin typeface="SFMono-Regular"/>
              </a:rPr>
              <a:t>2.0</a:t>
            </a:r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), </a:t>
            </a:r>
            <a:endParaRPr lang="pl-PL" sz="1800" b="0" i="0" dirty="0">
              <a:solidFill>
                <a:srgbClr val="003B4F"/>
              </a:solidFill>
              <a:effectLst/>
              <a:latin typeface="SFMono-Regular"/>
            </a:endParaRPr>
          </a:p>
          <a:p>
            <a:pPr algn="l" fontAlgn="base"/>
            <a:r>
              <a:rPr lang="pl-PL" sz="1800" dirty="0">
                <a:solidFill>
                  <a:srgbClr val="003B4F"/>
                </a:solidFill>
                <a:latin typeface="SFMono-Regular"/>
              </a:rPr>
              <a:t>	</a:t>
            </a:r>
            <a:r>
              <a:rPr lang="en-US" sz="1800" b="0" i="0" dirty="0">
                <a:solidFill>
                  <a:srgbClr val="657422"/>
                </a:solidFill>
                <a:effectLst/>
                <a:latin typeface="SFMono-Regular"/>
              </a:rPr>
              <a:t>Y =</a:t>
            </a:r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en-US" sz="1800" b="0" i="0" dirty="0" err="1">
                <a:solidFill>
                  <a:srgbClr val="4758AB"/>
                </a:solidFill>
                <a:effectLst/>
                <a:latin typeface="SFMono-Regular"/>
              </a:rPr>
              <a:t>rnorm</a:t>
            </a:r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en-US" sz="1800" b="0" i="0" dirty="0" err="1">
                <a:solidFill>
                  <a:srgbClr val="003B4F"/>
                </a:solidFill>
                <a:effectLst/>
                <a:latin typeface="SFMono-Regular"/>
              </a:rPr>
              <a:t>n_samples</a:t>
            </a:r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, </a:t>
            </a:r>
            <a:r>
              <a:rPr lang="en-US" sz="1800" b="0" i="0" dirty="0">
                <a:solidFill>
                  <a:srgbClr val="657422"/>
                </a:solidFill>
                <a:effectLst/>
                <a:latin typeface="SFMono-Regular"/>
              </a:rPr>
              <a:t>mean =</a:t>
            </a:r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en-US" sz="1800" b="0" i="0" dirty="0">
                <a:solidFill>
                  <a:srgbClr val="AD0000"/>
                </a:solidFill>
                <a:effectLst/>
                <a:latin typeface="SFMono-Regular"/>
              </a:rPr>
              <a:t>2.0</a:t>
            </a:r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, </a:t>
            </a:r>
            <a:r>
              <a:rPr lang="en-US" sz="1800" b="0" i="0" dirty="0" err="1">
                <a:solidFill>
                  <a:srgbClr val="657422"/>
                </a:solidFill>
                <a:effectLst/>
                <a:latin typeface="SFMono-Regular"/>
              </a:rPr>
              <a:t>sd</a:t>
            </a:r>
            <a:r>
              <a:rPr lang="en-US" sz="1800" b="0" i="0" dirty="0">
                <a:solidFill>
                  <a:srgbClr val="657422"/>
                </a:solidFill>
                <a:effectLst/>
                <a:latin typeface="SFMono-Regular"/>
              </a:rPr>
              <a:t> =</a:t>
            </a:r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en-US" sz="1800" b="0" i="0" dirty="0">
                <a:solidFill>
                  <a:srgbClr val="AD0000"/>
                </a:solidFill>
                <a:effectLst/>
                <a:latin typeface="SFMono-Regular"/>
              </a:rPr>
              <a:t>2.0</a:t>
            </a:r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)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  <a:endParaRPr lang="pl-PL" sz="1800" b="0" i="0" dirty="0">
              <a:solidFill>
                <a:srgbClr val="222222"/>
              </a:solidFill>
              <a:effectLst/>
              <a:latin typeface="SFMono-Regular"/>
            </a:endParaRPr>
          </a:p>
          <a:p>
            <a:pPr algn="l" fontAlgn="base"/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)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30966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6434C5-6106-088A-BBB0-65A34327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776" y="232050"/>
            <a:ext cx="9331379" cy="692497"/>
          </a:xfrm>
        </p:spPr>
        <p:txBody>
          <a:bodyPr/>
          <a:lstStyle/>
          <a:p>
            <a:r>
              <a:rPr lang="pl-PL" dirty="0"/>
              <a:t>K-</a:t>
            </a:r>
            <a:r>
              <a:rPr lang="pl-PL" dirty="0" err="1"/>
              <a:t>means</a:t>
            </a:r>
            <a:r>
              <a:rPr lang="pl-PL" dirty="0"/>
              <a:t> – dane na wykresie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E6769AD-2D0E-3C01-BAA5-E0544E15254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85378" y="1199015"/>
            <a:ext cx="6357470" cy="553998"/>
          </a:xfrm>
          <a:ln>
            <a:solidFill>
              <a:schemeClr val="tx1"/>
            </a:solidFill>
          </a:ln>
        </p:spPr>
        <p:txBody>
          <a:bodyPr/>
          <a:lstStyle/>
          <a:p>
            <a:pPr algn="l" fontAlgn="base"/>
            <a:r>
              <a:rPr lang="en-US" sz="1800" b="0" i="0" dirty="0" err="1">
                <a:solidFill>
                  <a:srgbClr val="4758AB"/>
                </a:solidFill>
                <a:effectLst/>
                <a:latin typeface="SFMono-Regular"/>
              </a:rPr>
              <a:t>ggplot</a:t>
            </a:r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en-US" sz="1800" b="0" i="0" dirty="0">
                <a:solidFill>
                  <a:srgbClr val="657422"/>
                </a:solidFill>
                <a:effectLst/>
                <a:latin typeface="SFMono-Regular"/>
              </a:rPr>
              <a:t>data =</a:t>
            </a:r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 data) </a:t>
            </a:r>
            <a:r>
              <a:rPr lang="en-US" sz="1800" b="0" i="0" dirty="0">
                <a:solidFill>
                  <a:srgbClr val="5E5E5E"/>
                </a:solidFill>
                <a:effectLst/>
                <a:latin typeface="SFMono-Regular"/>
              </a:rPr>
              <a:t>+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  <a:endParaRPr lang="pl-PL" sz="1800" b="0" i="0" dirty="0">
              <a:solidFill>
                <a:srgbClr val="222222"/>
              </a:solidFill>
              <a:effectLst/>
              <a:latin typeface="SFMono-Regular"/>
            </a:endParaRPr>
          </a:p>
          <a:p>
            <a:pPr algn="l" fontAlgn="base"/>
            <a:r>
              <a:rPr lang="pl-PL" sz="1800" dirty="0">
                <a:solidFill>
                  <a:srgbClr val="222222"/>
                </a:solidFill>
                <a:latin typeface="SFMono-Regular"/>
              </a:rPr>
              <a:t>	</a:t>
            </a:r>
            <a:r>
              <a:rPr lang="en-US" sz="1800" b="0" i="0" dirty="0" err="1">
                <a:solidFill>
                  <a:srgbClr val="4758AB"/>
                </a:solidFill>
                <a:effectLst/>
                <a:latin typeface="SFMono-Regular"/>
              </a:rPr>
              <a:t>geom_point</a:t>
            </a:r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en-US" sz="1800" b="0" i="0" dirty="0" err="1">
                <a:solidFill>
                  <a:srgbClr val="4758AB"/>
                </a:solidFill>
                <a:effectLst/>
                <a:latin typeface="SFMono-Regular"/>
              </a:rPr>
              <a:t>aes</a:t>
            </a:r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en-US" sz="1800" b="0" i="0" dirty="0">
                <a:solidFill>
                  <a:srgbClr val="657422"/>
                </a:solidFill>
                <a:effectLst/>
                <a:latin typeface="SFMono-Regular"/>
              </a:rPr>
              <a:t>x =</a:t>
            </a:r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 X, </a:t>
            </a:r>
            <a:r>
              <a:rPr lang="en-US" sz="1800" b="0" i="0" dirty="0">
                <a:solidFill>
                  <a:srgbClr val="657422"/>
                </a:solidFill>
                <a:effectLst/>
                <a:latin typeface="SFMono-Regular"/>
              </a:rPr>
              <a:t>y=</a:t>
            </a:r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 Y, </a:t>
            </a:r>
            <a:r>
              <a:rPr lang="en-US" sz="1800" b="0" i="0" dirty="0">
                <a:solidFill>
                  <a:srgbClr val="657422"/>
                </a:solidFill>
                <a:effectLst/>
                <a:latin typeface="SFMono-Regular"/>
              </a:rPr>
              <a:t>color =</a:t>
            </a:r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en-US" sz="1800" b="0" i="0" dirty="0" err="1">
                <a:solidFill>
                  <a:srgbClr val="003B4F"/>
                </a:solidFill>
                <a:effectLst/>
                <a:latin typeface="SFMono-Regular"/>
              </a:rPr>
              <a:t>SampleNum</a:t>
            </a:r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), </a:t>
            </a:r>
            <a:r>
              <a:rPr lang="en-US" sz="1800" b="0" i="0" dirty="0">
                <a:solidFill>
                  <a:srgbClr val="657422"/>
                </a:solidFill>
                <a:effectLst/>
                <a:latin typeface="SFMono-Regular"/>
              </a:rPr>
              <a:t>size=</a:t>
            </a:r>
            <a:r>
              <a:rPr lang="en-US" sz="1800" b="0" i="0" dirty="0">
                <a:solidFill>
                  <a:srgbClr val="AD0000"/>
                </a:solidFill>
                <a:effectLst/>
                <a:latin typeface="SFMono-Regular"/>
              </a:rPr>
              <a:t>2</a:t>
            </a:r>
            <a:r>
              <a:rPr lang="en-US" sz="1800" b="0" i="0" dirty="0">
                <a:solidFill>
                  <a:srgbClr val="003B4F"/>
                </a:solidFill>
                <a:effectLst/>
                <a:latin typeface="SFMono-Regular"/>
              </a:rPr>
              <a:t>)</a:t>
            </a:r>
            <a:endParaRPr lang="pl-PL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0448FF-F4A0-E1F9-0AF5-72829FA19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78" y="1897067"/>
            <a:ext cx="9457765" cy="472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70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6434C5-6106-088A-BBB0-65A34327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776" y="232050"/>
            <a:ext cx="9331379" cy="692497"/>
          </a:xfrm>
        </p:spPr>
        <p:txBody>
          <a:bodyPr/>
          <a:lstStyle/>
          <a:p>
            <a:r>
              <a:rPr lang="pl-PL" dirty="0"/>
              <a:t>K-</a:t>
            </a:r>
            <a:r>
              <a:rPr lang="pl-PL" dirty="0" err="1"/>
              <a:t>means</a:t>
            </a:r>
            <a:r>
              <a:rPr lang="pl-PL" dirty="0"/>
              <a:t> - model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D1E4EF0C-4718-AD46-82CF-D7AE87F443E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7813" y="1348235"/>
            <a:ext cx="7301152" cy="203132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pl-PL" b="0" i="0" dirty="0" err="1">
                <a:solidFill>
                  <a:srgbClr val="4758AB"/>
                </a:solidFill>
                <a:effectLst/>
                <a:latin typeface="SFMono-Regular"/>
              </a:rPr>
              <a:t>set.seed</a:t>
            </a:r>
            <a:r>
              <a:rPr lang="pl-PL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pl-PL" b="0" i="0" dirty="0">
                <a:solidFill>
                  <a:srgbClr val="AD0000"/>
                </a:solidFill>
                <a:effectLst/>
                <a:latin typeface="SFMono-Regular"/>
              </a:rPr>
              <a:t>123</a:t>
            </a:r>
            <a:r>
              <a:rPr lang="pl-PL" b="0" i="0" dirty="0">
                <a:solidFill>
                  <a:srgbClr val="003B4F"/>
                </a:solidFill>
                <a:effectLst/>
                <a:latin typeface="SFMono-Regular"/>
              </a:rPr>
              <a:t>)</a:t>
            </a:r>
            <a:r>
              <a:rPr lang="pl-PL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endParaRPr lang="pl-PL" dirty="0">
              <a:solidFill>
                <a:srgbClr val="222222"/>
              </a:solidFill>
              <a:latin typeface="SFMono-Regular"/>
            </a:endParaRPr>
          </a:p>
          <a:p>
            <a:r>
              <a:rPr lang="pl-PL" b="0" i="0" dirty="0">
                <a:solidFill>
                  <a:srgbClr val="003B4F"/>
                </a:solidFill>
                <a:effectLst/>
                <a:latin typeface="SFMono-Regular"/>
              </a:rPr>
              <a:t>model &lt;- </a:t>
            </a:r>
            <a:r>
              <a:rPr lang="pl-PL" b="0" i="0" dirty="0" err="1">
                <a:solidFill>
                  <a:srgbClr val="4758AB"/>
                </a:solidFill>
                <a:effectLst/>
                <a:latin typeface="SFMono-Regular"/>
              </a:rPr>
              <a:t>kmeans</a:t>
            </a:r>
            <a:r>
              <a:rPr lang="pl-PL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pl-PL" b="0" i="0" dirty="0">
                <a:solidFill>
                  <a:srgbClr val="657422"/>
                </a:solidFill>
                <a:effectLst/>
                <a:latin typeface="SFMono-Regular"/>
              </a:rPr>
              <a:t>x =</a:t>
            </a:r>
            <a:r>
              <a:rPr lang="pl-PL" b="0" i="0" dirty="0">
                <a:solidFill>
                  <a:srgbClr val="003B4F"/>
                </a:solidFill>
                <a:effectLst/>
                <a:latin typeface="SFMono-Regular"/>
              </a:rPr>
              <a:t> data[,.(X, Y)], </a:t>
            </a:r>
            <a:r>
              <a:rPr lang="pl-PL" b="0" i="0" dirty="0" err="1">
                <a:solidFill>
                  <a:srgbClr val="657422"/>
                </a:solidFill>
                <a:effectLst/>
                <a:latin typeface="SFMono-Regular"/>
              </a:rPr>
              <a:t>centers</a:t>
            </a:r>
            <a:r>
              <a:rPr lang="pl-PL" b="0" i="0" dirty="0">
                <a:solidFill>
                  <a:srgbClr val="657422"/>
                </a:solidFill>
                <a:effectLst/>
                <a:latin typeface="SFMono-Regular"/>
              </a:rPr>
              <a:t> =</a:t>
            </a:r>
            <a:r>
              <a:rPr lang="pl-PL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pl-PL" b="0" i="0" dirty="0">
                <a:solidFill>
                  <a:srgbClr val="AD0000"/>
                </a:solidFill>
                <a:effectLst/>
                <a:latin typeface="SFMono-Regular"/>
              </a:rPr>
              <a:t>2</a:t>
            </a:r>
            <a:r>
              <a:rPr lang="pl-PL" b="0" i="0" dirty="0">
                <a:solidFill>
                  <a:srgbClr val="003B4F"/>
                </a:solidFill>
                <a:effectLst/>
                <a:latin typeface="SFMono-Regular"/>
              </a:rPr>
              <a:t>)</a:t>
            </a:r>
            <a:r>
              <a:rPr lang="pl-PL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endParaRPr lang="pl-PL" dirty="0">
              <a:solidFill>
                <a:srgbClr val="222222"/>
              </a:solidFill>
              <a:latin typeface="SFMono-Regular"/>
            </a:endParaRPr>
          </a:p>
          <a:p>
            <a:r>
              <a:rPr lang="pl-PL" b="0" i="0" dirty="0">
                <a:solidFill>
                  <a:srgbClr val="003B4F"/>
                </a:solidFill>
                <a:effectLst/>
                <a:latin typeface="SFMono-Regular"/>
              </a:rPr>
              <a:t>data[,</a:t>
            </a:r>
            <a:r>
              <a:rPr lang="pl-PL" b="0" i="0" dirty="0" err="1">
                <a:solidFill>
                  <a:srgbClr val="003B4F"/>
                </a:solidFill>
                <a:effectLst/>
                <a:latin typeface="SFMono-Regular"/>
              </a:rPr>
              <a:t>PredictedCluster</a:t>
            </a:r>
            <a:r>
              <a:rPr lang="pl-PL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pl-PL" b="0" i="0" dirty="0">
                <a:solidFill>
                  <a:srgbClr val="5E5E5E"/>
                </a:solidFill>
                <a:effectLst/>
                <a:latin typeface="SFMono-Regular"/>
              </a:rPr>
              <a:t>:</a:t>
            </a:r>
            <a:r>
              <a:rPr lang="pl-PL" b="0" i="0" dirty="0">
                <a:solidFill>
                  <a:srgbClr val="AD0000"/>
                </a:solidFill>
                <a:effectLst/>
                <a:latin typeface="SFMono-Regular"/>
              </a:rPr>
              <a:t>=</a:t>
            </a:r>
            <a:r>
              <a:rPr lang="pl-PL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pl-PL" b="0" i="0" dirty="0" err="1">
                <a:solidFill>
                  <a:srgbClr val="4758AB"/>
                </a:solidFill>
                <a:effectLst/>
                <a:latin typeface="SFMono-Regular"/>
              </a:rPr>
              <a:t>as.character</a:t>
            </a:r>
            <a:r>
              <a:rPr lang="pl-PL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pl-PL" b="0" i="0" dirty="0" err="1">
                <a:solidFill>
                  <a:srgbClr val="003B4F"/>
                </a:solidFill>
                <a:effectLst/>
                <a:latin typeface="SFMono-Regular"/>
              </a:rPr>
              <a:t>model</a:t>
            </a:r>
            <a:r>
              <a:rPr lang="pl-PL" b="0" i="0" dirty="0" err="1">
                <a:solidFill>
                  <a:srgbClr val="5E5E5E"/>
                </a:solidFill>
                <a:effectLst/>
                <a:latin typeface="SFMono-Regular"/>
              </a:rPr>
              <a:t>$</a:t>
            </a:r>
            <a:r>
              <a:rPr lang="pl-PL" b="0" i="0" dirty="0" err="1">
                <a:solidFill>
                  <a:srgbClr val="003B4F"/>
                </a:solidFill>
                <a:effectLst/>
                <a:latin typeface="SFMono-Regular"/>
              </a:rPr>
              <a:t>cluster</a:t>
            </a:r>
            <a:r>
              <a:rPr lang="pl-PL" b="0" i="0" dirty="0">
                <a:solidFill>
                  <a:srgbClr val="003B4F"/>
                </a:solidFill>
                <a:effectLst/>
                <a:latin typeface="SFMono-Regular"/>
              </a:rPr>
              <a:t>)]</a:t>
            </a:r>
            <a:r>
              <a:rPr lang="pl-PL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r>
              <a:rPr lang="pl-PL" b="0" i="0" dirty="0">
                <a:solidFill>
                  <a:srgbClr val="003B4F"/>
                </a:solidFill>
                <a:effectLst/>
                <a:latin typeface="SFMono-Regular"/>
              </a:rPr>
              <a:t>data[,</a:t>
            </a:r>
            <a:r>
              <a:rPr lang="pl-PL" b="0" i="0" dirty="0" err="1">
                <a:solidFill>
                  <a:srgbClr val="003B4F"/>
                </a:solidFill>
                <a:effectLst/>
                <a:latin typeface="SFMono-Regular"/>
              </a:rPr>
              <a:t>IfCorrect</a:t>
            </a:r>
            <a:r>
              <a:rPr lang="pl-PL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pl-PL" b="0" i="0" dirty="0">
                <a:solidFill>
                  <a:srgbClr val="5E5E5E"/>
                </a:solidFill>
                <a:effectLst/>
                <a:latin typeface="SFMono-Regular"/>
              </a:rPr>
              <a:t>:</a:t>
            </a:r>
            <a:r>
              <a:rPr lang="pl-PL" b="0" i="0" dirty="0">
                <a:solidFill>
                  <a:srgbClr val="AD0000"/>
                </a:solidFill>
                <a:effectLst/>
                <a:latin typeface="SFMono-Regular"/>
              </a:rPr>
              <a:t>=</a:t>
            </a:r>
            <a:r>
              <a:rPr lang="pl-PL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pl-PL" b="0" i="0" dirty="0" err="1">
                <a:solidFill>
                  <a:srgbClr val="003B4F"/>
                </a:solidFill>
                <a:effectLst/>
                <a:latin typeface="SFMono-Regular"/>
              </a:rPr>
              <a:t>SampleNum</a:t>
            </a:r>
            <a:r>
              <a:rPr lang="pl-PL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pl-PL" b="0" i="0" dirty="0">
                <a:solidFill>
                  <a:srgbClr val="5E5E5E"/>
                </a:solidFill>
                <a:effectLst/>
                <a:latin typeface="SFMono-Regular"/>
              </a:rPr>
              <a:t>==</a:t>
            </a:r>
            <a:r>
              <a:rPr lang="pl-PL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pl-PL" b="0" i="0" dirty="0" err="1">
                <a:solidFill>
                  <a:srgbClr val="003B4F"/>
                </a:solidFill>
                <a:effectLst/>
                <a:latin typeface="SFMono-Regular"/>
              </a:rPr>
              <a:t>PredictedCluster</a:t>
            </a:r>
            <a:r>
              <a:rPr lang="pl-PL" b="0" i="0" dirty="0">
                <a:solidFill>
                  <a:srgbClr val="003B4F"/>
                </a:solidFill>
                <a:effectLst/>
                <a:latin typeface="SFMono-Regular"/>
              </a:rPr>
              <a:t>]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8903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6434C5-6106-088A-BBB0-65A34327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776" y="232050"/>
            <a:ext cx="9331379" cy="692497"/>
          </a:xfrm>
        </p:spPr>
        <p:txBody>
          <a:bodyPr/>
          <a:lstStyle/>
          <a:p>
            <a:r>
              <a:rPr lang="pl-PL" dirty="0"/>
              <a:t>K-</a:t>
            </a:r>
            <a:r>
              <a:rPr lang="pl-PL" dirty="0" err="1"/>
              <a:t>means</a:t>
            </a:r>
            <a:r>
              <a:rPr lang="pl-PL" dirty="0"/>
              <a:t> - predykcje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D1E4EF0C-4718-AD46-82CF-D7AE87F443E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82989" y="1151011"/>
            <a:ext cx="10985646" cy="95410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pl-PL" sz="2000" b="0" i="0" dirty="0" err="1">
                <a:solidFill>
                  <a:srgbClr val="4758AB"/>
                </a:solidFill>
                <a:effectLst/>
                <a:latin typeface="SFMono-Regular"/>
              </a:rPr>
              <a:t>ggplot</a:t>
            </a:r>
            <a:r>
              <a:rPr lang="pl-PL" sz="2000" b="0" i="0" dirty="0">
                <a:solidFill>
                  <a:srgbClr val="003B4F"/>
                </a:solidFill>
                <a:effectLst/>
                <a:latin typeface="SFMono-Regular"/>
              </a:rPr>
              <a:t>() </a:t>
            </a:r>
            <a:r>
              <a:rPr lang="pl-PL" sz="2000" b="0" i="0" dirty="0">
                <a:solidFill>
                  <a:srgbClr val="5E5E5E"/>
                </a:solidFill>
                <a:effectLst/>
                <a:latin typeface="SFMono-Regular"/>
              </a:rPr>
              <a:t>+</a:t>
            </a:r>
            <a:r>
              <a:rPr lang="pl-PL" sz="20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r>
              <a:rPr lang="pl-PL" sz="2000" dirty="0">
                <a:solidFill>
                  <a:srgbClr val="222222"/>
                </a:solidFill>
                <a:latin typeface="SFMono-Regular"/>
              </a:rPr>
              <a:t>	</a:t>
            </a:r>
            <a:r>
              <a:rPr lang="pl-PL" sz="2000" b="0" i="0" dirty="0" err="1">
                <a:solidFill>
                  <a:srgbClr val="4758AB"/>
                </a:solidFill>
                <a:effectLst/>
                <a:latin typeface="SFMono-Regular"/>
              </a:rPr>
              <a:t>geom_point</a:t>
            </a:r>
            <a:r>
              <a:rPr lang="pl-PL" sz="20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pl-PL" sz="2000" b="0" i="0" dirty="0">
                <a:solidFill>
                  <a:srgbClr val="657422"/>
                </a:solidFill>
                <a:effectLst/>
                <a:latin typeface="SFMono-Regular"/>
              </a:rPr>
              <a:t>data =</a:t>
            </a:r>
            <a:r>
              <a:rPr lang="pl-PL" sz="2000" b="0" i="0" dirty="0">
                <a:solidFill>
                  <a:srgbClr val="003B4F"/>
                </a:solidFill>
                <a:effectLst/>
                <a:latin typeface="SFMono-Regular"/>
              </a:rPr>
              <a:t> data, </a:t>
            </a:r>
            <a:r>
              <a:rPr lang="pl-PL" sz="2000" b="0" i="0" dirty="0" err="1">
                <a:solidFill>
                  <a:srgbClr val="4758AB"/>
                </a:solidFill>
                <a:effectLst/>
                <a:latin typeface="SFMono-Regular"/>
              </a:rPr>
              <a:t>aes</a:t>
            </a:r>
            <a:r>
              <a:rPr lang="pl-PL" sz="20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pl-PL" sz="2000" b="0" i="0" dirty="0">
                <a:solidFill>
                  <a:srgbClr val="657422"/>
                </a:solidFill>
                <a:effectLst/>
                <a:latin typeface="SFMono-Regular"/>
              </a:rPr>
              <a:t>x =</a:t>
            </a:r>
            <a:r>
              <a:rPr lang="pl-PL" sz="2000" b="0" i="0" dirty="0">
                <a:solidFill>
                  <a:srgbClr val="003B4F"/>
                </a:solidFill>
                <a:effectLst/>
                <a:latin typeface="SFMono-Regular"/>
              </a:rPr>
              <a:t> X, </a:t>
            </a:r>
            <a:r>
              <a:rPr lang="pl-PL" sz="2000" b="0" i="0" dirty="0">
                <a:solidFill>
                  <a:srgbClr val="657422"/>
                </a:solidFill>
                <a:effectLst/>
                <a:latin typeface="SFMono-Regular"/>
              </a:rPr>
              <a:t>y=</a:t>
            </a:r>
            <a:r>
              <a:rPr lang="pl-PL" sz="2000" b="0" i="0" dirty="0">
                <a:solidFill>
                  <a:srgbClr val="003B4F"/>
                </a:solidFill>
                <a:effectLst/>
                <a:latin typeface="SFMono-Regular"/>
              </a:rPr>
              <a:t> Y, </a:t>
            </a:r>
            <a:r>
              <a:rPr lang="pl-PL" sz="2000" b="0" i="0" dirty="0" err="1">
                <a:solidFill>
                  <a:srgbClr val="657422"/>
                </a:solidFill>
                <a:effectLst/>
                <a:latin typeface="SFMono-Regular"/>
              </a:rPr>
              <a:t>color</a:t>
            </a:r>
            <a:r>
              <a:rPr lang="pl-PL" sz="2000" b="0" i="0" dirty="0">
                <a:solidFill>
                  <a:srgbClr val="657422"/>
                </a:solidFill>
                <a:effectLst/>
                <a:latin typeface="SFMono-Regular"/>
              </a:rPr>
              <a:t> =</a:t>
            </a:r>
            <a:r>
              <a:rPr lang="pl-PL" sz="20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pl-PL" sz="2000" b="0" i="0" dirty="0" err="1">
                <a:solidFill>
                  <a:srgbClr val="003B4F"/>
                </a:solidFill>
                <a:effectLst/>
                <a:latin typeface="SFMono-Regular"/>
              </a:rPr>
              <a:t>PredictedCluster</a:t>
            </a:r>
            <a:r>
              <a:rPr lang="pl-PL" sz="2000" b="0" i="0" dirty="0">
                <a:solidFill>
                  <a:srgbClr val="003B4F"/>
                </a:solidFill>
                <a:effectLst/>
                <a:latin typeface="SFMono-Regular"/>
              </a:rPr>
              <a:t>, </a:t>
            </a:r>
            <a:r>
              <a:rPr lang="pl-PL" sz="2000" b="0" i="0" dirty="0" err="1">
                <a:solidFill>
                  <a:srgbClr val="657422"/>
                </a:solidFill>
                <a:effectLst/>
                <a:latin typeface="SFMono-Regular"/>
              </a:rPr>
              <a:t>shape</a:t>
            </a:r>
            <a:r>
              <a:rPr lang="pl-PL" sz="2000" b="0" i="0" dirty="0">
                <a:solidFill>
                  <a:srgbClr val="657422"/>
                </a:solidFill>
                <a:effectLst/>
                <a:latin typeface="SFMono-Regular"/>
              </a:rPr>
              <a:t> =</a:t>
            </a:r>
            <a:r>
              <a:rPr lang="pl-PL" sz="20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pl-PL" sz="2000" b="0" i="0" dirty="0" err="1">
                <a:solidFill>
                  <a:srgbClr val="003B4F"/>
                </a:solidFill>
                <a:effectLst/>
                <a:latin typeface="SFMono-Regular"/>
              </a:rPr>
              <a:t>IfCorrect</a:t>
            </a:r>
            <a:r>
              <a:rPr lang="pl-PL" sz="2000" b="0" i="0" dirty="0">
                <a:solidFill>
                  <a:srgbClr val="003B4F"/>
                </a:solidFill>
                <a:effectLst/>
                <a:latin typeface="SFMono-Regular"/>
              </a:rPr>
              <a:t>), </a:t>
            </a:r>
            <a:r>
              <a:rPr lang="pl-PL" sz="2000" b="0" i="0" dirty="0" err="1">
                <a:solidFill>
                  <a:srgbClr val="657422"/>
                </a:solidFill>
                <a:effectLst/>
                <a:latin typeface="SFMono-Regular"/>
              </a:rPr>
              <a:t>size</a:t>
            </a:r>
            <a:r>
              <a:rPr lang="pl-PL" sz="2000" b="0" i="0" dirty="0">
                <a:solidFill>
                  <a:srgbClr val="657422"/>
                </a:solidFill>
                <a:effectLst/>
                <a:latin typeface="SFMono-Regular"/>
              </a:rPr>
              <a:t>=</a:t>
            </a:r>
            <a:r>
              <a:rPr lang="pl-PL" sz="2000" b="0" i="0" dirty="0">
                <a:solidFill>
                  <a:srgbClr val="AD0000"/>
                </a:solidFill>
                <a:effectLst/>
                <a:latin typeface="SFMono-Regular"/>
              </a:rPr>
              <a:t>2</a:t>
            </a:r>
            <a:r>
              <a:rPr lang="pl-PL" sz="2000" b="0" i="0" dirty="0">
                <a:solidFill>
                  <a:srgbClr val="003B4F"/>
                </a:solidFill>
                <a:effectLst/>
                <a:latin typeface="SFMono-Regular"/>
              </a:rPr>
              <a:t>) </a:t>
            </a:r>
            <a:r>
              <a:rPr lang="pl-PL" sz="2000" b="0" i="0" dirty="0">
                <a:solidFill>
                  <a:srgbClr val="5E5E5E"/>
                </a:solidFill>
                <a:effectLst/>
                <a:latin typeface="SFMono-Regular"/>
              </a:rPr>
              <a:t>+</a:t>
            </a:r>
            <a:r>
              <a:rPr lang="pl-PL" sz="20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r>
              <a:rPr lang="pl-PL" sz="2000" dirty="0">
                <a:solidFill>
                  <a:srgbClr val="222222"/>
                </a:solidFill>
                <a:latin typeface="SFMono-Regular"/>
              </a:rPr>
              <a:t>	</a:t>
            </a:r>
            <a:r>
              <a:rPr lang="pl-PL" sz="2000" b="0" i="0" dirty="0" err="1">
                <a:solidFill>
                  <a:srgbClr val="4758AB"/>
                </a:solidFill>
                <a:effectLst/>
                <a:latin typeface="SFMono-Regular"/>
              </a:rPr>
              <a:t>geom_point</a:t>
            </a:r>
            <a:r>
              <a:rPr lang="pl-PL" sz="20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pl-PL" sz="2000" b="0" i="0" dirty="0">
                <a:solidFill>
                  <a:srgbClr val="657422"/>
                </a:solidFill>
                <a:effectLst/>
                <a:latin typeface="SFMono-Regular"/>
              </a:rPr>
              <a:t>data =</a:t>
            </a:r>
            <a:r>
              <a:rPr lang="pl-PL" sz="20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pl-PL" sz="2000" b="0" i="0" dirty="0" err="1">
                <a:solidFill>
                  <a:srgbClr val="4758AB"/>
                </a:solidFill>
                <a:effectLst/>
                <a:latin typeface="SFMono-Regular"/>
              </a:rPr>
              <a:t>as.data.frame</a:t>
            </a:r>
            <a:r>
              <a:rPr lang="pl-PL" sz="20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pl-PL" sz="2000" b="0" i="0" dirty="0" err="1">
                <a:solidFill>
                  <a:srgbClr val="003B4F"/>
                </a:solidFill>
                <a:effectLst/>
                <a:latin typeface="SFMono-Regular"/>
              </a:rPr>
              <a:t>model</a:t>
            </a:r>
            <a:r>
              <a:rPr lang="pl-PL" sz="2000" b="0" i="0" dirty="0" err="1">
                <a:solidFill>
                  <a:srgbClr val="5E5E5E"/>
                </a:solidFill>
                <a:effectLst/>
                <a:latin typeface="SFMono-Regular"/>
              </a:rPr>
              <a:t>$</a:t>
            </a:r>
            <a:r>
              <a:rPr lang="pl-PL" sz="2000" b="0" i="0" dirty="0" err="1">
                <a:solidFill>
                  <a:srgbClr val="003B4F"/>
                </a:solidFill>
                <a:effectLst/>
                <a:latin typeface="SFMono-Regular"/>
              </a:rPr>
              <a:t>centers</a:t>
            </a:r>
            <a:r>
              <a:rPr lang="pl-PL" sz="2000" b="0" i="0" dirty="0">
                <a:solidFill>
                  <a:srgbClr val="003B4F"/>
                </a:solidFill>
                <a:effectLst/>
                <a:latin typeface="SFMono-Regular"/>
              </a:rPr>
              <a:t>), </a:t>
            </a:r>
            <a:r>
              <a:rPr lang="pl-PL" sz="2000" b="0" i="0" dirty="0" err="1">
                <a:solidFill>
                  <a:srgbClr val="4758AB"/>
                </a:solidFill>
                <a:effectLst/>
                <a:latin typeface="SFMono-Regular"/>
              </a:rPr>
              <a:t>aes</a:t>
            </a:r>
            <a:r>
              <a:rPr lang="pl-PL" sz="20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pl-PL" sz="2000" b="0" i="0" dirty="0">
                <a:solidFill>
                  <a:srgbClr val="657422"/>
                </a:solidFill>
                <a:effectLst/>
                <a:latin typeface="SFMono-Regular"/>
              </a:rPr>
              <a:t>x =</a:t>
            </a:r>
            <a:r>
              <a:rPr lang="pl-PL" sz="2000" b="0" i="0" dirty="0">
                <a:solidFill>
                  <a:srgbClr val="003B4F"/>
                </a:solidFill>
                <a:effectLst/>
                <a:latin typeface="SFMono-Regular"/>
              </a:rPr>
              <a:t> X, </a:t>
            </a:r>
            <a:r>
              <a:rPr lang="pl-PL" sz="2000" b="0" i="0" dirty="0">
                <a:solidFill>
                  <a:srgbClr val="657422"/>
                </a:solidFill>
                <a:effectLst/>
                <a:latin typeface="SFMono-Regular"/>
              </a:rPr>
              <a:t>y =</a:t>
            </a:r>
            <a:r>
              <a:rPr lang="pl-PL" sz="2000" b="0" i="0" dirty="0">
                <a:solidFill>
                  <a:srgbClr val="003B4F"/>
                </a:solidFill>
                <a:effectLst/>
                <a:latin typeface="SFMono-Regular"/>
              </a:rPr>
              <a:t> Y), </a:t>
            </a:r>
            <a:r>
              <a:rPr lang="pl-PL" sz="2000" b="0" i="0" dirty="0" err="1">
                <a:solidFill>
                  <a:srgbClr val="657422"/>
                </a:solidFill>
                <a:effectLst/>
                <a:latin typeface="SFMono-Regular"/>
              </a:rPr>
              <a:t>size</a:t>
            </a:r>
            <a:r>
              <a:rPr lang="pl-PL" sz="2000" b="0" i="0" dirty="0">
                <a:solidFill>
                  <a:srgbClr val="657422"/>
                </a:solidFill>
                <a:effectLst/>
                <a:latin typeface="SFMono-Regular"/>
              </a:rPr>
              <a:t> =</a:t>
            </a:r>
            <a:r>
              <a:rPr lang="pl-PL" sz="20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pl-PL" sz="2000" b="0" i="0" dirty="0">
                <a:solidFill>
                  <a:srgbClr val="AD0000"/>
                </a:solidFill>
                <a:effectLst/>
                <a:latin typeface="SFMono-Regular"/>
              </a:rPr>
              <a:t>4</a:t>
            </a:r>
            <a:r>
              <a:rPr lang="pl-PL" sz="2000" b="0" i="0" dirty="0">
                <a:solidFill>
                  <a:srgbClr val="003B4F"/>
                </a:solidFill>
                <a:effectLst/>
                <a:latin typeface="SFMono-Regular"/>
              </a:rPr>
              <a:t>)</a:t>
            </a:r>
            <a:endParaRPr lang="pl-PL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8847512-1CE4-F7A8-F85E-274D6DC43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64" y="2331582"/>
            <a:ext cx="8371517" cy="418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910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6434C5-6106-088A-BBB0-65A34327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77" y="133627"/>
            <a:ext cx="9331379" cy="692497"/>
          </a:xfrm>
        </p:spPr>
        <p:txBody>
          <a:bodyPr/>
          <a:lstStyle/>
          <a:p>
            <a:pPr algn="l"/>
            <a:r>
              <a:rPr lang="pl-PL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hierarchical</a:t>
            </a:r>
            <a:r>
              <a:rPr lang="pl-PL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l-PL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clustering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E6769AD-2D0E-3C01-BAA5-E0544E15254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59871" y="826124"/>
            <a:ext cx="11440458" cy="5663858"/>
          </a:xfrm>
        </p:spPr>
        <p:txBody>
          <a:bodyPr/>
          <a:lstStyle/>
          <a:p>
            <a:pPr algn="l" fontAlgn="base">
              <a:lnSpc>
                <a:spcPct val="150000"/>
              </a:lnSpc>
            </a:pPr>
            <a:r>
              <a:rPr lang="pl-PL" sz="16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Idea: grupowanie obserwacji podobnych (najbliższych)</a:t>
            </a:r>
          </a:p>
          <a:p>
            <a:pPr algn="l" fontAlgn="base">
              <a:lnSpc>
                <a:spcPct val="150000"/>
              </a:lnSpc>
            </a:pPr>
            <a:r>
              <a:rPr lang="pl-PL" sz="16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Dwa kierunki:</a:t>
            </a:r>
          </a:p>
          <a:p>
            <a:pPr marL="1028700" lvl="1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b="0" i="1" dirty="0" err="1">
                <a:solidFill>
                  <a:srgbClr val="222222"/>
                </a:solidFill>
                <a:effectLst/>
                <a:latin typeface="inherit"/>
              </a:rPr>
              <a:t>Agglomerative</a:t>
            </a:r>
            <a:r>
              <a:rPr lang="pl-PL" sz="1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(łączenie) - wychodzimy od klastrów jako pojedynczych obserwacji i łączymy je w grupy aż do momentu aż cały zbiór stanowi jeden klaster</a:t>
            </a:r>
          </a:p>
          <a:p>
            <a:pPr marL="1028700" lvl="1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b="0" i="1" dirty="0" err="1">
                <a:solidFill>
                  <a:srgbClr val="222222"/>
                </a:solidFill>
                <a:effectLst/>
                <a:latin typeface="inherit"/>
              </a:rPr>
              <a:t>Divisive</a:t>
            </a:r>
            <a:r>
              <a:rPr lang="pl-PL" sz="1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(podział) </a:t>
            </a:r>
            <a:r>
              <a:rPr lang="pl-PL" sz="1400" b="0" i="1" dirty="0">
                <a:solidFill>
                  <a:srgbClr val="222222"/>
                </a:solidFill>
                <a:effectLst/>
                <a:latin typeface="inherit"/>
              </a:rPr>
              <a:t>-</a:t>
            </a:r>
            <a:r>
              <a:rPr lang="pl-PL" sz="1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odwrotny kierunek</a:t>
            </a:r>
          </a:p>
          <a:p>
            <a:pPr algn="l" fontAlgn="base">
              <a:lnSpc>
                <a:spcPct val="150000"/>
              </a:lnSpc>
            </a:pPr>
            <a:r>
              <a:rPr lang="pl-PL" sz="16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Algorytm (</a:t>
            </a:r>
            <a:r>
              <a:rPr lang="pl-PL" sz="1600" b="1" i="1" dirty="0" err="1">
                <a:solidFill>
                  <a:srgbClr val="222222"/>
                </a:solidFill>
                <a:effectLst/>
                <a:latin typeface="inherit"/>
              </a:rPr>
              <a:t>Agglomerative</a:t>
            </a:r>
            <a:r>
              <a:rPr lang="pl-PL" sz="16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) iteracyjnie:</a:t>
            </a:r>
          </a:p>
          <a:p>
            <a:pPr marL="1028700" lvl="1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oblicz odległość między klastrami</a:t>
            </a:r>
          </a:p>
          <a:p>
            <a:pPr marL="1028700" lvl="1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połącz najbliższe kastry w jeden</a:t>
            </a:r>
          </a:p>
          <a:p>
            <a:pPr marL="1028700" lvl="1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powtarzaj aż zostanie jeden klaster</a:t>
            </a:r>
          </a:p>
          <a:p>
            <a:pPr algn="l" fontAlgn="base">
              <a:lnSpc>
                <a:spcPct val="150000"/>
              </a:lnSpc>
            </a:pPr>
            <a:r>
              <a:rPr lang="pl-PL" sz="16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Do wyboru:</a:t>
            </a:r>
          </a:p>
          <a:p>
            <a:pPr marL="1028700" lvl="1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funkcja odległości</a:t>
            </a:r>
          </a:p>
          <a:p>
            <a:pPr marL="1028700" lvl="1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funkcja połączenia (</a:t>
            </a:r>
            <a:r>
              <a:rPr lang="pl-PL" sz="1400" b="0" i="1" dirty="0" err="1">
                <a:solidFill>
                  <a:srgbClr val="222222"/>
                </a:solidFill>
                <a:effectLst/>
                <a:latin typeface="inherit"/>
              </a:rPr>
              <a:t>linkage</a:t>
            </a:r>
            <a:r>
              <a:rPr lang="pl-PL" sz="1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) - wyznaczamy współrzędne klastra</a:t>
            </a:r>
          </a:p>
          <a:p>
            <a:pPr marL="1028700" lvl="1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poziom odcięcia lub liczba grup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600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 fontAlgn="base">
              <a:lnSpc>
                <a:spcPct val="150000"/>
              </a:lnSpc>
            </a:pPr>
            <a:r>
              <a:rPr lang="pl-PL" sz="16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Należy przekształcić cechy do identycznej skali.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3709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6434C5-6106-088A-BBB0-65A34327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77" y="133627"/>
            <a:ext cx="9331379" cy="1384995"/>
          </a:xfrm>
        </p:spPr>
        <p:txBody>
          <a:bodyPr/>
          <a:lstStyle/>
          <a:p>
            <a:pPr algn="l"/>
            <a:r>
              <a:rPr lang="pl-PL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hierarchical</a:t>
            </a:r>
            <a:r>
              <a:rPr lang="pl-PL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l-PL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clustering</a:t>
            </a:r>
            <a:r>
              <a:rPr lang="pl-PL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– przygotowanie danych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E6769AD-2D0E-3C01-BAA5-E0544E15254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59871" y="1783976"/>
            <a:ext cx="5936129" cy="3181192"/>
          </a:xfrm>
          <a:ln>
            <a:solidFill>
              <a:schemeClr val="tx1"/>
            </a:solidFill>
          </a:ln>
        </p:spPr>
        <p:txBody>
          <a:bodyPr/>
          <a:lstStyle/>
          <a:p>
            <a:pPr algn="l" fontAlgn="base">
              <a:lnSpc>
                <a:spcPct val="150000"/>
              </a:lnSpc>
            </a:pPr>
            <a:r>
              <a:rPr lang="pl-PL" sz="2000" b="0" i="0" dirty="0" err="1">
                <a:solidFill>
                  <a:srgbClr val="4758AB"/>
                </a:solidFill>
                <a:effectLst/>
                <a:latin typeface="SFMono-Regular"/>
              </a:rPr>
              <a:t>library</a:t>
            </a:r>
            <a:r>
              <a:rPr lang="pl-PL" sz="20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pl-PL" sz="2000" b="0" i="0" dirty="0" err="1">
                <a:solidFill>
                  <a:srgbClr val="003B4F"/>
                </a:solidFill>
                <a:effectLst/>
                <a:latin typeface="SFMono-Regular"/>
              </a:rPr>
              <a:t>data.table</a:t>
            </a:r>
            <a:r>
              <a:rPr lang="pl-PL" sz="2000" b="0" i="0" dirty="0">
                <a:solidFill>
                  <a:srgbClr val="003B4F"/>
                </a:solidFill>
                <a:effectLst/>
                <a:latin typeface="SFMono-Regular"/>
              </a:rPr>
              <a:t>)</a:t>
            </a:r>
            <a:r>
              <a:rPr lang="pl-PL" sz="20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algn="l" fontAlgn="base">
              <a:lnSpc>
                <a:spcPct val="150000"/>
              </a:lnSpc>
            </a:pPr>
            <a:r>
              <a:rPr lang="pl-PL" sz="2000" b="0" i="0" dirty="0" err="1">
                <a:solidFill>
                  <a:srgbClr val="4758AB"/>
                </a:solidFill>
                <a:effectLst/>
                <a:latin typeface="SFMono-Regular"/>
              </a:rPr>
              <a:t>library</a:t>
            </a:r>
            <a:r>
              <a:rPr lang="pl-PL" sz="20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pl-PL" sz="2000" b="0" i="0" dirty="0" err="1">
                <a:solidFill>
                  <a:srgbClr val="003B4F"/>
                </a:solidFill>
                <a:effectLst/>
                <a:latin typeface="SFMono-Regular"/>
              </a:rPr>
              <a:t>caret</a:t>
            </a:r>
            <a:r>
              <a:rPr lang="pl-PL" sz="2000" b="0" i="0" dirty="0">
                <a:solidFill>
                  <a:srgbClr val="003B4F"/>
                </a:solidFill>
                <a:effectLst/>
                <a:latin typeface="SFMono-Regular"/>
              </a:rPr>
              <a:t>)</a:t>
            </a:r>
            <a:r>
              <a:rPr lang="pl-PL" sz="20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algn="l" fontAlgn="base">
              <a:lnSpc>
                <a:spcPct val="150000"/>
              </a:lnSpc>
            </a:pPr>
            <a:endParaRPr lang="pl-PL" sz="2000" dirty="0">
              <a:solidFill>
                <a:srgbClr val="222222"/>
              </a:solidFill>
              <a:latin typeface="SFMono-Regular"/>
            </a:endParaRPr>
          </a:p>
          <a:p>
            <a:pPr algn="l" fontAlgn="base">
              <a:lnSpc>
                <a:spcPct val="150000"/>
              </a:lnSpc>
            </a:pPr>
            <a:r>
              <a:rPr lang="pl-PL" sz="2000" b="0" i="0" dirty="0" err="1">
                <a:solidFill>
                  <a:srgbClr val="003B4F"/>
                </a:solidFill>
                <a:effectLst/>
                <a:latin typeface="SFMono-Regular"/>
              </a:rPr>
              <a:t>mtcars</a:t>
            </a:r>
            <a:r>
              <a:rPr lang="pl-PL" sz="2000" b="0" i="0" dirty="0">
                <a:solidFill>
                  <a:srgbClr val="003B4F"/>
                </a:solidFill>
                <a:effectLst/>
                <a:latin typeface="SFMono-Regular"/>
              </a:rPr>
              <a:t> &lt;- </a:t>
            </a:r>
            <a:r>
              <a:rPr lang="pl-PL" sz="2000" b="0" i="0" dirty="0" err="1">
                <a:solidFill>
                  <a:srgbClr val="003B4F"/>
                </a:solidFill>
                <a:effectLst/>
                <a:latin typeface="SFMono-Regular"/>
              </a:rPr>
              <a:t>datasets</a:t>
            </a:r>
            <a:r>
              <a:rPr lang="pl-PL" sz="2000" b="0" i="0" dirty="0">
                <a:solidFill>
                  <a:srgbClr val="5E5E5E"/>
                </a:solidFill>
                <a:effectLst/>
                <a:latin typeface="SFMono-Regular"/>
              </a:rPr>
              <a:t>::</a:t>
            </a:r>
            <a:r>
              <a:rPr lang="pl-PL" sz="2000" b="0" i="0" dirty="0" err="1">
                <a:solidFill>
                  <a:srgbClr val="003B4F"/>
                </a:solidFill>
                <a:effectLst/>
                <a:latin typeface="SFMono-Regular"/>
              </a:rPr>
              <a:t>mtcars</a:t>
            </a:r>
            <a:r>
              <a:rPr lang="pl-PL" sz="20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algn="l" fontAlgn="base">
              <a:lnSpc>
                <a:spcPct val="150000"/>
              </a:lnSpc>
            </a:pPr>
            <a:r>
              <a:rPr lang="pl-PL" sz="2000" b="0" i="0" dirty="0" err="1">
                <a:solidFill>
                  <a:srgbClr val="003B4F"/>
                </a:solidFill>
                <a:effectLst/>
                <a:latin typeface="SFMono-Regular"/>
              </a:rPr>
              <a:t>scaler</a:t>
            </a:r>
            <a:r>
              <a:rPr lang="pl-PL" sz="2000" b="0" i="0" dirty="0">
                <a:solidFill>
                  <a:srgbClr val="003B4F"/>
                </a:solidFill>
                <a:effectLst/>
                <a:latin typeface="SFMono-Regular"/>
              </a:rPr>
              <a:t> &lt;- </a:t>
            </a:r>
            <a:r>
              <a:rPr lang="pl-PL" sz="2000" b="0" i="0" dirty="0" err="1">
                <a:solidFill>
                  <a:srgbClr val="003B4F"/>
                </a:solidFill>
                <a:effectLst/>
                <a:latin typeface="SFMono-Regular"/>
              </a:rPr>
              <a:t>caret</a:t>
            </a:r>
            <a:r>
              <a:rPr lang="pl-PL" sz="2000" b="0" i="0" dirty="0">
                <a:solidFill>
                  <a:srgbClr val="5E5E5E"/>
                </a:solidFill>
                <a:effectLst/>
                <a:latin typeface="SFMono-Regular"/>
              </a:rPr>
              <a:t>::</a:t>
            </a:r>
            <a:r>
              <a:rPr lang="pl-PL" sz="2000" b="0" i="0" dirty="0" err="1">
                <a:solidFill>
                  <a:srgbClr val="4758AB"/>
                </a:solidFill>
                <a:effectLst/>
                <a:latin typeface="SFMono-Regular"/>
              </a:rPr>
              <a:t>preProcess</a:t>
            </a:r>
            <a:r>
              <a:rPr lang="pl-PL" sz="20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pl-PL" sz="2000" b="0" i="0" dirty="0" err="1">
                <a:solidFill>
                  <a:srgbClr val="003B4F"/>
                </a:solidFill>
                <a:effectLst/>
                <a:latin typeface="SFMono-Regular"/>
              </a:rPr>
              <a:t>mtcars</a:t>
            </a:r>
            <a:r>
              <a:rPr lang="pl-PL" sz="2000" b="0" i="0" dirty="0">
                <a:solidFill>
                  <a:srgbClr val="003B4F"/>
                </a:solidFill>
                <a:effectLst/>
                <a:latin typeface="SFMono-Regular"/>
              </a:rPr>
              <a:t>, </a:t>
            </a:r>
            <a:r>
              <a:rPr lang="pl-PL" sz="2000" b="0" i="0" dirty="0" err="1">
                <a:solidFill>
                  <a:srgbClr val="657422"/>
                </a:solidFill>
                <a:effectLst/>
                <a:latin typeface="SFMono-Regular"/>
              </a:rPr>
              <a:t>method</a:t>
            </a:r>
            <a:r>
              <a:rPr lang="pl-PL" sz="2000" b="0" i="0" dirty="0">
                <a:solidFill>
                  <a:srgbClr val="657422"/>
                </a:solidFill>
                <a:effectLst/>
                <a:latin typeface="SFMono-Regular"/>
              </a:rPr>
              <a:t>=</a:t>
            </a:r>
            <a:r>
              <a:rPr lang="pl-PL" sz="2000" b="0" i="0" dirty="0">
                <a:solidFill>
                  <a:srgbClr val="20794D"/>
                </a:solidFill>
                <a:effectLst/>
                <a:latin typeface="SFMono-Regular"/>
              </a:rPr>
              <a:t>"</a:t>
            </a:r>
            <a:r>
              <a:rPr lang="pl-PL" sz="2000" b="0" i="0" dirty="0" err="1">
                <a:solidFill>
                  <a:srgbClr val="20794D"/>
                </a:solidFill>
                <a:effectLst/>
                <a:latin typeface="SFMono-Regular"/>
              </a:rPr>
              <a:t>scale</a:t>
            </a:r>
            <a:r>
              <a:rPr lang="pl-PL" sz="2000" b="0" i="0" dirty="0">
                <a:solidFill>
                  <a:srgbClr val="20794D"/>
                </a:solidFill>
                <a:effectLst/>
                <a:latin typeface="SFMono-Regular"/>
              </a:rPr>
              <a:t>"</a:t>
            </a:r>
            <a:r>
              <a:rPr lang="pl-PL" sz="2000" b="0" i="0" dirty="0">
                <a:solidFill>
                  <a:srgbClr val="003B4F"/>
                </a:solidFill>
                <a:effectLst/>
                <a:latin typeface="SFMono-Regular"/>
              </a:rPr>
              <a:t>)</a:t>
            </a:r>
            <a:r>
              <a:rPr lang="pl-PL" sz="20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algn="l" fontAlgn="base">
              <a:lnSpc>
                <a:spcPct val="150000"/>
              </a:lnSpc>
            </a:pPr>
            <a:r>
              <a:rPr lang="pl-PL" sz="2000" b="0" i="0" dirty="0" err="1">
                <a:solidFill>
                  <a:srgbClr val="003B4F"/>
                </a:solidFill>
                <a:effectLst/>
                <a:latin typeface="SFMono-Regular"/>
              </a:rPr>
              <a:t>mtcars</a:t>
            </a:r>
            <a:r>
              <a:rPr lang="pl-PL" sz="2000" b="0" i="0" dirty="0">
                <a:solidFill>
                  <a:srgbClr val="003B4F"/>
                </a:solidFill>
                <a:effectLst/>
                <a:latin typeface="SFMono-Regular"/>
              </a:rPr>
              <a:t> &lt;- </a:t>
            </a:r>
            <a:r>
              <a:rPr lang="pl-PL" sz="2000" b="0" i="0" dirty="0" err="1">
                <a:solidFill>
                  <a:srgbClr val="4758AB"/>
                </a:solidFill>
                <a:effectLst/>
                <a:latin typeface="SFMono-Regular"/>
              </a:rPr>
              <a:t>predict</a:t>
            </a:r>
            <a:r>
              <a:rPr lang="pl-PL" sz="20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pl-PL" sz="2000" b="0" i="0" dirty="0" err="1">
                <a:solidFill>
                  <a:srgbClr val="003B4F"/>
                </a:solidFill>
                <a:effectLst/>
                <a:latin typeface="SFMono-Regular"/>
              </a:rPr>
              <a:t>scaler</a:t>
            </a:r>
            <a:r>
              <a:rPr lang="pl-PL" sz="2000" b="0" i="0" dirty="0">
                <a:solidFill>
                  <a:srgbClr val="003B4F"/>
                </a:solidFill>
                <a:effectLst/>
                <a:latin typeface="SFMono-Regular"/>
              </a:rPr>
              <a:t>, </a:t>
            </a:r>
            <a:r>
              <a:rPr lang="pl-PL" sz="2000" b="0" i="0" dirty="0" err="1">
                <a:solidFill>
                  <a:srgbClr val="003B4F"/>
                </a:solidFill>
                <a:effectLst/>
                <a:latin typeface="SFMono-Regular"/>
              </a:rPr>
              <a:t>mtcars</a:t>
            </a:r>
            <a:r>
              <a:rPr lang="pl-PL" sz="2000" b="0" i="0" dirty="0">
                <a:solidFill>
                  <a:srgbClr val="003B4F"/>
                </a:solidFill>
                <a:effectLst/>
                <a:latin typeface="SFMono-Regular"/>
              </a:rPr>
              <a:t>)</a:t>
            </a:r>
            <a:r>
              <a:rPr lang="pl-PL" sz="20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algn="l" fontAlgn="base">
              <a:lnSpc>
                <a:spcPct val="150000"/>
              </a:lnSpc>
            </a:pPr>
            <a:r>
              <a:rPr lang="pl-PL" sz="2000" b="0" i="0" dirty="0" err="1">
                <a:solidFill>
                  <a:srgbClr val="003B4F"/>
                </a:solidFill>
                <a:effectLst/>
                <a:latin typeface="SFMono-Regular"/>
              </a:rPr>
              <a:t>dist_mtcars</a:t>
            </a:r>
            <a:r>
              <a:rPr lang="pl-PL" sz="2000" b="0" i="0" dirty="0">
                <a:solidFill>
                  <a:srgbClr val="003B4F"/>
                </a:solidFill>
                <a:effectLst/>
                <a:latin typeface="SFMono-Regular"/>
              </a:rPr>
              <a:t> &lt;- </a:t>
            </a:r>
            <a:r>
              <a:rPr lang="pl-PL" sz="2000" b="0" i="0" dirty="0" err="1">
                <a:solidFill>
                  <a:srgbClr val="4758AB"/>
                </a:solidFill>
                <a:effectLst/>
                <a:latin typeface="SFMono-Regular"/>
              </a:rPr>
              <a:t>dist</a:t>
            </a:r>
            <a:r>
              <a:rPr lang="pl-PL" sz="20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pl-PL" sz="2000" b="0" i="0" dirty="0" err="1">
                <a:solidFill>
                  <a:srgbClr val="003B4F"/>
                </a:solidFill>
                <a:effectLst/>
                <a:latin typeface="SFMono-Regular"/>
              </a:rPr>
              <a:t>mtcars</a:t>
            </a:r>
            <a:r>
              <a:rPr lang="pl-PL" sz="2000" b="0" i="0" dirty="0">
                <a:solidFill>
                  <a:srgbClr val="003B4F"/>
                </a:solidFill>
                <a:effectLst/>
                <a:latin typeface="SFMono-Regular"/>
              </a:rPr>
              <a:t>, </a:t>
            </a:r>
            <a:r>
              <a:rPr lang="pl-PL" sz="2000" b="0" i="0" dirty="0" err="1">
                <a:solidFill>
                  <a:srgbClr val="657422"/>
                </a:solidFill>
                <a:effectLst/>
                <a:latin typeface="SFMono-Regular"/>
              </a:rPr>
              <a:t>method</a:t>
            </a:r>
            <a:r>
              <a:rPr lang="pl-PL" sz="2000" b="0" i="0" dirty="0">
                <a:solidFill>
                  <a:srgbClr val="657422"/>
                </a:solidFill>
                <a:effectLst/>
                <a:latin typeface="SFMono-Regular"/>
              </a:rPr>
              <a:t> =</a:t>
            </a:r>
            <a:r>
              <a:rPr lang="pl-PL" sz="20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pl-PL" sz="2000" b="0" i="0" dirty="0">
                <a:solidFill>
                  <a:srgbClr val="20794D"/>
                </a:solidFill>
                <a:effectLst/>
                <a:latin typeface="SFMono-Regular"/>
              </a:rPr>
              <a:t>"</a:t>
            </a:r>
            <a:r>
              <a:rPr lang="pl-PL" sz="2000" b="0" i="0" dirty="0" err="1">
                <a:solidFill>
                  <a:srgbClr val="20794D"/>
                </a:solidFill>
                <a:effectLst/>
                <a:latin typeface="SFMono-Regular"/>
              </a:rPr>
              <a:t>euclidean</a:t>
            </a:r>
            <a:r>
              <a:rPr lang="pl-PL" sz="2000" b="0" i="0" dirty="0">
                <a:solidFill>
                  <a:srgbClr val="20794D"/>
                </a:solidFill>
                <a:effectLst/>
                <a:latin typeface="SFMono-Regular"/>
              </a:rPr>
              <a:t>"</a:t>
            </a:r>
            <a:r>
              <a:rPr lang="pl-PL" sz="2000" b="0" i="0" dirty="0">
                <a:solidFill>
                  <a:srgbClr val="003B4F"/>
                </a:solidFill>
                <a:effectLst/>
                <a:latin typeface="SFMono-Regular"/>
              </a:rPr>
              <a:t>)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1304390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6434C5-6106-088A-BBB0-65A34327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77" y="133627"/>
            <a:ext cx="9331379" cy="692497"/>
          </a:xfrm>
        </p:spPr>
        <p:txBody>
          <a:bodyPr/>
          <a:lstStyle/>
          <a:p>
            <a:pPr algn="l"/>
            <a:r>
              <a:rPr lang="pl-PL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hierarchical</a:t>
            </a:r>
            <a:r>
              <a:rPr lang="pl-PL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l-PL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clustering</a:t>
            </a:r>
            <a:r>
              <a:rPr lang="pl-PL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– model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E6769AD-2D0E-3C01-BAA5-E0544E15254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15049" y="1171138"/>
            <a:ext cx="5631328" cy="1796197"/>
          </a:xfrm>
          <a:ln>
            <a:solidFill>
              <a:schemeClr val="tx1"/>
            </a:solidFill>
          </a:ln>
        </p:spPr>
        <p:txBody>
          <a:bodyPr/>
          <a:lstStyle/>
          <a:p>
            <a:pPr algn="l" fontAlgn="base">
              <a:lnSpc>
                <a:spcPct val="150000"/>
              </a:lnSpc>
            </a:pPr>
            <a:r>
              <a:rPr lang="en-US" sz="2000" b="0" i="0" dirty="0">
                <a:solidFill>
                  <a:srgbClr val="003B4F"/>
                </a:solidFill>
                <a:effectLst/>
                <a:latin typeface="SFMono-Regular"/>
              </a:rPr>
              <a:t>model &lt;- </a:t>
            </a:r>
            <a:r>
              <a:rPr lang="en-US" sz="2000" b="0" i="0" dirty="0" err="1">
                <a:solidFill>
                  <a:srgbClr val="4758AB"/>
                </a:solidFill>
                <a:effectLst/>
                <a:latin typeface="SFMono-Regular"/>
              </a:rPr>
              <a:t>hclust</a:t>
            </a:r>
            <a:r>
              <a:rPr lang="en-US" sz="2000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en-US" sz="2000" b="0" i="0" dirty="0" err="1">
                <a:solidFill>
                  <a:srgbClr val="003B4F"/>
                </a:solidFill>
                <a:effectLst/>
                <a:latin typeface="SFMono-Regular"/>
              </a:rPr>
              <a:t>dist_mtcars</a:t>
            </a:r>
            <a:r>
              <a:rPr lang="en-US" sz="2000" b="0" i="0" dirty="0">
                <a:solidFill>
                  <a:srgbClr val="003B4F"/>
                </a:solidFill>
                <a:effectLst/>
                <a:latin typeface="SFMono-Regular"/>
              </a:rPr>
              <a:t>, </a:t>
            </a:r>
            <a:r>
              <a:rPr lang="en-US" sz="2000" b="0" i="0" dirty="0">
                <a:solidFill>
                  <a:srgbClr val="657422"/>
                </a:solidFill>
                <a:effectLst/>
                <a:latin typeface="SFMono-Regular"/>
              </a:rPr>
              <a:t>method =</a:t>
            </a:r>
            <a:r>
              <a:rPr lang="en-US" sz="20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en-US" sz="2000" b="0" i="0" dirty="0">
                <a:solidFill>
                  <a:srgbClr val="20794D"/>
                </a:solidFill>
                <a:effectLst/>
                <a:latin typeface="SFMono-Regular"/>
              </a:rPr>
              <a:t>"centroid"</a:t>
            </a:r>
            <a:r>
              <a:rPr lang="en-US" sz="2000" b="0" i="0" dirty="0">
                <a:solidFill>
                  <a:srgbClr val="003B4F"/>
                </a:solidFill>
                <a:effectLst/>
                <a:latin typeface="SFMono-Regular"/>
              </a:rPr>
              <a:t>)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  <a:endParaRPr lang="pl-PL" sz="2000" b="0" i="0" dirty="0">
              <a:solidFill>
                <a:srgbClr val="222222"/>
              </a:solidFill>
              <a:effectLst/>
              <a:latin typeface="SFMono-Regular"/>
            </a:endParaRPr>
          </a:p>
          <a:p>
            <a:pPr algn="l" fontAlgn="base">
              <a:lnSpc>
                <a:spcPct val="150000"/>
              </a:lnSpc>
            </a:pPr>
            <a:endParaRPr lang="pl-PL" sz="2000" dirty="0">
              <a:solidFill>
                <a:srgbClr val="222222"/>
              </a:solidFill>
              <a:latin typeface="SFMono-Regular"/>
            </a:endParaRPr>
          </a:p>
          <a:p>
            <a:pPr algn="l" fontAlgn="base">
              <a:lnSpc>
                <a:spcPct val="150000"/>
              </a:lnSpc>
            </a:pPr>
            <a:r>
              <a:rPr lang="en-US" sz="2000" b="0" i="0" dirty="0">
                <a:solidFill>
                  <a:srgbClr val="5E5E5E"/>
                </a:solidFill>
                <a:effectLst/>
                <a:latin typeface="SFMono-Regular"/>
              </a:rPr>
              <a:t># </a:t>
            </a:r>
            <a:r>
              <a:rPr lang="en-US" sz="2000" b="0" i="0" dirty="0" err="1">
                <a:solidFill>
                  <a:srgbClr val="5E5E5E"/>
                </a:solidFill>
                <a:effectLst/>
                <a:latin typeface="SFMono-Regular"/>
              </a:rPr>
              <a:t>Dendogram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  <a:endParaRPr lang="pl-PL" sz="2000" b="0" i="0" dirty="0">
              <a:solidFill>
                <a:srgbClr val="222222"/>
              </a:solidFill>
              <a:effectLst/>
              <a:latin typeface="SFMono-Regular"/>
            </a:endParaRPr>
          </a:p>
          <a:p>
            <a:pPr algn="l" fontAlgn="base">
              <a:lnSpc>
                <a:spcPct val="150000"/>
              </a:lnSpc>
            </a:pPr>
            <a:r>
              <a:rPr lang="en-US" sz="2000" b="0" i="0" dirty="0">
                <a:solidFill>
                  <a:srgbClr val="4758AB"/>
                </a:solidFill>
                <a:effectLst/>
                <a:latin typeface="SFMono-Regular"/>
              </a:rPr>
              <a:t>plot</a:t>
            </a:r>
            <a:r>
              <a:rPr lang="en-US" sz="2000" b="0" i="0" dirty="0">
                <a:solidFill>
                  <a:srgbClr val="003B4F"/>
                </a:solidFill>
                <a:effectLst/>
                <a:latin typeface="SFMono-Regular"/>
              </a:rPr>
              <a:t>(mode</a:t>
            </a:r>
            <a:r>
              <a:rPr lang="pl-PL" sz="2000" b="0" i="0" dirty="0">
                <a:solidFill>
                  <a:srgbClr val="003B4F"/>
                </a:solidFill>
                <a:effectLst/>
                <a:latin typeface="SFMono-Regular"/>
              </a:rPr>
              <a:t>l</a:t>
            </a:r>
            <a:r>
              <a:rPr lang="en-US" sz="2000" b="0" i="0" dirty="0">
                <a:solidFill>
                  <a:srgbClr val="003B4F"/>
                </a:solidFill>
                <a:effectLst/>
                <a:latin typeface="SFMono-Regular"/>
              </a:rPr>
              <a:t>)</a:t>
            </a:r>
            <a:endParaRPr lang="pl-PL" sz="44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B51EA37-65E8-8896-CCCD-D546738C4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082" y="1887070"/>
            <a:ext cx="8901954" cy="445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708752"/>
      </p:ext>
    </p:extLst>
  </p:cSld>
  <p:clrMapOvr>
    <a:masterClrMapping/>
  </p:clrMapOvr>
</p:sld>
</file>

<file path=ppt/theme/theme1.xml><?xml version="1.0" encoding="utf-8"?>
<a:theme xmlns:a="http://schemas.openxmlformats.org/drawingml/2006/main" name="I_Tytułowe">
  <a:themeElements>
    <a:clrScheme name="KRUK_SA-kolory_PPT">
      <a:dk1>
        <a:srgbClr val="000000"/>
      </a:dk1>
      <a:lt1>
        <a:sysClr val="window" lastClr="FFFFFF"/>
      </a:lt1>
      <a:dk2>
        <a:srgbClr val="1D1D1D"/>
      </a:dk2>
      <a:lt2>
        <a:srgbClr val="FFFFFF"/>
      </a:lt2>
      <a:accent1>
        <a:srgbClr val="00EB82"/>
      </a:accent1>
      <a:accent2>
        <a:srgbClr val="19BE37"/>
      </a:accent2>
      <a:accent3>
        <a:srgbClr val="007D50"/>
      </a:accent3>
      <a:accent4>
        <a:srgbClr val="00CDE1"/>
      </a:accent4>
      <a:accent5>
        <a:srgbClr val="007DFA"/>
      </a:accent5>
      <a:accent6>
        <a:srgbClr val="003282"/>
      </a:accent6>
      <a:hlink>
        <a:srgbClr val="0000FF"/>
      </a:hlink>
      <a:folHlink>
        <a:srgbClr val="800080"/>
      </a:folHlink>
    </a:clrScheme>
    <a:fontScheme name="KRUK_SA-fonty_PPT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RUK PREZENTACJA PPT_szablon" id="{60822A8C-1A8C-46E7-A842-084226DEC05D}" vid="{8D48E8B2-D6FF-43AD-A93D-0A535DDD5A7E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342ea8df-cc3d-4b4c-8610-6d2bf983b614" Revision="1" Stencil="System.MyShapes" StencilVersion="1.0"/>
</Control>
</file>

<file path=customXml/item2.xml><?xml version="1.0" encoding="utf-8"?>
<Control xmlns="http://schemas.microsoft.com/VisualStudio/2011/storyboarding/control">
  <Id Name="c22473d7-6882-4664-83d5-ece2d6c1edc6" Revision="1" Stencil="System.MyShapes" StencilVersion="1.0"/>
</Control>
</file>

<file path=customXml/itemProps1.xml><?xml version="1.0" encoding="utf-8"?>
<ds:datastoreItem xmlns:ds="http://schemas.openxmlformats.org/officeDocument/2006/customXml" ds:itemID="{43812DBD-0827-4277-B4DF-E7A147934C8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608F76C-540C-4BF1-BFCE-69A5765B244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4946</TotalTime>
  <Words>1817</Words>
  <Application>Microsoft Office PowerPoint</Application>
  <PresentationFormat>Panoramiczny</PresentationFormat>
  <Paragraphs>274</Paragraphs>
  <Slides>25</Slides>
  <Notes>25</Notes>
  <HiddenSlides>0</HiddenSlides>
  <MMClips>0</MMClips>
  <ScaleCrop>false</ScaleCrop>
  <HeadingPairs>
    <vt:vector size="6" baseType="variant">
      <vt:variant>
        <vt:lpstr>Używane czcionki</vt:lpstr>
      </vt:variant>
      <vt:variant>
        <vt:i4>9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35" baseType="lpstr">
      <vt:lpstr>Arial</vt:lpstr>
      <vt:lpstr>Calibri</vt:lpstr>
      <vt:lpstr>inherit</vt:lpstr>
      <vt:lpstr>Lato</vt:lpstr>
      <vt:lpstr>Lato Light</vt:lpstr>
      <vt:lpstr>Lato Medium</vt:lpstr>
      <vt:lpstr>SFMono-Regular</vt:lpstr>
      <vt:lpstr>Source Sans Pro</vt:lpstr>
      <vt:lpstr>Wingdings</vt:lpstr>
      <vt:lpstr>I_Tytułowe</vt:lpstr>
      <vt:lpstr>Klasyfikacja a regresja Unsupervised learning  Labratorium 3</vt:lpstr>
      <vt:lpstr>K-means</vt:lpstr>
      <vt:lpstr>K-means – przygotowanie danych</vt:lpstr>
      <vt:lpstr>K-means – dane na wykresie</vt:lpstr>
      <vt:lpstr>K-means - model</vt:lpstr>
      <vt:lpstr>K-means - predykcje</vt:lpstr>
      <vt:lpstr>hierarchical clustering</vt:lpstr>
      <vt:lpstr>hierarchical clustering – przygotowanie danych</vt:lpstr>
      <vt:lpstr>hierarchical clustering – model</vt:lpstr>
      <vt:lpstr>hierarchical clustering – grupowanie</vt:lpstr>
      <vt:lpstr>k nearest neighbours</vt:lpstr>
      <vt:lpstr>kNN – przygotowanie danych</vt:lpstr>
      <vt:lpstr>kNN - przeskalowanie zmiennych</vt:lpstr>
      <vt:lpstr>kNN – wykres</vt:lpstr>
      <vt:lpstr>kNN – model</vt:lpstr>
      <vt:lpstr>Self Organizing Maps (1)</vt:lpstr>
      <vt:lpstr>Self Organizing Maps (2)</vt:lpstr>
      <vt:lpstr>SOM – przygotowanie danych</vt:lpstr>
      <vt:lpstr>SOM – model</vt:lpstr>
      <vt:lpstr>SOM – predykcje</vt:lpstr>
      <vt:lpstr>SOM – klastrowanie</vt:lpstr>
      <vt:lpstr>SOM – predykcje na nowych danych</vt:lpstr>
      <vt:lpstr>Miary błędów - regresja</vt:lpstr>
      <vt:lpstr>Miary błędów - klasyfikacja</vt:lpstr>
      <vt:lpstr>Przygotowanie danych do zadania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Czym się zajmujemy?</dc:title>
  <dc:creator>Sebastian Kuzara</dc:creator>
  <cp:lastModifiedBy>Sebastian Kuzara</cp:lastModifiedBy>
  <cp:revision>64</cp:revision>
  <dcterms:created xsi:type="dcterms:W3CDTF">2022-03-24T06:21:38Z</dcterms:created>
  <dcterms:modified xsi:type="dcterms:W3CDTF">2024-10-23T20:47:13Z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7c59885-953b-4f69-ba8d-e2d87b8c08ca_Enabled">
    <vt:lpwstr>true</vt:lpwstr>
  </property>
  <property fmtid="{D5CDD505-2E9C-101B-9397-08002B2CF9AE}" pid="3" name="MSIP_Label_77c59885-953b-4f69-ba8d-e2d87b8c08ca_SetDate">
    <vt:lpwstr>2022-03-24T06:21:38Z</vt:lpwstr>
  </property>
  <property fmtid="{D5CDD505-2E9C-101B-9397-08002B2CF9AE}" pid="4" name="MSIP_Label_77c59885-953b-4f69-ba8d-e2d87b8c08ca_Method">
    <vt:lpwstr>Standard</vt:lpwstr>
  </property>
  <property fmtid="{D5CDD505-2E9C-101B-9397-08002B2CF9AE}" pid="5" name="MSIP_Label_77c59885-953b-4f69-ba8d-e2d87b8c08ca_Name">
    <vt:lpwstr>Testowa 2 - wewnętrzne</vt:lpwstr>
  </property>
  <property fmtid="{D5CDD505-2E9C-101B-9397-08002B2CF9AE}" pid="6" name="MSIP_Label_77c59885-953b-4f69-ba8d-e2d87b8c08ca_SiteId">
    <vt:lpwstr>964180d6-298a-43d5-b71d-d4cee877d4b4</vt:lpwstr>
  </property>
  <property fmtid="{D5CDD505-2E9C-101B-9397-08002B2CF9AE}" pid="7" name="MSIP_Label_77c59885-953b-4f69-ba8d-e2d87b8c08ca_ActionId">
    <vt:lpwstr>fa7f4ad2-d357-450d-918e-11423ad4c97d</vt:lpwstr>
  </property>
  <property fmtid="{D5CDD505-2E9C-101B-9397-08002B2CF9AE}" pid="8" name="MSIP_Label_77c59885-953b-4f69-ba8d-e2d87b8c08ca_ContentBits">
    <vt:lpwstr>0</vt:lpwstr>
  </property>
</Properties>
</file>