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94" r:id="rId2"/>
    <p:sldId id="256" r:id="rId3"/>
    <p:sldId id="258" r:id="rId4"/>
    <p:sldId id="259" r:id="rId5"/>
    <p:sldId id="260" r:id="rId6"/>
    <p:sldId id="279" r:id="rId7"/>
    <p:sldId id="278" r:id="rId8"/>
    <p:sldId id="280" r:id="rId9"/>
    <p:sldId id="289" r:id="rId10"/>
    <p:sldId id="282" r:id="rId11"/>
    <p:sldId id="283" r:id="rId12"/>
    <p:sldId id="284" r:id="rId13"/>
    <p:sldId id="285" r:id="rId14"/>
    <p:sldId id="286" r:id="rId15"/>
    <p:sldId id="287" r:id="rId16"/>
    <p:sldId id="288" r:id="rId17"/>
    <p:sldId id="290" r:id="rId18"/>
    <p:sldId id="291" r:id="rId19"/>
    <p:sldId id="292" r:id="rId20"/>
    <p:sldId id="293" r:id="rId21"/>
    <p:sldId id="266" r:id="rId22"/>
    <p:sldId id="270" r:id="rId23"/>
  </p:sldIdLst>
  <p:sldSz cx="9144000" cy="5143500" type="screen16x9"/>
  <p:notesSz cx="6858000" cy="9144000"/>
  <p:embeddedFontLst>
    <p:embeddedFont>
      <p:font typeface="Arial Black" panose="020B0A04020102020204" pitchFamily="34" charset="0"/>
      <p:bold r:id="rId25"/>
    </p:embeddedFont>
    <p:embeddedFont>
      <p:font typeface="Kanit" panose="020B0604020202020204" charset="-34"/>
      <p:regular r:id="rId26"/>
      <p:bold r:id="rId27"/>
      <p:italic r:id="rId28"/>
      <p:boldItalic r:id="rId29"/>
    </p:embeddedFont>
    <p:embeddedFont>
      <p:font typeface="Kanit Light" panose="020B0604020202020204" charset="-34"/>
      <p:regular r:id="rId30"/>
      <p:bold r:id="rId31"/>
      <p:italic r:id="rId32"/>
      <p:boldItalic r:id="rId33"/>
    </p:embeddedFont>
    <p:embeddedFont>
      <p:font typeface="Orbitron" panose="020B0604020202020204" charset="0"/>
      <p:regular r:id="rId34"/>
      <p:bold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A976D0F-F70E-4CC1-AEB7-1F69D34F9D7E}">
          <p14:sldIdLst>
            <p14:sldId id="294"/>
            <p14:sldId id="256"/>
            <p14:sldId id="258"/>
            <p14:sldId id="259"/>
            <p14:sldId id="260"/>
            <p14:sldId id="279"/>
            <p14:sldId id="278"/>
            <p14:sldId id="280"/>
            <p14:sldId id="289"/>
            <p14:sldId id="282"/>
            <p14:sldId id="283"/>
            <p14:sldId id="284"/>
            <p14:sldId id="285"/>
            <p14:sldId id="286"/>
            <p14:sldId id="287"/>
            <p14:sldId id="288"/>
            <p14:sldId id="290"/>
            <p14:sldId id="291"/>
            <p14:sldId id="292"/>
            <p14:sldId id="293"/>
            <p14:sldId id="266"/>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cha Yash" initials="GY" lastIdx="1" clrIdx="0">
    <p:extLst>
      <p:ext uri="{19B8F6BF-5375-455C-9EA6-DF929625EA0E}">
        <p15:presenceInfo xmlns:p15="http://schemas.microsoft.com/office/powerpoint/2012/main" userId="73ad8d8eb59a80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C013B038-E27F-4480-BB47-FD414A26F9CD}">
  <a:tblStyle styleId="{C013B038-E27F-4480-BB47-FD414A26F9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696CC6-2CBC-458A-8A77-952A19E1DA1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2677" autoAdjust="0"/>
  </p:normalViewPr>
  <p:slideViewPr>
    <p:cSldViewPr snapToGrid="0">
      <p:cViewPr varScale="1">
        <p:scale>
          <a:sx n="120" d="100"/>
          <a:sy n="120" d="100"/>
        </p:scale>
        <p:origin x="3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6275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9c6e9e772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9c6e9e772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78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9c6e9e772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9c6e9e772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79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48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677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45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9c6e9e772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9c6e9e772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746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884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04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650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66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ff18b49f31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ff18b49f3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31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2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40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536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654450" y="1307025"/>
            <a:ext cx="5682300" cy="19938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54575" y="3450425"/>
            <a:ext cx="5682300" cy="4095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a:blip r:embed="rId3">
            <a:alphaModFix/>
          </a:blip>
          <a:stretch>
            <a:fillRect/>
          </a:stretch>
        </p:blipFill>
        <p:spPr>
          <a:xfrm>
            <a:off x="-330675" y="-145538"/>
            <a:ext cx="9557898" cy="5376326"/>
          </a:xfrm>
          <a:prstGeom prst="rect">
            <a:avLst/>
          </a:prstGeom>
          <a:noFill/>
          <a:ln>
            <a:noFill/>
          </a:ln>
        </p:spPr>
      </p:pic>
      <p:grpSp>
        <p:nvGrpSpPr>
          <p:cNvPr id="13" name="Google Shape;13;p2"/>
          <p:cNvGrpSpPr/>
          <p:nvPr/>
        </p:nvGrpSpPr>
        <p:grpSpPr>
          <a:xfrm>
            <a:off x="8657175" y="772575"/>
            <a:ext cx="74100" cy="1788450"/>
            <a:chOff x="8657175" y="772575"/>
            <a:chExt cx="74100" cy="1788450"/>
          </a:xfrm>
        </p:grpSpPr>
        <p:sp>
          <p:nvSpPr>
            <p:cNvPr id="14" name="Google Shape;14;p2"/>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5" name="Google Shape;15;p2"/>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6" name="Google Shape;16;p2"/>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17" name="Google Shape;17;p2"/>
          <p:cNvSpPr/>
          <p:nvPr/>
        </p:nvSpPr>
        <p:spPr>
          <a:xfrm>
            <a:off x="8809575" y="448502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8" name="Google Shape;18;p2"/>
          <p:cNvSpPr/>
          <p:nvPr/>
        </p:nvSpPr>
        <p:spPr>
          <a:xfrm>
            <a:off x="8657175" y="46374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9" name="Google Shape;19;p2"/>
          <p:cNvSpPr/>
          <p:nvPr/>
        </p:nvSpPr>
        <p:spPr>
          <a:xfrm>
            <a:off x="8809575" y="47898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nvGrpSpPr>
          <p:cNvPr id="20" name="Google Shape;20;p2"/>
          <p:cNvGrpSpPr/>
          <p:nvPr/>
        </p:nvGrpSpPr>
        <p:grpSpPr>
          <a:xfrm>
            <a:off x="205650" y="308475"/>
            <a:ext cx="150300" cy="378950"/>
            <a:chOff x="205650" y="308475"/>
            <a:chExt cx="150300" cy="378950"/>
          </a:xfrm>
        </p:grpSpPr>
        <p:sp>
          <p:nvSpPr>
            <p:cNvPr id="21" name="Google Shape;21;p2"/>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2" name="Google Shape;22;p2"/>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3" name="Google Shape;23;p2"/>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 name="Google Shape;24;p2"/>
          <p:cNvGrpSpPr/>
          <p:nvPr/>
        </p:nvGrpSpPr>
        <p:grpSpPr>
          <a:xfrm>
            <a:off x="1085475" y="4711575"/>
            <a:ext cx="536998" cy="134100"/>
            <a:chOff x="1085475" y="4711575"/>
            <a:chExt cx="536998" cy="134100"/>
          </a:xfrm>
        </p:grpSpPr>
        <p:sp>
          <p:nvSpPr>
            <p:cNvPr id="25" name="Google Shape;25;p2"/>
            <p:cNvSpPr/>
            <p:nvPr/>
          </p:nvSpPr>
          <p:spPr>
            <a:xfrm>
              <a:off x="1085475"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 name="Google Shape;26;p2"/>
            <p:cNvSpPr/>
            <p:nvPr/>
          </p:nvSpPr>
          <p:spPr>
            <a:xfrm>
              <a:off x="12197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7" name="Google Shape;27;p2"/>
            <p:cNvSpPr/>
            <p:nvPr/>
          </p:nvSpPr>
          <p:spPr>
            <a:xfrm>
              <a:off x="13540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8" name="Google Shape;28;p2"/>
            <p:cNvSpPr/>
            <p:nvPr/>
          </p:nvSpPr>
          <p:spPr>
            <a:xfrm>
              <a:off x="1488373"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7"/>
        <p:cNvGrpSpPr/>
        <p:nvPr/>
      </p:nvGrpSpPr>
      <p:grpSpPr>
        <a:xfrm>
          <a:off x="0" y="0"/>
          <a:ext cx="0" cy="0"/>
          <a:chOff x="0" y="0"/>
          <a:chExt cx="0" cy="0"/>
        </a:xfrm>
      </p:grpSpPr>
      <p:sp>
        <p:nvSpPr>
          <p:cNvPr id="118" name="Google Shape;118;p15"/>
          <p:cNvSpPr txBox="1">
            <a:spLocks noGrp="1"/>
          </p:cNvSpPr>
          <p:nvPr>
            <p:ph type="subTitle" idx="1"/>
          </p:nvPr>
        </p:nvSpPr>
        <p:spPr>
          <a:xfrm flipH="1">
            <a:off x="727300" y="1631503"/>
            <a:ext cx="3161700" cy="11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Font typeface="Raleway"/>
              <a:buNone/>
              <a:defRPr sz="1600">
                <a:latin typeface="Raleway"/>
                <a:ea typeface="Raleway"/>
                <a:cs typeface="Raleway"/>
                <a:sym typeface="Raleway"/>
              </a:defRPr>
            </a:lvl2pPr>
            <a:lvl3pPr lvl="2" rtl="0">
              <a:lnSpc>
                <a:spcPct val="100000"/>
              </a:lnSpc>
              <a:spcBef>
                <a:spcPts val="0"/>
              </a:spcBef>
              <a:spcAft>
                <a:spcPts val="0"/>
              </a:spcAft>
              <a:buSzPts val="1600"/>
              <a:buFont typeface="Raleway"/>
              <a:buNone/>
              <a:defRPr sz="1600">
                <a:latin typeface="Raleway"/>
                <a:ea typeface="Raleway"/>
                <a:cs typeface="Raleway"/>
                <a:sym typeface="Raleway"/>
              </a:defRPr>
            </a:lvl3pPr>
            <a:lvl4pPr lvl="3" rtl="0">
              <a:lnSpc>
                <a:spcPct val="100000"/>
              </a:lnSpc>
              <a:spcBef>
                <a:spcPts val="0"/>
              </a:spcBef>
              <a:spcAft>
                <a:spcPts val="0"/>
              </a:spcAft>
              <a:buSzPts val="1600"/>
              <a:buFont typeface="Raleway"/>
              <a:buNone/>
              <a:defRPr sz="1600">
                <a:latin typeface="Raleway"/>
                <a:ea typeface="Raleway"/>
                <a:cs typeface="Raleway"/>
                <a:sym typeface="Raleway"/>
              </a:defRPr>
            </a:lvl4pPr>
            <a:lvl5pPr lvl="4" rtl="0">
              <a:lnSpc>
                <a:spcPct val="100000"/>
              </a:lnSpc>
              <a:spcBef>
                <a:spcPts val="0"/>
              </a:spcBef>
              <a:spcAft>
                <a:spcPts val="0"/>
              </a:spcAft>
              <a:buSzPts val="1600"/>
              <a:buFont typeface="Raleway"/>
              <a:buNone/>
              <a:defRPr sz="1600">
                <a:latin typeface="Raleway"/>
                <a:ea typeface="Raleway"/>
                <a:cs typeface="Raleway"/>
                <a:sym typeface="Raleway"/>
              </a:defRPr>
            </a:lvl5pPr>
            <a:lvl6pPr lvl="5" rtl="0">
              <a:lnSpc>
                <a:spcPct val="100000"/>
              </a:lnSpc>
              <a:spcBef>
                <a:spcPts val="0"/>
              </a:spcBef>
              <a:spcAft>
                <a:spcPts val="0"/>
              </a:spcAft>
              <a:buSzPts val="1600"/>
              <a:buFont typeface="Raleway"/>
              <a:buNone/>
              <a:defRPr sz="1600">
                <a:latin typeface="Raleway"/>
                <a:ea typeface="Raleway"/>
                <a:cs typeface="Raleway"/>
                <a:sym typeface="Raleway"/>
              </a:defRPr>
            </a:lvl6pPr>
            <a:lvl7pPr lvl="6" rtl="0">
              <a:lnSpc>
                <a:spcPct val="100000"/>
              </a:lnSpc>
              <a:spcBef>
                <a:spcPts val="0"/>
              </a:spcBef>
              <a:spcAft>
                <a:spcPts val="0"/>
              </a:spcAft>
              <a:buSzPts val="1600"/>
              <a:buFont typeface="Raleway"/>
              <a:buNone/>
              <a:defRPr sz="1600">
                <a:latin typeface="Raleway"/>
                <a:ea typeface="Raleway"/>
                <a:cs typeface="Raleway"/>
                <a:sym typeface="Raleway"/>
              </a:defRPr>
            </a:lvl7pPr>
            <a:lvl8pPr lvl="7" rtl="0">
              <a:lnSpc>
                <a:spcPct val="100000"/>
              </a:lnSpc>
              <a:spcBef>
                <a:spcPts val="0"/>
              </a:spcBef>
              <a:spcAft>
                <a:spcPts val="0"/>
              </a:spcAft>
              <a:buSzPts val="1600"/>
              <a:buFont typeface="Raleway"/>
              <a:buNone/>
              <a:defRPr sz="1600">
                <a:latin typeface="Raleway"/>
                <a:ea typeface="Raleway"/>
                <a:cs typeface="Raleway"/>
                <a:sym typeface="Raleway"/>
              </a:defRPr>
            </a:lvl8pPr>
            <a:lvl9pPr lvl="8" rtl="0">
              <a:lnSpc>
                <a:spcPct val="100000"/>
              </a:lnSpc>
              <a:spcBef>
                <a:spcPts val="0"/>
              </a:spcBef>
              <a:spcAft>
                <a:spcPts val="0"/>
              </a:spcAft>
              <a:buSzPts val="1600"/>
              <a:buFont typeface="Raleway"/>
              <a:buNone/>
              <a:defRPr sz="1600">
                <a:latin typeface="Raleway"/>
                <a:ea typeface="Raleway"/>
                <a:cs typeface="Raleway"/>
                <a:sym typeface="Raleway"/>
              </a:defRPr>
            </a:lvl9pPr>
          </a:lstStyle>
          <a:p>
            <a:endParaRPr/>
          </a:p>
        </p:txBody>
      </p:sp>
      <p:sp>
        <p:nvSpPr>
          <p:cNvPr id="119" name="Google Shape;119;p15"/>
          <p:cNvSpPr txBox="1">
            <a:spLocks noGrp="1"/>
          </p:cNvSpPr>
          <p:nvPr>
            <p:ph type="title"/>
          </p:nvPr>
        </p:nvSpPr>
        <p:spPr>
          <a:xfrm flipH="1">
            <a:off x="727300" y="625225"/>
            <a:ext cx="3161700" cy="101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5"/>
          <p:cNvSpPr>
            <a:spLocks noGrp="1"/>
          </p:cNvSpPr>
          <p:nvPr>
            <p:ph type="pic" idx="2"/>
          </p:nvPr>
        </p:nvSpPr>
        <p:spPr>
          <a:xfrm flipH="1">
            <a:off x="5755800" y="587675"/>
            <a:ext cx="2745000" cy="3968100"/>
          </a:xfrm>
          <a:prstGeom prst="snip2DiagRect">
            <a:avLst>
              <a:gd name="adj1" fmla="val 0"/>
              <a:gd name="adj2" fmla="val 16667"/>
            </a:avLst>
          </a:prstGeom>
          <a:noFill/>
          <a:ln w="9525" cap="flat" cmpd="sng">
            <a:solidFill>
              <a:schemeClr val="lt2"/>
            </a:solidFill>
            <a:prstDash val="solid"/>
            <a:round/>
            <a:headEnd type="none" w="sm" len="sm"/>
            <a:tailEnd type="none" w="sm" len="sm"/>
          </a:ln>
        </p:spPr>
      </p:sp>
      <p:sp>
        <p:nvSpPr>
          <p:cNvPr id="121" name="Google Shape;121;p15"/>
          <p:cNvSpPr>
            <a:spLocks noGrp="1"/>
          </p:cNvSpPr>
          <p:nvPr>
            <p:ph type="pic" idx="3"/>
          </p:nvPr>
        </p:nvSpPr>
        <p:spPr>
          <a:xfrm flipH="1">
            <a:off x="1344625" y="3117873"/>
            <a:ext cx="4207500" cy="1437900"/>
          </a:xfrm>
          <a:prstGeom prst="snip2DiagRect">
            <a:avLst>
              <a:gd name="adj1" fmla="val 0"/>
              <a:gd name="adj2" fmla="val 16667"/>
            </a:avLst>
          </a:prstGeom>
          <a:noFill/>
          <a:ln w="9525" cap="flat" cmpd="sng">
            <a:solidFill>
              <a:schemeClr val="lt2"/>
            </a:solidFill>
            <a:prstDash val="solid"/>
            <a:round/>
            <a:headEnd type="none" w="sm" len="sm"/>
            <a:tailEnd type="none" w="sm" len="sm"/>
          </a:ln>
        </p:spPr>
      </p:sp>
      <p:sp>
        <p:nvSpPr>
          <p:cNvPr id="122" name="Google Shape;122;p15"/>
          <p:cNvSpPr>
            <a:spLocks noGrp="1"/>
          </p:cNvSpPr>
          <p:nvPr>
            <p:ph type="pic" idx="4"/>
          </p:nvPr>
        </p:nvSpPr>
        <p:spPr>
          <a:xfrm flipH="1">
            <a:off x="4066825" y="587675"/>
            <a:ext cx="1485300" cy="2361900"/>
          </a:xfrm>
          <a:prstGeom prst="snip1Rect">
            <a:avLst>
              <a:gd name="adj" fmla="val 16667"/>
            </a:avLst>
          </a:prstGeom>
          <a:noFill/>
          <a:ln w="9525" cap="flat" cmpd="sng">
            <a:solidFill>
              <a:schemeClr val="lt2"/>
            </a:solidFill>
            <a:prstDash val="solid"/>
            <a:round/>
            <a:headEnd type="none" w="sm" len="sm"/>
            <a:tailEnd type="none" w="sm" len="sm"/>
          </a:ln>
        </p:spPr>
      </p:sp>
      <p:pic>
        <p:nvPicPr>
          <p:cNvPr id="123" name="Google Shape;123;p15"/>
          <p:cNvPicPr preferRelativeResize="0"/>
          <p:nvPr/>
        </p:nvPicPr>
        <p:blipFill>
          <a:blip r:embed="rId2">
            <a:alphaModFix/>
          </a:blip>
          <a:stretch>
            <a:fillRect/>
          </a:stretch>
        </p:blipFill>
        <p:spPr>
          <a:xfrm>
            <a:off x="-224639" y="-126362"/>
            <a:ext cx="9593277" cy="53962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pic>
        <p:nvPicPr>
          <p:cNvPr id="30" name="Google Shape;30;p3"/>
          <p:cNvPicPr preferRelativeResize="0"/>
          <p:nvPr/>
        </p:nvPicPr>
        <p:blipFill>
          <a:blip r:embed="rId2">
            <a:alphaModFix amt="60000"/>
          </a:blip>
          <a:stretch>
            <a:fillRect/>
          </a:stretch>
        </p:blipFill>
        <p:spPr>
          <a:xfrm flipH="1">
            <a:off x="0" y="0"/>
            <a:ext cx="9144003" cy="5143501"/>
          </a:xfrm>
          <a:prstGeom prst="rect">
            <a:avLst/>
          </a:prstGeom>
          <a:noFill/>
          <a:ln>
            <a:noFill/>
          </a:ln>
        </p:spPr>
      </p:pic>
      <p:pic>
        <p:nvPicPr>
          <p:cNvPr id="31" name="Google Shape;31;p3"/>
          <p:cNvPicPr preferRelativeResize="0"/>
          <p:nvPr/>
        </p:nvPicPr>
        <p:blipFill rotWithShape="1">
          <a:blip r:embed="rId3">
            <a:alphaModFix/>
          </a:blip>
          <a:srcRect t="13217"/>
          <a:stretch/>
        </p:blipFill>
        <p:spPr>
          <a:xfrm>
            <a:off x="-330675" y="565023"/>
            <a:ext cx="9557898" cy="4665776"/>
          </a:xfrm>
          <a:prstGeom prst="rect">
            <a:avLst/>
          </a:prstGeom>
          <a:noFill/>
          <a:ln>
            <a:noFill/>
          </a:ln>
        </p:spPr>
      </p:pic>
      <p:sp>
        <p:nvSpPr>
          <p:cNvPr id="32" name="Google Shape;32;p3"/>
          <p:cNvSpPr txBox="1">
            <a:spLocks noGrp="1"/>
          </p:cNvSpPr>
          <p:nvPr>
            <p:ph type="title"/>
          </p:nvPr>
        </p:nvSpPr>
        <p:spPr>
          <a:xfrm>
            <a:off x="2391900" y="2409526"/>
            <a:ext cx="4360200" cy="11031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33" name="Google Shape;33;p3"/>
          <p:cNvSpPr txBox="1">
            <a:spLocks noGrp="1"/>
          </p:cNvSpPr>
          <p:nvPr>
            <p:ph type="title" idx="2" hasCustomPrompt="1"/>
          </p:nvPr>
        </p:nvSpPr>
        <p:spPr>
          <a:xfrm>
            <a:off x="4027150" y="1352695"/>
            <a:ext cx="1089900" cy="102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34" name="Google Shape;34;p3"/>
          <p:cNvGrpSpPr/>
          <p:nvPr/>
        </p:nvGrpSpPr>
        <p:grpSpPr>
          <a:xfrm>
            <a:off x="1112875" y="367875"/>
            <a:ext cx="1788450" cy="74100"/>
            <a:chOff x="1112875" y="367875"/>
            <a:chExt cx="1788450" cy="74100"/>
          </a:xfrm>
        </p:grpSpPr>
        <p:sp>
          <p:nvSpPr>
            <p:cNvPr id="35" name="Google Shape;35;p3"/>
            <p:cNvSpPr/>
            <p:nvPr/>
          </p:nvSpPr>
          <p:spPr>
            <a:xfrm rot="-5400000">
              <a:off x="1790275" y="-30952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6" name="Google Shape;36;p3"/>
            <p:cNvSpPr/>
            <p:nvPr/>
          </p:nvSpPr>
          <p:spPr>
            <a:xfrm rot="-5400000">
              <a:off x="2645950" y="36637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7" name="Google Shape;37;p3"/>
            <p:cNvSpPr/>
            <p:nvPr/>
          </p:nvSpPr>
          <p:spPr>
            <a:xfrm rot="-5400000">
              <a:off x="2825725" y="36637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grpSp>
        <p:nvGrpSpPr>
          <p:cNvPr id="38" name="Google Shape;38;p3"/>
          <p:cNvGrpSpPr/>
          <p:nvPr/>
        </p:nvGrpSpPr>
        <p:grpSpPr>
          <a:xfrm>
            <a:off x="1085475" y="4711575"/>
            <a:ext cx="536998" cy="134100"/>
            <a:chOff x="1085475" y="4711575"/>
            <a:chExt cx="536998" cy="134100"/>
          </a:xfrm>
        </p:grpSpPr>
        <p:sp>
          <p:nvSpPr>
            <p:cNvPr id="39" name="Google Shape;39;p3"/>
            <p:cNvSpPr/>
            <p:nvPr/>
          </p:nvSpPr>
          <p:spPr>
            <a:xfrm>
              <a:off x="1085475"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0" name="Google Shape;40;p3"/>
            <p:cNvSpPr/>
            <p:nvPr/>
          </p:nvSpPr>
          <p:spPr>
            <a:xfrm>
              <a:off x="12197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1" name="Google Shape;41;p3"/>
            <p:cNvSpPr/>
            <p:nvPr/>
          </p:nvSpPr>
          <p:spPr>
            <a:xfrm>
              <a:off x="13540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2" name="Google Shape;42;p3"/>
            <p:cNvSpPr/>
            <p:nvPr/>
          </p:nvSpPr>
          <p:spPr>
            <a:xfrm>
              <a:off x="1488373"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4" name="Google Shape;64;p7"/>
          <p:cNvSpPr txBox="1">
            <a:spLocks noGrp="1"/>
          </p:cNvSpPr>
          <p:nvPr>
            <p:ph type="body" idx="1"/>
          </p:nvPr>
        </p:nvSpPr>
        <p:spPr>
          <a:xfrm>
            <a:off x="720000" y="1547575"/>
            <a:ext cx="45495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Open Sans Light"/>
              <a:buChar char="●"/>
              <a:defRPr/>
            </a:lvl1pPr>
            <a:lvl2pPr marL="914400" lvl="1" indent="-304800" rtl="0">
              <a:lnSpc>
                <a:spcPct val="100000"/>
              </a:lnSpc>
              <a:spcBef>
                <a:spcPts val="0"/>
              </a:spcBef>
              <a:spcAft>
                <a:spcPts val="0"/>
              </a:spcAft>
              <a:buClr>
                <a:srgbClr val="E76A28"/>
              </a:buClr>
              <a:buSzPts val="1200"/>
              <a:buFont typeface="Open Sans Light"/>
              <a:buChar char="○"/>
              <a:defRPr/>
            </a:lvl2pPr>
            <a:lvl3pPr marL="1371600" lvl="2" indent="-304800" rtl="0">
              <a:lnSpc>
                <a:spcPct val="100000"/>
              </a:lnSpc>
              <a:spcBef>
                <a:spcPts val="0"/>
              </a:spcBef>
              <a:spcAft>
                <a:spcPts val="0"/>
              </a:spcAft>
              <a:buClr>
                <a:srgbClr val="E76A28"/>
              </a:buClr>
              <a:buSzPts val="1200"/>
              <a:buFont typeface="Open Sans Light"/>
              <a:buChar char="■"/>
              <a:defRPr/>
            </a:lvl3pPr>
            <a:lvl4pPr marL="1828800" lvl="3" indent="-304800" rtl="0">
              <a:lnSpc>
                <a:spcPct val="100000"/>
              </a:lnSpc>
              <a:spcBef>
                <a:spcPts val="0"/>
              </a:spcBef>
              <a:spcAft>
                <a:spcPts val="0"/>
              </a:spcAft>
              <a:buClr>
                <a:srgbClr val="E76A28"/>
              </a:buClr>
              <a:buSzPts val="1200"/>
              <a:buFont typeface="Open Sans Light"/>
              <a:buChar char="●"/>
              <a:defRPr/>
            </a:lvl4pPr>
            <a:lvl5pPr marL="2286000" lvl="4" indent="-304800" rtl="0">
              <a:lnSpc>
                <a:spcPct val="100000"/>
              </a:lnSpc>
              <a:spcBef>
                <a:spcPts val="0"/>
              </a:spcBef>
              <a:spcAft>
                <a:spcPts val="0"/>
              </a:spcAft>
              <a:buClr>
                <a:srgbClr val="E76A28"/>
              </a:buClr>
              <a:buSzPts val="1200"/>
              <a:buFont typeface="Open Sans Light"/>
              <a:buChar char="○"/>
              <a:defRPr/>
            </a:lvl5pPr>
            <a:lvl6pPr marL="2743200" lvl="5" indent="-304800" rtl="0">
              <a:lnSpc>
                <a:spcPct val="100000"/>
              </a:lnSpc>
              <a:spcBef>
                <a:spcPts val="0"/>
              </a:spcBef>
              <a:spcAft>
                <a:spcPts val="0"/>
              </a:spcAft>
              <a:buClr>
                <a:srgbClr val="999999"/>
              </a:buClr>
              <a:buSzPts val="1200"/>
              <a:buFont typeface="Open Sans Light"/>
              <a:buChar char="■"/>
              <a:defRPr/>
            </a:lvl6pPr>
            <a:lvl7pPr marL="3200400" lvl="6" indent="-304800" rtl="0">
              <a:lnSpc>
                <a:spcPct val="100000"/>
              </a:lnSpc>
              <a:spcBef>
                <a:spcPts val="0"/>
              </a:spcBef>
              <a:spcAft>
                <a:spcPts val="0"/>
              </a:spcAft>
              <a:buClr>
                <a:srgbClr val="999999"/>
              </a:buClr>
              <a:buSzPts val="1200"/>
              <a:buFont typeface="Open Sans Light"/>
              <a:buChar char="●"/>
              <a:defRPr/>
            </a:lvl7pPr>
            <a:lvl8pPr marL="3657600" lvl="7" indent="-304800" rtl="0">
              <a:lnSpc>
                <a:spcPct val="100000"/>
              </a:lnSpc>
              <a:spcBef>
                <a:spcPts val="0"/>
              </a:spcBef>
              <a:spcAft>
                <a:spcPts val="0"/>
              </a:spcAft>
              <a:buClr>
                <a:srgbClr val="999999"/>
              </a:buClr>
              <a:buSzPts val="1200"/>
              <a:buFont typeface="Open Sans Light"/>
              <a:buChar char="○"/>
              <a:defRPr/>
            </a:lvl8pPr>
            <a:lvl9pPr marL="4114800" lvl="8" indent="-304800" rtl="0">
              <a:lnSpc>
                <a:spcPct val="100000"/>
              </a:lnSpc>
              <a:spcBef>
                <a:spcPts val="0"/>
              </a:spcBef>
              <a:spcAft>
                <a:spcPts val="0"/>
              </a:spcAft>
              <a:buClr>
                <a:srgbClr val="999999"/>
              </a:buClr>
              <a:buSzPts val="1200"/>
              <a:buFont typeface="Open Sans Light"/>
              <a:buChar char="■"/>
              <a:defRPr/>
            </a:lvl9pPr>
          </a:lstStyle>
          <a:p>
            <a:endParaRPr/>
          </a:p>
        </p:txBody>
      </p:sp>
      <p:sp>
        <p:nvSpPr>
          <p:cNvPr id="65" name="Google Shape;65;p7"/>
          <p:cNvSpPr>
            <a:spLocks noGrp="1"/>
          </p:cNvSpPr>
          <p:nvPr>
            <p:ph type="pic" idx="2"/>
          </p:nvPr>
        </p:nvSpPr>
        <p:spPr>
          <a:xfrm>
            <a:off x="5831400" y="756200"/>
            <a:ext cx="2526600" cy="3699600"/>
          </a:xfrm>
          <a:prstGeom prst="snip1Rect">
            <a:avLst>
              <a:gd name="adj" fmla="val 16667"/>
            </a:avLst>
          </a:prstGeom>
          <a:noFill/>
          <a:ln w="9525" cap="flat" cmpd="sng">
            <a:solidFill>
              <a:schemeClr val="lt2"/>
            </a:solidFill>
            <a:prstDash val="solid"/>
            <a:round/>
            <a:headEnd type="none" w="sm" len="sm"/>
            <a:tailEnd type="none" w="sm" len="sm"/>
          </a:ln>
        </p:spPr>
      </p:sp>
      <p:pic>
        <p:nvPicPr>
          <p:cNvPr id="66" name="Google Shape;66;p7"/>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67" name="Google Shape;67;p7"/>
          <p:cNvPicPr preferRelativeResize="0"/>
          <p:nvPr/>
        </p:nvPicPr>
        <p:blipFill rotWithShape="1">
          <a:blip r:embed="rId3">
            <a:alphaModFix amt="60000"/>
          </a:blip>
          <a:srcRect l="38540" t="43939"/>
          <a:stretch/>
        </p:blipFill>
        <p:spPr>
          <a:xfrm flipH="1">
            <a:off x="0" y="2807025"/>
            <a:ext cx="4553876" cy="23364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0" name="Google Shape;70;p8"/>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1" name="Google Shape;7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4" name="Google Shape;74;p9"/>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5" name="Google Shape;75;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10"/>
          <p:cNvSpPr>
            <a:spLocks noGrp="1"/>
          </p:cNvSpPr>
          <p:nvPr>
            <p:ph type="pic" idx="2"/>
          </p:nvPr>
        </p:nvSpPr>
        <p:spPr>
          <a:xfrm>
            <a:off x="0" y="0"/>
            <a:ext cx="9144000" cy="5143500"/>
          </a:xfrm>
          <a:prstGeom prst="rect">
            <a:avLst/>
          </a:prstGeom>
          <a:noFill/>
          <a:ln>
            <a:noFill/>
          </a:ln>
        </p:spPr>
      </p:sp>
      <p:sp>
        <p:nvSpPr>
          <p:cNvPr id="79" name="Google Shape;79;p10"/>
          <p:cNvSpPr txBox="1">
            <a:spLocks noGrp="1"/>
          </p:cNvSpPr>
          <p:nvPr>
            <p:ph type="title"/>
          </p:nvPr>
        </p:nvSpPr>
        <p:spPr>
          <a:xfrm>
            <a:off x="720000" y="4104775"/>
            <a:ext cx="7704000" cy="5037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3"/>
          <p:cNvSpPr txBox="1">
            <a:spLocks noGrp="1"/>
          </p:cNvSpPr>
          <p:nvPr>
            <p:ph type="title" idx="2" hasCustomPrompt="1"/>
          </p:nvPr>
        </p:nvSpPr>
        <p:spPr>
          <a:xfrm>
            <a:off x="862325"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3" hasCustomPrompt="1"/>
          </p:nvPr>
        </p:nvSpPr>
        <p:spPr>
          <a:xfrm>
            <a:off x="862325"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4" hasCustomPrompt="1"/>
          </p:nvPr>
        </p:nvSpPr>
        <p:spPr>
          <a:xfrm>
            <a:off x="3554100"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5" hasCustomPrompt="1"/>
          </p:nvPr>
        </p:nvSpPr>
        <p:spPr>
          <a:xfrm>
            <a:off x="3554100"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6260875"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6260875"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
          </p:nvPr>
        </p:nvSpPr>
        <p:spPr>
          <a:xfrm>
            <a:off x="862325" y="1984475"/>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3" name="Google Shape;103;p13"/>
          <p:cNvSpPr txBox="1">
            <a:spLocks noGrp="1"/>
          </p:cNvSpPr>
          <p:nvPr>
            <p:ph type="subTitle" idx="8"/>
          </p:nvPr>
        </p:nvSpPr>
        <p:spPr>
          <a:xfrm>
            <a:off x="3554100" y="1984475"/>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4" name="Google Shape;104;p13"/>
          <p:cNvSpPr txBox="1">
            <a:spLocks noGrp="1"/>
          </p:cNvSpPr>
          <p:nvPr>
            <p:ph type="subTitle" idx="9"/>
          </p:nvPr>
        </p:nvSpPr>
        <p:spPr>
          <a:xfrm>
            <a:off x="6260875" y="1984475"/>
            <a:ext cx="2020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5" name="Google Shape;105;p13"/>
          <p:cNvSpPr txBox="1">
            <a:spLocks noGrp="1"/>
          </p:cNvSpPr>
          <p:nvPr>
            <p:ph type="subTitle" idx="13"/>
          </p:nvPr>
        </p:nvSpPr>
        <p:spPr>
          <a:xfrm>
            <a:off x="862325" y="3417950"/>
            <a:ext cx="2035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6" name="Google Shape;106;p13"/>
          <p:cNvSpPr txBox="1">
            <a:spLocks noGrp="1"/>
          </p:cNvSpPr>
          <p:nvPr>
            <p:ph type="subTitle" idx="14"/>
          </p:nvPr>
        </p:nvSpPr>
        <p:spPr>
          <a:xfrm>
            <a:off x="3554100" y="3417950"/>
            <a:ext cx="20172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7" name="Google Shape;107;p13"/>
          <p:cNvSpPr txBox="1">
            <a:spLocks noGrp="1"/>
          </p:cNvSpPr>
          <p:nvPr>
            <p:ph type="subTitle" idx="15"/>
          </p:nvPr>
        </p:nvSpPr>
        <p:spPr>
          <a:xfrm>
            <a:off x="6260875" y="3417950"/>
            <a:ext cx="20208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08" name="Google Shape;108;p13"/>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09" name="Google Shape;109;p13"/>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
        <p:nvSpPr>
          <p:cNvPr id="110" name="Google Shape;110;p13"/>
          <p:cNvSpPr/>
          <p:nvPr/>
        </p:nvSpPr>
        <p:spPr>
          <a:xfrm>
            <a:off x="8504775" y="41802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11" name="Google Shape;111;p13"/>
          <p:cNvSpPr/>
          <p:nvPr/>
        </p:nvSpPr>
        <p:spPr>
          <a:xfrm>
            <a:off x="8352375" y="433265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12" name="Google Shape;112;p13"/>
          <p:cNvSpPr/>
          <p:nvPr/>
        </p:nvSpPr>
        <p:spPr>
          <a:xfrm>
            <a:off x="8504775" y="44850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15" name="Google Shape;115;p14"/>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16" name="Google Shape;116;p14"/>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1pPr>
            <a:lvl2pPr marL="914400" lvl="1"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2pPr>
            <a:lvl3pPr marL="1371600" lvl="2"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3pPr>
            <a:lvl4pPr marL="1828800" lvl="3"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4pPr>
            <a:lvl5pPr marL="2286000" lvl="4"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5pPr>
            <a:lvl6pPr marL="2743200" lvl="5"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6pPr>
            <a:lvl7pPr marL="3200400" lvl="6"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7pPr>
            <a:lvl8pPr marL="3657600" lvl="7"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8pPr>
            <a:lvl9pPr marL="4114800" lvl="8"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ctrTitle"/>
          </p:nvPr>
        </p:nvSpPr>
        <p:spPr>
          <a:xfrm>
            <a:off x="1395038" y="2296090"/>
            <a:ext cx="6353924" cy="1899785"/>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T. Enrollment No : T24012011123</a:t>
            </a:r>
            <a:br>
              <a:rPr lang="en-US" sz="2400" b="1" dirty="0"/>
            </a:br>
            <a:r>
              <a:rPr lang="en-US" sz="2400" b="1" dirty="0"/>
              <a:t>Name : Prajapati Yash M.</a:t>
            </a:r>
            <a:br>
              <a:rPr lang="en-US" sz="2400" b="1" dirty="0"/>
            </a:br>
            <a:r>
              <a:rPr lang="en-US" sz="2400" b="1" dirty="0"/>
              <a:t>Branch : CE</a:t>
            </a:r>
            <a:br>
              <a:rPr lang="en-US" sz="2400" b="1" dirty="0"/>
            </a:br>
            <a:r>
              <a:rPr lang="en-US" sz="2400" b="1" dirty="0"/>
              <a:t>Batch : 1CE-B-3</a:t>
            </a:r>
            <a:br>
              <a:rPr lang="en-US" sz="2400" b="1" dirty="0"/>
            </a:br>
            <a:r>
              <a:rPr lang="en-US" sz="2400" b="1" dirty="0"/>
              <a:t>Class : 1CE-B</a:t>
            </a:r>
            <a:endParaRPr sz="2400" b="1" dirty="0"/>
          </a:p>
        </p:txBody>
      </p:sp>
      <p:grpSp>
        <p:nvGrpSpPr>
          <p:cNvPr id="201" name="Google Shape;201;p26"/>
          <p:cNvGrpSpPr/>
          <p:nvPr/>
        </p:nvGrpSpPr>
        <p:grpSpPr>
          <a:xfrm>
            <a:off x="7229775" y="947625"/>
            <a:ext cx="536998" cy="134100"/>
            <a:chOff x="7229775" y="947625"/>
            <a:chExt cx="536998" cy="134100"/>
          </a:xfrm>
        </p:grpSpPr>
        <p:sp>
          <p:nvSpPr>
            <p:cNvPr id="202" name="Google Shape;202;p26"/>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3" name="Google Shape;203;p26"/>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4" name="Google Shape;204;p26"/>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5" name="Google Shape;205;p26"/>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2" name="TextBox 1">
            <a:extLst>
              <a:ext uri="{FF2B5EF4-FFF2-40B4-BE49-F238E27FC236}">
                <a16:creationId xmlns:a16="http://schemas.microsoft.com/office/drawing/2014/main" id="{E17C86B0-5D94-40F5-A9CA-16508B98684F}"/>
              </a:ext>
            </a:extLst>
          </p:cNvPr>
          <p:cNvSpPr txBox="1"/>
          <p:nvPr/>
        </p:nvSpPr>
        <p:spPr>
          <a:xfrm>
            <a:off x="2791705" y="1425124"/>
            <a:ext cx="3600666" cy="707886"/>
          </a:xfrm>
          <a:prstGeom prst="rect">
            <a:avLst/>
          </a:prstGeom>
          <a:noFill/>
          <a:ln>
            <a:solidFill>
              <a:schemeClr val="bg2">
                <a:lumMod val="60000"/>
                <a:lumOff val="40000"/>
              </a:schemeClr>
            </a:solidFill>
          </a:ln>
        </p:spPr>
        <p:txBody>
          <a:bodyPr wrap="none" rtlCol="0">
            <a:spAutoFit/>
          </a:bodyPr>
          <a:lstStyle/>
          <a:p>
            <a:r>
              <a:rPr lang="en-US" sz="4000" b="1" u="sng" dirty="0">
                <a:solidFill>
                  <a:schemeClr val="tx1"/>
                </a:solidFill>
                <a:latin typeface="Orbitron" panose="020B0604020202020204" charset="0"/>
              </a:rPr>
              <a:t>Introduction</a:t>
            </a:r>
            <a:endParaRPr lang="en-IN" sz="4000" b="1" u="sng" dirty="0">
              <a:solidFill>
                <a:schemeClr val="tx1"/>
              </a:solidFill>
              <a:latin typeface="Orbitron" panose="020B0604020202020204" charset="0"/>
            </a:endParaRPr>
          </a:p>
        </p:txBody>
      </p:sp>
      <p:pic>
        <p:nvPicPr>
          <p:cNvPr id="6" name="Picture 5">
            <a:extLst>
              <a:ext uri="{FF2B5EF4-FFF2-40B4-BE49-F238E27FC236}">
                <a16:creationId xmlns:a16="http://schemas.microsoft.com/office/drawing/2014/main" id="{CCD0E6E3-C8C7-41F6-9D94-082FFB0558E4}"/>
              </a:ext>
            </a:extLst>
          </p:cNvPr>
          <p:cNvPicPr>
            <a:picLocks noChangeAspect="1"/>
          </p:cNvPicPr>
          <p:nvPr/>
        </p:nvPicPr>
        <p:blipFill>
          <a:blip r:embed="rId3"/>
          <a:stretch>
            <a:fillRect/>
          </a:stretch>
        </p:blipFill>
        <p:spPr>
          <a:xfrm>
            <a:off x="4854631" y="3540094"/>
            <a:ext cx="3075479" cy="750281"/>
          </a:xfrm>
          <a:prstGeom prst="rect">
            <a:avLst/>
          </a:prstGeom>
        </p:spPr>
      </p:pic>
    </p:spTree>
    <p:extLst>
      <p:ext uri="{BB962C8B-B14F-4D97-AF65-F5344CB8AC3E}">
        <p14:creationId xmlns:p14="http://schemas.microsoft.com/office/powerpoint/2010/main" val="187267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793050" y="2494795"/>
            <a:ext cx="3557891" cy="1080359"/>
          </a:xfrm>
          <a:prstGeom prst="rect">
            <a:avLst/>
          </a:prstGeom>
          <a:ln>
            <a:solidFill>
              <a:schemeClr val="tx1"/>
            </a:solidFill>
          </a:ln>
        </p:spPr>
        <p:txBody>
          <a:bodyPr spcFirstLastPara="1" wrap="square" lIns="91425" tIns="91425" rIns="91425" bIns="91425" anchor="t" anchorCtr="0">
            <a:noAutofit/>
          </a:bodyPr>
          <a:lstStyle/>
          <a:p>
            <a:r>
              <a:rPr lang="en-US" sz="2800" b="1" dirty="0"/>
              <a:t>Alpha and Beta Testing of Game</a:t>
            </a:r>
            <a:br>
              <a:rPr lang="en-US" sz="2800" b="1" dirty="0"/>
            </a:br>
            <a:br>
              <a:rPr lang="en-IN" sz="2800" b="1" dirty="0"/>
            </a:br>
            <a:endParaRPr lang="en-IN" sz="2800" dirty="0"/>
          </a:p>
        </p:txBody>
      </p:sp>
      <p:sp>
        <p:nvSpPr>
          <p:cNvPr id="242" name="Google Shape;242;p29"/>
          <p:cNvSpPr txBox="1">
            <a:spLocks noGrp="1"/>
          </p:cNvSpPr>
          <p:nvPr>
            <p:ph type="title" idx="2"/>
          </p:nvPr>
        </p:nvSpPr>
        <p:spPr>
          <a:xfrm>
            <a:off x="3899521" y="1466995"/>
            <a:ext cx="1344951" cy="1027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04</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60453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6"/>
          <p:cNvSpPr txBox="1">
            <a:spLocks noGrp="1"/>
          </p:cNvSpPr>
          <p:nvPr>
            <p:ph type="title"/>
          </p:nvPr>
        </p:nvSpPr>
        <p:spPr>
          <a:xfrm>
            <a:off x="720000" y="537095"/>
            <a:ext cx="7704000" cy="572700"/>
          </a:xfrm>
          <a:prstGeom prst="rect">
            <a:avLst/>
          </a:prstGeom>
        </p:spPr>
        <p:txBody>
          <a:bodyPr spcFirstLastPara="1" wrap="square" lIns="91425" tIns="91425" rIns="91425" bIns="91425" anchor="t" anchorCtr="0">
            <a:noAutofit/>
          </a:bodyPr>
          <a:lstStyle/>
          <a:p>
            <a:pPr lvl="0" algn="ctr"/>
            <a:r>
              <a:rPr lang="en-US" sz="2400" b="1" u="sng" dirty="0"/>
              <a:t>Alpha and Beta Testing of Game</a:t>
            </a:r>
            <a:br>
              <a:rPr lang="en-US" sz="3200" b="1" u="sng" dirty="0"/>
            </a:br>
            <a:br>
              <a:rPr lang="en-IN" sz="3200" b="1" u="sng" dirty="0"/>
            </a:br>
            <a:endParaRPr u="sng" dirty="0"/>
          </a:p>
        </p:txBody>
      </p:sp>
      <p:sp>
        <p:nvSpPr>
          <p:cNvPr id="585" name="Google Shape;585;p46"/>
          <p:cNvSpPr txBox="1"/>
          <p:nvPr/>
        </p:nvSpPr>
        <p:spPr>
          <a:xfrm>
            <a:off x="720000" y="1315575"/>
            <a:ext cx="7704000" cy="3028800"/>
          </a:xfrm>
          <a:prstGeom prst="rect">
            <a:avLst/>
          </a:prstGeom>
          <a:noFill/>
          <a:ln>
            <a:noFill/>
          </a:ln>
        </p:spPr>
        <p:txBody>
          <a:bodyPr spcFirstLastPara="1" wrap="square" lIns="91425" tIns="91425" rIns="91425" bIns="91425" anchor="t" anchorCtr="0">
            <a:noAutofit/>
          </a:bodyPr>
          <a:lstStyle/>
          <a:p>
            <a:r>
              <a:rPr lang="en-US" sz="1200" b="1"/>
              <a:t>Alpha Testing</a:t>
            </a:r>
          </a:p>
          <a:p>
            <a:r>
              <a:rPr lang="en-US" sz="1200" b="1"/>
              <a:t>Objective</a:t>
            </a:r>
            <a:r>
              <a:rPr lang="en-US" sz="1200"/>
              <a:t>: To identify critical bugs and major issues early in the development cycle, ensuring core gameplay mechanics and functionality are solid.</a:t>
            </a:r>
          </a:p>
          <a:p>
            <a:r>
              <a:rPr lang="en-US" sz="1200" b="1"/>
              <a:t>Participants</a:t>
            </a:r>
            <a:r>
              <a:rPr lang="en-US" sz="1200"/>
              <a:t>: Internal team members or a small group of trusted testers, often including developers and quality assurance staff.</a:t>
            </a:r>
          </a:p>
          <a:p>
            <a:r>
              <a:rPr lang="en-US" sz="1200" b="1"/>
              <a:t>Scope</a:t>
            </a:r>
            <a:r>
              <a:rPr lang="en-US" sz="1200"/>
              <a:t>: The game may be incomplete with placeholder assets; the focus is on testing fundamental systems, core features, and integration.</a:t>
            </a:r>
          </a:p>
          <a:p>
            <a:r>
              <a:rPr lang="en-US" sz="1200" b="1"/>
              <a:t>Feedback and Iteration</a:t>
            </a:r>
            <a:r>
              <a:rPr lang="en-US" sz="1200"/>
              <a:t>: Feedback is used to address major issues and make significant changes; the game undergoes several iterations based on this feedback.</a:t>
            </a:r>
          </a:p>
        </p:txBody>
      </p:sp>
      <p:grpSp>
        <p:nvGrpSpPr>
          <p:cNvPr id="586" name="Google Shape;586;p46"/>
          <p:cNvGrpSpPr/>
          <p:nvPr/>
        </p:nvGrpSpPr>
        <p:grpSpPr>
          <a:xfrm>
            <a:off x="8316675" y="2820050"/>
            <a:ext cx="74100" cy="1788450"/>
            <a:chOff x="8657175" y="772575"/>
            <a:chExt cx="74100" cy="1788450"/>
          </a:xfrm>
        </p:grpSpPr>
        <p:sp>
          <p:nvSpPr>
            <p:cNvPr id="587" name="Google Shape;587;p46"/>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588" name="Google Shape;588;p46"/>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589" name="Google Shape;589;p46"/>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8" name="Google Shape;585;p46">
            <a:extLst>
              <a:ext uri="{FF2B5EF4-FFF2-40B4-BE49-F238E27FC236}">
                <a16:creationId xmlns:a16="http://schemas.microsoft.com/office/drawing/2014/main" id="{7E7D36F1-5084-41DA-89CA-94020E09CA23}"/>
              </a:ext>
            </a:extLst>
          </p:cNvPr>
          <p:cNvSpPr txBox="1"/>
          <p:nvPr/>
        </p:nvSpPr>
        <p:spPr>
          <a:xfrm>
            <a:off x="612675" y="1178388"/>
            <a:ext cx="7704000" cy="3053225"/>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Wingdings" panose="05000000000000000000" pitchFamily="2" charset="2"/>
              <a:buChar char="q"/>
            </a:pPr>
            <a:r>
              <a:rPr lang="en-US" sz="2000" dirty="0">
                <a:solidFill>
                  <a:schemeClr val="tx1"/>
                </a:solidFill>
                <a:latin typeface="Arial Black" panose="020B0A04020102020204" pitchFamily="34" charset="0"/>
              </a:rPr>
              <a:t>Alpha Testing</a:t>
            </a:r>
          </a:p>
          <a:p>
            <a:endParaRPr lang="en-US" sz="1600" b="1" dirty="0">
              <a:solidFill>
                <a:schemeClr val="tx1"/>
              </a:solidFill>
            </a:endParaRPr>
          </a:p>
          <a:p>
            <a:pPr marL="285750" indent="-285750">
              <a:buClr>
                <a:schemeClr val="tx1"/>
              </a:buClr>
              <a:buFont typeface="Wingdings" panose="05000000000000000000" pitchFamily="2" charset="2"/>
              <a:buChar char="§"/>
            </a:pPr>
            <a:r>
              <a:rPr lang="en-US" sz="1500" b="1" dirty="0">
                <a:solidFill>
                  <a:schemeClr val="tx1"/>
                </a:solidFill>
              </a:rPr>
              <a:t>Objective: </a:t>
            </a:r>
            <a:r>
              <a:rPr lang="en-US" sz="1500" dirty="0">
                <a:solidFill>
                  <a:schemeClr val="tx1"/>
                </a:solidFill>
              </a:rPr>
              <a:t>To identify critical bugs and major issues early in the development cycle, ensuring core gameplay mechanics and functionality are solid.</a:t>
            </a:r>
          </a:p>
          <a:p>
            <a:pPr marL="285750" indent="-285750">
              <a:buClr>
                <a:schemeClr val="tx1"/>
              </a:buClr>
              <a:buFont typeface="Wingdings" panose="05000000000000000000" pitchFamily="2" charset="2"/>
              <a:buChar char="§"/>
            </a:pPr>
            <a:endParaRPr lang="en-US" sz="1500" dirty="0">
              <a:solidFill>
                <a:schemeClr val="tx1"/>
              </a:solidFill>
            </a:endParaRPr>
          </a:p>
          <a:p>
            <a:pPr marL="285750" indent="-285750">
              <a:buClr>
                <a:schemeClr val="tx1"/>
              </a:buClr>
              <a:buFont typeface="Wingdings" panose="05000000000000000000" pitchFamily="2" charset="2"/>
              <a:buChar char="§"/>
            </a:pPr>
            <a:r>
              <a:rPr lang="en-US" sz="1500" b="1" dirty="0">
                <a:solidFill>
                  <a:schemeClr val="tx1"/>
                </a:solidFill>
              </a:rPr>
              <a:t>Participants: </a:t>
            </a:r>
            <a:r>
              <a:rPr lang="en-US" sz="1500" dirty="0">
                <a:solidFill>
                  <a:schemeClr val="tx1"/>
                </a:solidFill>
              </a:rPr>
              <a:t>Internal team members or a small group of trusted testers, often including developers and quality assurance staff.</a:t>
            </a:r>
          </a:p>
          <a:p>
            <a:pPr marL="285750" indent="-285750">
              <a:buClr>
                <a:schemeClr val="tx1"/>
              </a:buClr>
              <a:buFont typeface="Wingdings" panose="05000000000000000000" pitchFamily="2" charset="2"/>
              <a:buChar char="§"/>
            </a:pPr>
            <a:endParaRPr lang="en-US" sz="1500" dirty="0">
              <a:solidFill>
                <a:schemeClr val="tx1"/>
              </a:solidFill>
            </a:endParaRPr>
          </a:p>
          <a:p>
            <a:pPr marL="285750" indent="-285750">
              <a:buClr>
                <a:schemeClr val="tx1"/>
              </a:buClr>
              <a:buFont typeface="Wingdings" panose="05000000000000000000" pitchFamily="2" charset="2"/>
              <a:buChar char="§"/>
            </a:pPr>
            <a:r>
              <a:rPr lang="en-US" sz="1500" b="1" dirty="0">
                <a:solidFill>
                  <a:schemeClr val="tx1"/>
                </a:solidFill>
              </a:rPr>
              <a:t>Scope: </a:t>
            </a:r>
            <a:r>
              <a:rPr lang="en-US" sz="1500" dirty="0">
                <a:solidFill>
                  <a:schemeClr val="tx1"/>
                </a:solidFill>
              </a:rPr>
              <a:t>The game may be incomplete with placeholder assets; the focus is on testing fundamental systems, core features, and integration.</a:t>
            </a:r>
          </a:p>
          <a:p>
            <a:pPr marL="285750" indent="-285750">
              <a:buClr>
                <a:schemeClr val="tx1"/>
              </a:buClr>
              <a:buFont typeface="Wingdings" panose="05000000000000000000" pitchFamily="2" charset="2"/>
              <a:buChar char="§"/>
            </a:pPr>
            <a:endParaRPr lang="en-US" sz="1500" dirty="0">
              <a:solidFill>
                <a:schemeClr val="tx1"/>
              </a:solidFill>
            </a:endParaRPr>
          </a:p>
          <a:p>
            <a:pPr marL="285750" indent="-285750">
              <a:buClr>
                <a:schemeClr val="tx1"/>
              </a:buClr>
              <a:buFont typeface="Wingdings" panose="05000000000000000000" pitchFamily="2" charset="2"/>
              <a:buChar char="§"/>
            </a:pPr>
            <a:r>
              <a:rPr lang="en-US" sz="1500" b="1" dirty="0">
                <a:solidFill>
                  <a:schemeClr val="tx1"/>
                </a:solidFill>
              </a:rPr>
              <a:t>Feedback and Iteration</a:t>
            </a:r>
            <a:r>
              <a:rPr lang="en-US" sz="1500" dirty="0">
                <a:solidFill>
                  <a:schemeClr val="tx1"/>
                </a:solidFill>
              </a:rPr>
              <a:t>: Feedback is used to address major issues and make significant changes; the game undergoes several iterations based on this feedback.</a:t>
            </a:r>
          </a:p>
        </p:txBody>
      </p:sp>
    </p:spTree>
    <p:extLst>
      <p:ext uri="{BB962C8B-B14F-4D97-AF65-F5344CB8AC3E}">
        <p14:creationId xmlns:p14="http://schemas.microsoft.com/office/powerpoint/2010/main" val="121109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6"/>
          <p:cNvSpPr txBox="1">
            <a:spLocks noGrp="1"/>
          </p:cNvSpPr>
          <p:nvPr>
            <p:ph type="title"/>
          </p:nvPr>
        </p:nvSpPr>
        <p:spPr>
          <a:xfrm>
            <a:off x="720000" y="537095"/>
            <a:ext cx="7704000" cy="572700"/>
          </a:xfrm>
          <a:prstGeom prst="rect">
            <a:avLst/>
          </a:prstGeom>
        </p:spPr>
        <p:txBody>
          <a:bodyPr spcFirstLastPara="1" wrap="square" lIns="91425" tIns="91425" rIns="91425" bIns="91425" anchor="t" anchorCtr="0">
            <a:noAutofit/>
          </a:bodyPr>
          <a:lstStyle/>
          <a:p>
            <a:pPr lvl="0" algn="ctr"/>
            <a:r>
              <a:rPr lang="en-US" sz="2400" b="1" u="sng" dirty="0"/>
              <a:t>Alpha and Beta Testing of Game</a:t>
            </a:r>
            <a:br>
              <a:rPr lang="en-US" sz="3200" b="1" u="sng" dirty="0"/>
            </a:br>
            <a:br>
              <a:rPr lang="en-IN" sz="3200" b="1" u="sng" dirty="0"/>
            </a:br>
            <a:endParaRPr u="sng" dirty="0"/>
          </a:p>
        </p:txBody>
      </p:sp>
      <p:sp>
        <p:nvSpPr>
          <p:cNvPr id="585" name="Google Shape;585;p46"/>
          <p:cNvSpPr txBox="1"/>
          <p:nvPr/>
        </p:nvSpPr>
        <p:spPr>
          <a:xfrm>
            <a:off x="720000" y="1315575"/>
            <a:ext cx="7704000" cy="3028800"/>
          </a:xfrm>
          <a:prstGeom prst="rect">
            <a:avLst/>
          </a:prstGeom>
          <a:noFill/>
          <a:ln>
            <a:noFill/>
          </a:ln>
        </p:spPr>
        <p:txBody>
          <a:bodyPr spcFirstLastPara="1" wrap="square" lIns="91425" tIns="91425" rIns="91425" bIns="91425" anchor="t" anchorCtr="0">
            <a:noAutofit/>
          </a:bodyPr>
          <a:lstStyle/>
          <a:p>
            <a:r>
              <a:rPr lang="en-US" sz="1200" b="1"/>
              <a:t>Alpha Testing</a:t>
            </a:r>
          </a:p>
          <a:p>
            <a:r>
              <a:rPr lang="en-US" sz="1200" b="1"/>
              <a:t>Objective</a:t>
            </a:r>
            <a:r>
              <a:rPr lang="en-US" sz="1200"/>
              <a:t>: To identify critical bugs and major issues early in the development cycle, ensuring core gameplay mechanics and functionality are solid.</a:t>
            </a:r>
          </a:p>
          <a:p>
            <a:r>
              <a:rPr lang="en-US" sz="1200" b="1"/>
              <a:t>Participants</a:t>
            </a:r>
            <a:r>
              <a:rPr lang="en-US" sz="1200"/>
              <a:t>: Internal team members or a small group of trusted testers, often including developers and quality assurance staff.</a:t>
            </a:r>
          </a:p>
          <a:p>
            <a:r>
              <a:rPr lang="en-US" sz="1200" b="1"/>
              <a:t>Scope</a:t>
            </a:r>
            <a:r>
              <a:rPr lang="en-US" sz="1200"/>
              <a:t>: The game may be incomplete with placeholder assets; the focus is on testing fundamental systems, core features, and integration.</a:t>
            </a:r>
          </a:p>
          <a:p>
            <a:r>
              <a:rPr lang="en-US" sz="1200" b="1"/>
              <a:t>Feedback and Iteration</a:t>
            </a:r>
            <a:r>
              <a:rPr lang="en-US" sz="1200"/>
              <a:t>: Feedback is used to address major issues and make significant changes; the game undergoes several iterations based on this feedback.</a:t>
            </a:r>
          </a:p>
        </p:txBody>
      </p:sp>
      <p:grpSp>
        <p:nvGrpSpPr>
          <p:cNvPr id="586" name="Google Shape;586;p46"/>
          <p:cNvGrpSpPr/>
          <p:nvPr/>
        </p:nvGrpSpPr>
        <p:grpSpPr>
          <a:xfrm>
            <a:off x="8316675" y="2820050"/>
            <a:ext cx="74100" cy="1788450"/>
            <a:chOff x="8657175" y="772575"/>
            <a:chExt cx="74100" cy="1788450"/>
          </a:xfrm>
        </p:grpSpPr>
        <p:sp>
          <p:nvSpPr>
            <p:cNvPr id="587" name="Google Shape;587;p46"/>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588" name="Google Shape;588;p46"/>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589" name="Google Shape;589;p46"/>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8" name="Google Shape;585;p46">
            <a:extLst>
              <a:ext uri="{FF2B5EF4-FFF2-40B4-BE49-F238E27FC236}">
                <a16:creationId xmlns:a16="http://schemas.microsoft.com/office/drawing/2014/main" id="{7E7D36F1-5084-41DA-89CA-94020E09CA23}"/>
              </a:ext>
            </a:extLst>
          </p:cNvPr>
          <p:cNvSpPr txBox="1"/>
          <p:nvPr/>
        </p:nvSpPr>
        <p:spPr>
          <a:xfrm>
            <a:off x="612675" y="1178388"/>
            <a:ext cx="7704000" cy="3053225"/>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Wingdings" panose="05000000000000000000" pitchFamily="2" charset="2"/>
              <a:buChar char="q"/>
            </a:pPr>
            <a:r>
              <a:rPr lang="en-US" sz="2000" dirty="0">
                <a:solidFill>
                  <a:schemeClr val="tx1"/>
                </a:solidFill>
                <a:latin typeface="Arial Black" panose="020B0A04020102020204" pitchFamily="34" charset="0"/>
              </a:rPr>
              <a:t>Beta Testing</a:t>
            </a:r>
          </a:p>
          <a:p>
            <a:endParaRPr lang="en-US" sz="1450" b="1" dirty="0">
              <a:solidFill>
                <a:schemeClr val="tx1"/>
              </a:solidFill>
            </a:endParaRPr>
          </a:p>
          <a:p>
            <a:pPr marL="285750" indent="-285750">
              <a:buClr>
                <a:schemeClr val="tx1"/>
              </a:buClr>
              <a:buFont typeface="Wingdings" panose="05000000000000000000" pitchFamily="2" charset="2"/>
              <a:buChar char="§"/>
            </a:pPr>
            <a:r>
              <a:rPr lang="en-US" sz="1450" b="1" dirty="0">
                <a:solidFill>
                  <a:schemeClr val="tx1"/>
                </a:solidFill>
              </a:rPr>
              <a:t>Objective: </a:t>
            </a:r>
            <a:r>
              <a:rPr lang="en-US" sz="1450" dirty="0">
                <a:solidFill>
                  <a:schemeClr val="tx1"/>
                </a:solidFill>
              </a:rPr>
              <a:t>To gather feedback from a broader audience to refine gameplay, balance, and overall user experience before the final release.</a:t>
            </a:r>
          </a:p>
          <a:p>
            <a:pPr marL="285750" indent="-285750">
              <a:buClr>
                <a:schemeClr val="tx1"/>
              </a:buClr>
              <a:buFont typeface="Wingdings" panose="05000000000000000000" pitchFamily="2" charset="2"/>
              <a:buChar char="§"/>
            </a:pPr>
            <a:endParaRPr lang="en-US" sz="1450" dirty="0">
              <a:solidFill>
                <a:schemeClr val="tx1"/>
              </a:solidFill>
            </a:endParaRPr>
          </a:p>
          <a:p>
            <a:pPr marL="285750" indent="-285750">
              <a:buClr>
                <a:schemeClr val="tx1"/>
              </a:buClr>
              <a:buFont typeface="Wingdings" panose="05000000000000000000" pitchFamily="2" charset="2"/>
              <a:buChar char="§"/>
            </a:pPr>
            <a:r>
              <a:rPr lang="en-US" sz="1450" b="1" dirty="0">
                <a:solidFill>
                  <a:schemeClr val="tx1"/>
                </a:solidFill>
              </a:rPr>
              <a:t>Participants: </a:t>
            </a:r>
            <a:r>
              <a:rPr lang="en-US" sz="1450" dirty="0">
                <a:solidFill>
                  <a:schemeClr val="tx1"/>
                </a:solidFill>
              </a:rPr>
              <a:t>A larger group of external testers or the general public, which may include dedicated beta testers and early adopters.</a:t>
            </a:r>
          </a:p>
          <a:p>
            <a:pPr marL="285750" indent="-285750">
              <a:buClr>
                <a:schemeClr val="tx1"/>
              </a:buClr>
              <a:buFont typeface="Wingdings" panose="05000000000000000000" pitchFamily="2" charset="2"/>
              <a:buChar char="§"/>
            </a:pPr>
            <a:endParaRPr lang="en-US" sz="1450" dirty="0">
              <a:solidFill>
                <a:schemeClr val="tx1"/>
              </a:solidFill>
            </a:endParaRPr>
          </a:p>
          <a:p>
            <a:pPr marL="285750" indent="-285750">
              <a:buClr>
                <a:schemeClr val="tx1"/>
              </a:buClr>
              <a:buFont typeface="Wingdings" panose="05000000000000000000" pitchFamily="2" charset="2"/>
              <a:buChar char="§"/>
            </a:pPr>
            <a:r>
              <a:rPr lang="en-US" sz="1450" b="1" dirty="0">
                <a:solidFill>
                  <a:schemeClr val="tx1"/>
                </a:solidFill>
              </a:rPr>
              <a:t>Scope: </a:t>
            </a:r>
            <a:r>
              <a:rPr lang="en-US" sz="1450" dirty="0">
                <a:solidFill>
                  <a:schemeClr val="tx1"/>
                </a:solidFill>
              </a:rPr>
              <a:t>The game is closer to its final form, with most features and content in place. Focus is on assessing overall performance, usability, and identifying less critical bugs.</a:t>
            </a:r>
          </a:p>
          <a:p>
            <a:pPr marL="285750" indent="-285750">
              <a:buClr>
                <a:schemeClr val="tx1"/>
              </a:buClr>
              <a:buFont typeface="Wingdings" panose="05000000000000000000" pitchFamily="2" charset="2"/>
              <a:buChar char="§"/>
            </a:pPr>
            <a:endParaRPr lang="en-US" sz="1450" dirty="0">
              <a:solidFill>
                <a:schemeClr val="tx1"/>
              </a:solidFill>
            </a:endParaRPr>
          </a:p>
          <a:p>
            <a:pPr marL="285750" indent="-285750">
              <a:buClr>
                <a:schemeClr val="tx1"/>
              </a:buClr>
              <a:buFont typeface="Wingdings" panose="05000000000000000000" pitchFamily="2" charset="2"/>
              <a:buChar char="§"/>
            </a:pPr>
            <a:r>
              <a:rPr lang="en-US" sz="1450" b="1" dirty="0">
                <a:solidFill>
                  <a:schemeClr val="tx1"/>
                </a:solidFill>
              </a:rPr>
              <a:t>Feedback and Iteration</a:t>
            </a:r>
            <a:r>
              <a:rPr lang="en-US" sz="1450" dirty="0">
                <a:solidFill>
                  <a:schemeClr val="tx1"/>
                </a:solidFill>
              </a:rPr>
              <a:t>: Feedback from beta testers helps polish the game, fix remaining issues, and make final adjustments to ensure a smooth and engaging player experience at launch.</a:t>
            </a:r>
          </a:p>
        </p:txBody>
      </p:sp>
    </p:spTree>
    <p:extLst>
      <p:ext uri="{BB962C8B-B14F-4D97-AF65-F5344CB8AC3E}">
        <p14:creationId xmlns:p14="http://schemas.microsoft.com/office/powerpoint/2010/main" val="286225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793050" y="2494796"/>
            <a:ext cx="3557891" cy="615664"/>
          </a:xfrm>
          <a:prstGeom prst="rect">
            <a:avLst/>
          </a:prstGeom>
          <a:ln>
            <a:solidFill>
              <a:schemeClr val="tx1"/>
            </a:solidFill>
          </a:ln>
        </p:spPr>
        <p:txBody>
          <a:bodyPr spcFirstLastPara="1" wrap="square" lIns="91425" tIns="91425" rIns="91425" bIns="91425" anchor="t" anchorCtr="0">
            <a:noAutofit/>
          </a:bodyPr>
          <a:lstStyle/>
          <a:p>
            <a:r>
              <a:rPr lang="en-US" sz="2800" b="1" dirty="0"/>
              <a:t>Launch of Game</a:t>
            </a:r>
            <a:br>
              <a:rPr lang="en-US" sz="2800" b="1" dirty="0"/>
            </a:br>
            <a:br>
              <a:rPr lang="en-IN" sz="2800" b="1" dirty="0"/>
            </a:br>
            <a:endParaRPr lang="en-IN" sz="2800" dirty="0"/>
          </a:p>
        </p:txBody>
      </p:sp>
      <p:sp>
        <p:nvSpPr>
          <p:cNvPr id="242" name="Google Shape;242;p29"/>
          <p:cNvSpPr txBox="1">
            <a:spLocks noGrp="1"/>
          </p:cNvSpPr>
          <p:nvPr>
            <p:ph type="title" idx="2"/>
          </p:nvPr>
        </p:nvSpPr>
        <p:spPr>
          <a:xfrm>
            <a:off x="3899521" y="1466995"/>
            <a:ext cx="1344951" cy="1027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05</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98743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630737" y="579859"/>
            <a:ext cx="3723906" cy="572700"/>
          </a:xfrm>
          <a:prstGeom prst="rect">
            <a:avLst/>
          </a:prstGeom>
        </p:spPr>
        <p:txBody>
          <a:bodyPr spcFirstLastPara="1" wrap="square" lIns="91425" tIns="91425" rIns="91425" bIns="91425" anchor="t" anchorCtr="0">
            <a:noAutofit/>
          </a:bodyPr>
          <a:lstStyle/>
          <a:p>
            <a:pPr marL="0" lvl="0" indent="0"/>
            <a:r>
              <a:rPr lang="en-IN" sz="2400" b="1" u="sng" dirty="0">
                <a:effectLst>
                  <a:outerShdw blurRad="38100" dist="38100" dir="2700000" algn="tl">
                    <a:srgbClr val="000000">
                      <a:alpha val="43137"/>
                    </a:srgbClr>
                  </a:outerShdw>
                </a:effectLst>
              </a:rPr>
              <a:t>Launch of Game</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 name="Text Placeholder 1">
            <a:extLst>
              <a:ext uri="{FF2B5EF4-FFF2-40B4-BE49-F238E27FC236}">
                <a16:creationId xmlns:a16="http://schemas.microsoft.com/office/drawing/2014/main" id="{CB4A8F91-816E-4243-8A7C-9AAEF87B0C18}"/>
              </a:ext>
            </a:extLst>
          </p:cNvPr>
          <p:cNvSpPr>
            <a:spLocks noGrp="1" noChangeArrowheads="1"/>
          </p:cNvSpPr>
          <p:nvPr>
            <p:ph type="body" idx="1"/>
          </p:nvPr>
        </p:nvSpPr>
        <p:spPr bwMode="auto">
          <a:xfrm>
            <a:off x="563687" y="1205110"/>
            <a:ext cx="502213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sz="1400" dirty="0"/>
              <a:t>The game is prepared for release, including marketing, distribution, and finalizing production for various platforms. This stage involves coordinating with retailers or digital platforms and making sure everything is in place for a successful launch.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5930869-82F0-42B8-8880-28E91DDA14CA}"/>
              </a:ext>
            </a:extLst>
          </p:cNvPr>
          <p:cNvSpPr txBox="1"/>
          <p:nvPr/>
        </p:nvSpPr>
        <p:spPr>
          <a:xfrm>
            <a:off x="678008" y="2427212"/>
            <a:ext cx="4840766" cy="2031325"/>
          </a:xfrm>
          <a:prstGeom prst="rect">
            <a:avLst/>
          </a:prstGeom>
          <a:noFill/>
        </p:spPr>
        <p:txBody>
          <a:bodyPr wrap="square" rtlCol="0">
            <a:spAutoFit/>
          </a:bodyPr>
          <a:lstStyle/>
          <a:p>
            <a:pPr marL="285750" lvl="0" indent="-285750" eaLnBrk="0" fontAlgn="base" hangingPunct="0">
              <a:spcBef>
                <a:spcPct val="0"/>
              </a:spcBef>
              <a:spcAft>
                <a:spcPct val="0"/>
              </a:spcAft>
              <a:buClrTx/>
              <a:buFont typeface="Wingdings" panose="05000000000000000000" pitchFamily="2" charset="2"/>
              <a:buChar char="q"/>
            </a:pPr>
            <a:r>
              <a:rPr lang="en-US" altLang="en-US" b="1" dirty="0">
                <a:solidFill>
                  <a:schemeClr val="tx1"/>
                </a:solidFill>
                <a:latin typeface="Arial" panose="020B0604020202020204" pitchFamily="34" charset="0"/>
              </a:rPr>
              <a:t>Marketing and Promotion</a:t>
            </a:r>
            <a:r>
              <a:rPr lang="en-US" altLang="en-US" dirty="0">
                <a:solidFill>
                  <a:schemeClr val="tx1"/>
                </a:solidFill>
                <a:latin typeface="Arial" panose="020B0604020202020204" pitchFamily="34" charset="0"/>
              </a:rPr>
              <a:t>: Creating buzz and excitement through advertising, trailers, and community engagement.</a:t>
            </a:r>
          </a:p>
          <a:p>
            <a:pPr marL="285750" lvl="0" indent="-285750" eaLnBrk="0" fontAlgn="base" hangingPunct="0">
              <a:spcBef>
                <a:spcPct val="0"/>
              </a:spcBef>
              <a:spcAft>
                <a:spcPct val="0"/>
              </a:spcAft>
              <a:buClrTx/>
              <a:buFont typeface="Wingdings" panose="05000000000000000000" pitchFamily="2" charset="2"/>
              <a:buChar char="q"/>
            </a:pP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b="1" dirty="0">
                <a:solidFill>
                  <a:schemeClr val="tx1"/>
                </a:solidFill>
                <a:latin typeface="Arial" panose="020B0604020202020204" pitchFamily="34" charset="0"/>
              </a:rPr>
              <a:t>Distribution and Release</a:t>
            </a:r>
            <a:r>
              <a:rPr lang="en-US" altLang="en-US" dirty="0">
                <a:solidFill>
                  <a:schemeClr val="tx1"/>
                </a:solidFill>
                <a:latin typeface="Arial" panose="020B0604020202020204" pitchFamily="34" charset="0"/>
              </a:rPr>
              <a:t>: Making the game available on platforms and coordinating the release schedule.</a:t>
            </a:r>
          </a:p>
          <a:p>
            <a:pPr marL="285750" lvl="0" indent="-285750" eaLnBrk="0" fontAlgn="base" hangingPunct="0">
              <a:spcBef>
                <a:spcPct val="0"/>
              </a:spcBef>
              <a:spcAft>
                <a:spcPct val="0"/>
              </a:spcAft>
              <a:buClrTx/>
              <a:buFont typeface="Wingdings" panose="05000000000000000000" pitchFamily="2" charset="2"/>
              <a:buChar char="q"/>
            </a:pPr>
            <a:endParaRPr lang="en-US" altLang="en-US" dirty="0">
              <a:solidFill>
                <a:schemeClr val="tx1"/>
              </a:solidFill>
              <a:latin typeface="Arial" panose="020B0604020202020204" pitchFamily="34"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b="1" dirty="0">
                <a:solidFill>
                  <a:schemeClr val="tx1"/>
                </a:solidFill>
                <a:latin typeface="Arial" panose="020B0604020202020204" pitchFamily="34" charset="0"/>
              </a:rPr>
              <a:t>Post-Launch Support</a:t>
            </a:r>
            <a:r>
              <a:rPr lang="en-US" altLang="en-US" dirty="0">
                <a:solidFill>
                  <a:schemeClr val="tx1"/>
                </a:solidFill>
                <a:latin typeface="Arial" panose="020B0604020202020204" pitchFamily="34" charset="0"/>
              </a:rPr>
              <a:t>: Addressing immediate issues with patches and providing ongoing player support.</a:t>
            </a:r>
          </a:p>
        </p:txBody>
      </p:sp>
      <p:pic>
        <p:nvPicPr>
          <p:cNvPr id="9" name="Picture 8">
            <a:extLst>
              <a:ext uri="{FF2B5EF4-FFF2-40B4-BE49-F238E27FC236}">
                <a16:creationId xmlns:a16="http://schemas.microsoft.com/office/drawing/2014/main" id="{EE801539-126B-4844-A5E9-EB7B8FBF250D}"/>
              </a:ext>
            </a:extLst>
          </p:cNvPr>
          <p:cNvPicPr>
            <a:picLocks noChangeAspect="1"/>
          </p:cNvPicPr>
          <p:nvPr/>
        </p:nvPicPr>
        <p:blipFill>
          <a:blip r:embed="rId3"/>
          <a:stretch>
            <a:fillRect/>
          </a:stretch>
        </p:blipFill>
        <p:spPr>
          <a:xfrm>
            <a:off x="5828155" y="937020"/>
            <a:ext cx="2813118" cy="1705730"/>
          </a:xfrm>
          <a:prstGeom prst="rect">
            <a:avLst/>
          </a:prstGeom>
          <a:ln>
            <a:solidFill>
              <a:schemeClr val="tx2"/>
            </a:solidFill>
          </a:ln>
        </p:spPr>
      </p:pic>
      <p:pic>
        <p:nvPicPr>
          <p:cNvPr id="11" name="Picture 10">
            <a:extLst>
              <a:ext uri="{FF2B5EF4-FFF2-40B4-BE49-F238E27FC236}">
                <a16:creationId xmlns:a16="http://schemas.microsoft.com/office/drawing/2014/main" id="{30DBA8FF-CD23-4554-9B7C-0A9F0C5CCC70}"/>
              </a:ext>
            </a:extLst>
          </p:cNvPr>
          <p:cNvPicPr>
            <a:picLocks noChangeAspect="1"/>
          </p:cNvPicPr>
          <p:nvPr/>
        </p:nvPicPr>
        <p:blipFill>
          <a:blip r:embed="rId4"/>
          <a:stretch>
            <a:fillRect/>
          </a:stretch>
        </p:blipFill>
        <p:spPr>
          <a:xfrm>
            <a:off x="5828155" y="2750069"/>
            <a:ext cx="2813119" cy="1705730"/>
          </a:xfrm>
          <a:prstGeom prst="rect">
            <a:avLst/>
          </a:prstGeom>
          <a:ln>
            <a:solidFill>
              <a:schemeClr val="tx2"/>
            </a:solidFill>
          </a:ln>
        </p:spPr>
      </p:pic>
    </p:spTree>
    <p:extLst>
      <p:ext uri="{BB962C8B-B14F-4D97-AF65-F5344CB8AC3E}">
        <p14:creationId xmlns:p14="http://schemas.microsoft.com/office/powerpoint/2010/main" val="89463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286587" y="2494793"/>
            <a:ext cx="4570825" cy="1027799"/>
          </a:xfrm>
          <a:prstGeom prst="rect">
            <a:avLst/>
          </a:prstGeom>
          <a:ln>
            <a:solidFill>
              <a:schemeClr val="tx1"/>
            </a:solidFill>
          </a:ln>
        </p:spPr>
        <p:txBody>
          <a:bodyPr spcFirstLastPara="1" wrap="square" lIns="91425" tIns="91425" rIns="91425" bIns="91425" anchor="t" anchorCtr="0">
            <a:noAutofit/>
          </a:bodyPr>
          <a:lstStyle/>
          <a:p>
            <a:r>
              <a:rPr lang="en-US" sz="2800" b="1" dirty="0"/>
              <a:t>Post-production and Maintenance of Game</a:t>
            </a:r>
            <a:br>
              <a:rPr lang="en-US" sz="2800" b="1" dirty="0"/>
            </a:br>
            <a:br>
              <a:rPr lang="en-US" sz="2800" b="1" dirty="0"/>
            </a:br>
            <a:br>
              <a:rPr lang="en-IN" sz="2800" b="1" dirty="0"/>
            </a:br>
            <a:endParaRPr lang="en-IN" sz="2800" dirty="0"/>
          </a:p>
        </p:txBody>
      </p:sp>
      <p:sp>
        <p:nvSpPr>
          <p:cNvPr id="242" name="Google Shape;242;p29"/>
          <p:cNvSpPr txBox="1">
            <a:spLocks noGrp="1"/>
          </p:cNvSpPr>
          <p:nvPr>
            <p:ph type="title" idx="2"/>
          </p:nvPr>
        </p:nvSpPr>
        <p:spPr>
          <a:xfrm>
            <a:off x="3899521" y="1466995"/>
            <a:ext cx="1344951" cy="1027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06</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183386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6"/>
          <p:cNvSpPr txBox="1">
            <a:spLocks noGrp="1"/>
          </p:cNvSpPr>
          <p:nvPr>
            <p:ph type="title"/>
          </p:nvPr>
        </p:nvSpPr>
        <p:spPr>
          <a:xfrm>
            <a:off x="720000" y="388028"/>
            <a:ext cx="7704000" cy="572700"/>
          </a:xfrm>
          <a:prstGeom prst="rect">
            <a:avLst/>
          </a:prstGeom>
        </p:spPr>
        <p:txBody>
          <a:bodyPr spcFirstLastPara="1" wrap="square" lIns="91425" tIns="91425" rIns="91425" bIns="91425" anchor="t" anchorCtr="0">
            <a:noAutofit/>
          </a:bodyPr>
          <a:lstStyle/>
          <a:p>
            <a:pPr lvl="0" algn="ctr"/>
            <a:r>
              <a:rPr lang="en-US" sz="2400" b="1" u="sng" dirty="0"/>
              <a:t>Post-production and Maintenance of Game</a:t>
            </a:r>
            <a:br>
              <a:rPr lang="en-US" sz="3200" b="1" u="sng" dirty="0"/>
            </a:br>
            <a:br>
              <a:rPr lang="en-IN" sz="3200" b="1" u="sng" dirty="0"/>
            </a:br>
            <a:endParaRPr u="sng" dirty="0"/>
          </a:p>
        </p:txBody>
      </p:sp>
      <p:sp>
        <p:nvSpPr>
          <p:cNvPr id="585" name="Google Shape;585;p46"/>
          <p:cNvSpPr txBox="1"/>
          <p:nvPr/>
        </p:nvSpPr>
        <p:spPr>
          <a:xfrm>
            <a:off x="720000" y="1220150"/>
            <a:ext cx="7704000" cy="3028800"/>
          </a:xfrm>
          <a:prstGeom prst="rect">
            <a:avLst/>
          </a:prstGeom>
          <a:noFill/>
          <a:ln>
            <a:noFill/>
          </a:ln>
        </p:spPr>
        <p:txBody>
          <a:bodyPr spcFirstLastPara="1" wrap="square" lIns="91425" tIns="91425" rIns="91425" bIns="91425" anchor="t" anchorCtr="0">
            <a:noAutofit/>
          </a:bodyPr>
          <a:lstStyle/>
          <a:p>
            <a:r>
              <a:rPr lang="en-US" sz="1200" b="1"/>
              <a:t>Alpha Testing</a:t>
            </a:r>
          </a:p>
          <a:p>
            <a:r>
              <a:rPr lang="en-US" sz="1200" b="1"/>
              <a:t>Objective</a:t>
            </a:r>
            <a:r>
              <a:rPr lang="en-US" sz="1200"/>
              <a:t>: To identify critical bugs and major issues early in the development cycle, ensuring core gameplay mechanics and functionality are solid.</a:t>
            </a:r>
          </a:p>
          <a:p>
            <a:r>
              <a:rPr lang="en-US" sz="1200" b="1"/>
              <a:t>Participants</a:t>
            </a:r>
            <a:r>
              <a:rPr lang="en-US" sz="1200"/>
              <a:t>: Internal team members or a small group of trusted testers, often including developers and quality assurance staff.</a:t>
            </a:r>
          </a:p>
          <a:p>
            <a:r>
              <a:rPr lang="en-US" sz="1200" b="1"/>
              <a:t>Scope</a:t>
            </a:r>
            <a:r>
              <a:rPr lang="en-US" sz="1200"/>
              <a:t>: The game may be incomplete with placeholder assets; the focus is on testing fundamental systems, core features, and integration.</a:t>
            </a:r>
          </a:p>
          <a:p>
            <a:r>
              <a:rPr lang="en-US" sz="1200" b="1"/>
              <a:t>Feedback and Iteration</a:t>
            </a:r>
            <a:r>
              <a:rPr lang="en-US" sz="1200"/>
              <a:t>: Feedback is used to address major issues and make significant changes; the game undergoes several iterations based on this feedback.</a:t>
            </a:r>
          </a:p>
        </p:txBody>
      </p:sp>
      <p:grpSp>
        <p:nvGrpSpPr>
          <p:cNvPr id="586" name="Google Shape;586;p46"/>
          <p:cNvGrpSpPr/>
          <p:nvPr/>
        </p:nvGrpSpPr>
        <p:grpSpPr>
          <a:xfrm>
            <a:off x="8316675" y="2820050"/>
            <a:ext cx="74100" cy="1788450"/>
            <a:chOff x="8657175" y="772575"/>
            <a:chExt cx="74100" cy="1788450"/>
          </a:xfrm>
        </p:grpSpPr>
        <p:sp>
          <p:nvSpPr>
            <p:cNvPr id="587" name="Google Shape;587;p46"/>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588" name="Google Shape;588;p46"/>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589" name="Google Shape;589;p46"/>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8" name="Google Shape;585;p46">
            <a:extLst>
              <a:ext uri="{FF2B5EF4-FFF2-40B4-BE49-F238E27FC236}">
                <a16:creationId xmlns:a16="http://schemas.microsoft.com/office/drawing/2014/main" id="{7E7D36F1-5084-41DA-89CA-94020E09CA23}"/>
              </a:ext>
            </a:extLst>
          </p:cNvPr>
          <p:cNvSpPr txBox="1"/>
          <p:nvPr/>
        </p:nvSpPr>
        <p:spPr>
          <a:xfrm>
            <a:off x="505350" y="918340"/>
            <a:ext cx="7811325" cy="3690159"/>
          </a:xfrm>
          <a:prstGeom prst="rect">
            <a:avLst/>
          </a:prstGeom>
          <a:noFill/>
          <a:ln>
            <a:noFill/>
          </a:ln>
        </p:spPr>
        <p:txBody>
          <a:bodyPr spcFirstLastPara="1" wrap="square" lIns="91425" tIns="91425" rIns="91425" bIns="91425" anchor="t" anchorCtr="0">
            <a:noAutofit/>
          </a:bodyPr>
          <a:lstStyle/>
          <a:p>
            <a:r>
              <a:rPr lang="en-US" b="1" dirty="0">
                <a:solidFill>
                  <a:schemeClr val="tx1"/>
                </a:solidFill>
              </a:rPr>
              <a:t>Bug Fixes and Patches</a:t>
            </a:r>
          </a:p>
          <a:p>
            <a:pPr marL="285750" indent="-285750">
              <a:buClr>
                <a:schemeClr val="tx1"/>
              </a:buClr>
              <a:buFont typeface="Wingdings" panose="05000000000000000000" pitchFamily="2" charset="2"/>
              <a:buChar char="§"/>
            </a:pPr>
            <a:r>
              <a:rPr lang="en-US" sz="1350" b="1" dirty="0">
                <a:solidFill>
                  <a:schemeClr val="tx1"/>
                </a:solidFill>
              </a:rPr>
              <a:t>Objective</a:t>
            </a:r>
            <a:r>
              <a:rPr lang="en-US" sz="1350" dirty="0">
                <a:solidFill>
                  <a:schemeClr val="tx1"/>
                </a:solidFill>
              </a:rPr>
              <a:t>: To address and resolve any bugs or issues that players encounter after the game’s release.</a:t>
            </a:r>
          </a:p>
          <a:p>
            <a:pPr marL="285750" indent="-285750">
              <a:buClr>
                <a:schemeClr val="tx1"/>
              </a:buClr>
              <a:buFont typeface="Wingdings" panose="05000000000000000000" pitchFamily="2" charset="2"/>
              <a:buChar char="§"/>
            </a:pPr>
            <a:r>
              <a:rPr lang="en-US" sz="1350" b="1" dirty="0">
                <a:solidFill>
                  <a:schemeClr val="tx1"/>
                </a:solidFill>
              </a:rPr>
              <a:t>Activities</a:t>
            </a:r>
            <a:r>
              <a:rPr lang="en-US" sz="1350" dirty="0">
                <a:solidFill>
                  <a:schemeClr val="tx1"/>
                </a:solidFill>
              </a:rPr>
              <a:t>: Monitoring feedback, identifying problems, and releasing updates to fix critical issues and improve game stability.</a:t>
            </a:r>
          </a:p>
          <a:p>
            <a:pPr>
              <a:buClr>
                <a:schemeClr val="tx1"/>
              </a:buClr>
            </a:pPr>
            <a:endParaRPr lang="en-US" sz="1350" dirty="0">
              <a:solidFill>
                <a:schemeClr val="tx1"/>
              </a:solidFill>
            </a:endParaRPr>
          </a:p>
          <a:p>
            <a:r>
              <a:rPr lang="en-US" b="1" dirty="0">
                <a:solidFill>
                  <a:schemeClr val="tx1"/>
                </a:solidFill>
              </a:rPr>
              <a:t>Content Updates and Expansions</a:t>
            </a:r>
          </a:p>
          <a:p>
            <a:pPr marL="285750" indent="-285750">
              <a:buClr>
                <a:schemeClr val="tx1"/>
              </a:buClr>
              <a:buFont typeface="Wingdings" panose="05000000000000000000" pitchFamily="2" charset="2"/>
              <a:buChar char="§"/>
            </a:pPr>
            <a:r>
              <a:rPr lang="en-US" sz="1350" b="1" dirty="0">
                <a:solidFill>
                  <a:schemeClr val="tx1"/>
                </a:solidFill>
              </a:rPr>
              <a:t>Objective</a:t>
            </a:r>
            <a:r>
              <a:rPr lang="en-US" sz="1350" dirty="0">
                <a:solidFill>
                  <a:schemeClr val="tx1"/>
                </a:solidFill>
              </a:rPr>
              <a:t>: To keep the game fresh and engaging by adding new content and features after the game’s release.</a:t>
            </a:r>
          </a:p>
          <a:p>
            <a:pPr marL="285750" indent="-285750">
              <a:buClr>
                <a:schemeClr val="tx1"/>
              </a:buClr>
              <a:buFont typeface="Wingdings" panose="05000000000000000000" pitchFamily="2" charset="2"/>
              <a:buChar char="§"/>
            </a:pPr>
            <a:r>
              <a:rPr lang="en-US" sz="1350" b="1" dirty="0">
                <a:solidFill>
                  <a:schemeClr val="tx1"/>
                </a:solidFill>
              </a:rPr>
              <a:t>Activities</a:t>
            </a:r>
            <a:r>
              <a:rPr lang="en-US" sz="1350" dirty="0">
                <a:solidFill>
                  <a:schemeClr val="tx1"/>
                </a:solidFill>
              </a:rPr>
              <a:t>: Developing and releasing additional levels, characters, or game modes, and creating expansions or downloadable content (DLC) to enhance the player experience.</a:t>
            </a:r>
          </a:p>
          <a:p>
            <a:pPr>
              <a:buClr>
                <a:schemeClr val="tx1"/>
              </a:buClr>
            </a:pPr>
            <a:endParaRPr lang="en-US" sz="1350" dirty="0">
              <a:solidFill>
                <a:schemeClr val="tx1"/>
              </a:solidFill>
            </a:endParaRPr>
          </a:p>
          <a:p>
            <a:r>
              <a:rPr lang="en-US" b="1" dirty="0">
                <a:solidFill>
                  <a:schemeClr val="tx1"/>
                </a:solidFill>
              </a:rPr>
              <a:t>Community Engagement and Support</a:t>
            </a:r>
          </a:p>
          <a:p>
            <a:pPr marL="285750" indent="-285750">
              <a:buClr>
                <a:schemeClr val="tx1"/>
              </a:buClr>
              <a:buFont typeface="Wingdings" panose="05000000000000000000" pitchFamily="2" charset="2"/>
              <a:buChar char="§"/>
            </a:pPr>
            <a:r>
              <a:rPr lang="en-US" sz="1350" b="1" dirty="0">
                <a:solidFill>
                  <a:schemeClr val="tx1"/>
                </a:solidFill>
              </a:rPr>
              <a:t>Objective</a:t>
            </a:r>
            <a:r>
              <a:rPr lang="en-US" sz="1350" dirty="0">
                <a:solidFill>
                  <a:schemeClr val="tx1"/>
                </a:solidFill>
              </a:rPr>
              <a:t>: To maintain a positive relationship with players and address their concerns to give them better game experience. </a:t>
            </a:r>
          </a:p>
          <a:p>
            <a:pPr marL="285750" indent="-285750">
              <a:buClr>
                <a:schemeClr val="tx1"/>
              </a:buClr>
              <a:buFont typeface="Wingdings" panose="05000000000000000000" pitchFamily="2" charset="2"/>
              <a:buChar char="§"/>
            </a:pPr>
            <a:r>
              <a:rPr lang="en-US" sz="1350" b="1" dirty="0">
                <a:solidFill>
                  <a:schemeClr val="tx1"/>
                </a:solidFill>
              </a:rPr>
              <a:t>Activities</a:t>
            </a:r>
            <a:r>
              <a:rPr lang="en-US" sz="1350" dirty="0">
                <a:solidFill>
                  <a:schemeClr val="tx1"/>
                </a:solidFill>
              </a:rPr>
              <a:t>: Engaging with the gaming community through forums, social media, and customer support, and gathering feedback to guide future updates and improvements.</a:t>
            </a:r>
          </a:p>
          <a:p>
            <a:pPr marL="285750" indent="-285750">
              <a:buClr>
                <a:schemeClr val="tx1"/>
              </a:buClr>
              <a:buFont typeface="Wingdings" panose="05000000000000000000" pitchFamily="2" charset="2"/>
              <a:buChar char="§"/>
            </a:pPr>
            <a:endParaRPr lang="en-US" sz="1350" dirty="0">
              <a:solidFill>
                <a:schemeClr val="tx1"/>
              </a:solidFill>
            </a:endParaRPr>
          </a:p>
          <a:p>
            <a:pPr>
              <a:buClr>
                <a:schemeClr val="tx1"/>
              </a:buClr>
            </a:pPr>
            <a:endParaRPr lang="en-US" sz="1300" dirty="0">
              <a:solidFill>
                <a:schemeClr val="tx1"/>
              </a:solidFill>
            </a:endParaRPr>
          </a:p>
        </p:txBody>
      </p:sp>
    </p:spTree>
    <p:extLst>
      <p:ext uri="{BB962C8B-B14F-4D97-AF65-F5344CB8AC3E}">
        <p14:creationId xmlns:p14="http://schemas.microsoft.com/office/powerpoint/2010/main" val="101659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
        <p:nvSpPr>
          <p:cNvPr id="3" name="Title 2">
            <a:extLst>
              <a:ext uri="{FF2B5EF4-FFF2-40B4-BE49-F238E27FC236}">
                <a16:creationId xmlns:a16="http://schemas.microsoft.com/office/drawing/2014/main" id="{1329B7B1-6165-49E3-9DF9-0B4CB95ABA67}"/>
              </a:ext>
            </a:extLst>
          </p:cNvPr>
          <p:cNvSpPr>
            <a:spLocks noGrp="1"/>
          </p:cNvSpPr>
          <p:nvPr>
            <p:ph type="title"/>
          </p:nvPr>
        </p:nvSpPr>
        <p:spPr>
          <a:xfrm>
            <a:off x="1878963" y="1998464"/>
            <a:ext cx="5380681" cy="923330"/>
          </a:xfrm>
          <a:ln>
            <a:solidFill>
              <a:schemeClr val="tx1"/>
            </a:solidFill>
          </a:ln>
        </p:spPr>
        <p:txBody>
          <a:bodyPr/>
          <a:lstStyle/>
          <a:p>
            <a:r>
              <a:rPr lang="en-US" b="1" dirty="0"/>
              <a:t>Game Engine</a:t>
            </a:r>
            <a:endParaRPr lang="en-IN" b="1" dirty="0"/>
          </a:p>
        </p:txBody>
      </p:sp>
      <p:sp>
        <p:nvSpPr>
          <p:cNvPr id="8" name="TextBox 7">
            <a:extLst>
              <a:ext uri="{FF2B5EF4-FFF2-40B4-BE49-F238E27FC236}">
                <a16:creationId xmlns:a16="http://schemas.microsoft.com/office/drawing/2014/main" id="{E58AD20C-F9B9-447F-AEAE-4B1340E81E4D}"/>
              </a:ext>
            </a:extLst>
          </p:cNvPr>
          <p:cNvSpPr txBox="1"/>
          <p:nvPr/>
        </p:nvSpPr>
        <p:spPr>
          <a:xfrm>
            <a:off x="1318148" y="3061471"/>
            <a:ext cx="6502310" cy="553998"/>
          </a:xfrm>
          <a:prstGeom prst="rect">
            <a:avLst/>
          </a:prstGeom>
          <a:noFill/>
          <a:ln>
            <a:noFill/>
          </a:ln>
        </p:spPr>
        <p:txBody>
          <a:bodyPr wrap="square" rtlCol="0">
            <a:spAutoFit/>
          </a:bodyPr>
          <a:lstStyle/>
          <a:p>
            <a:pPr algn="ctr"/>
            <a:r>
              <a:rPr lang="en-US" sz="1500" dirty="0">
                <a:solidFill>
                  <a:schemeClr val="tx1"/>
                </a:solidFill>
              </a:rPr>
              <a:t>A game engine helps developers build games by providing all the tools they need to create graphics, sound, and gameplay in one place.</a:t>
            </a:r>
            <a:endParaRPr lang="en-IN" sz="1500" dirty="0">
              <a:solidFill>
                <a:schemeClr val="tx1"/>
              </a:solidFill>
            </a:endParaRPr>
          </a:p>
        </p:txBody>
      </p:sp>
    </p:spTree>
    <p:extLst>
      <p:ext uri="{BB962C8B-B14F-4D97-AF65-F5344CB8AC3E}">
        <p14:creationId xmlns:p14="http://schemas.microsoft.com/office/powerpoint/2010/main" val="398997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510336" y="551896"/>
            <a:ext cx="5398588" cy="572700"/>
          </a:xfrm>
          <a:prstGeom prst="rect">
            <a:avLst/>
          </a:prstGeom>
        </p:spPr>
        <p:txBody>
          <a:bodyPr spcFirstLastPara="1" wrap="square" lIns="91425" tIns="91425" rIns="91425" bIns="91425" anchor="t" anchorCtr="0">
            <a:noAutofit/>
          </a:bodyPr>
          <a:lstStyle/>
          <a:p>
            <a:pPr marL="0" lvl="0" indent="0"/>
            <a:r>
              <a:rPr lang="en-IN" sz="2300" b="1" u="sng" dirty="0">
                <a:effectLst>
                  <a:outerShdw blurRad="38100" dist="38100" dir="2700000" algn="tl">
                    <a:srgbClr val="000000">
                      <a:alpha val="43137"/>
                    </a:srgbClr>
                  </a:outerShdw>
                </a:effectLst>
              </a:rPr>
              <a:t>Most </a:t>
            </a:r>
            <a:r>
              <a:rPr lang="en-IN" sz="2300" b="1" u="sng" dirty="0" err="1">
                <a:effectLst>
                  <a:outerShdw blurRad="38100" dist="38100" dir="2700000" algn="tl">
                    <a:srgbClr val="000000">
                      <a:alpha val="43137"/>
                    </a:srgbClr>
                  </a:outerShdw>
                </a:effectLst>
              </a:rPr>
              <a:t>Populer</a:t>
            </a:r>
            <a:r>
              <a:rPr lang="en-IN" sz="2300" b="1" u="sng" dirty="0">
                <a:effectLst>
                  <a:outerShdw blurRad="38100" dist="38100" dir="2700000" algn="tl">
                    <a:srgbClr val="000000">
                      <a:alpha val="43137"/>
                    </a:srgbClr>
                  </a:outerShdw>
                </a:effectLst>
              </a:rPr>
              <a:t> Game Engines</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 name="Text Placeholder 1">
            <a:extLst>
              <a:ext uri="{FF2B5EF4-FFF2-40B4-BE49-F238E27FC236}">
                <a16:creationId xmlns:a16="http://schemas.microsoft.com/office/drawing/2014/main" id="{CB4A8F91-816E-4243-8A7C-9AAEF87B0C18}"/>
              </a:ext>
            </a:extLst>
          </p:cNvPr>
          <p:cNvSpPr>
            <a:spLocks noGrp="1" noChangeArrowheads="1"/>
          </p:cNvSpPr>
          <p:nvPr>
            <p:ph type="body" idx="1"/>
          </p:nvPr>
        </p:nvSpPr>
        <p:spPr bwMode="auto">
          <a:xfrm>
            <a:off x="415074" y="1220537"/>
            <a:ext cx="5022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rPr>
              <a:t>I.   Unreal Engine</a:t>
            </a:r>
          </a:p>
        </p:txBody>
      </p:sp>
      <p:pic>
        <p:nvPicPr>
          <p:cNvPr id="4" name="Picture 3">
            <a:extLst>
              <a:ext uri="{FF2B5EF4-FFF2-40B4-BE49-F238E27FC236}">
                <a16:creationId xmlns:a16="http://schemas.microsoft.com/office/drawing/2014/main" id="{8FBF1A12-5DFA-4166-848F-8EEE68D0D078}"/>
              </a:ext>
            </a:extLst>
          </p:cNvPr>
          <p:cNvPicPr>
            <a:picLocks noChangeAspect="1"/>
          </p:cNvPicPr>
          <p:nvPr/>
        </p:nvPicPr>
        <p:blipFill>
          <a:blip r:embed="rId3"/>
          <a:stretch>
            <a:fillRect/>
          </a:stretch>
        </p:blipFill>
        <p:spPr>
          <a:xfrm>
            <a:off x="6217858" y="1579697"/>
            <a:ext cx="1984105" cy="1984105"/>
          </a:xfrm>
          <a:prstGeom prst="rect">
            <a:avLst/>
          </a:prstGeom>
        </p:spPr>
      </p:pic>
      <p:sp>
        <p:nvSpPr>
          <p:cNvPr id="12" name="TextBox 11">
            <a:extLst>
              <a:ext uri="{FF2B5EF4-FFF2-40B4-BE49-F238E27FC236}">
                <a16:creationId xmlns:a16="http://schemas.microsoft.com/office/drawing/2014/main" id="{5D876BB7-64CC-4362-9479-161CBD9AD5C7}"/>
              </a:ext>
            </a:extLst>
          </p:cNvPr>
          <p:cNvSpPr txBox="1"/>
          <p:nvPr/>
        </p:nvSpPr>
        <p:spPr>
          <a:xfrm>
            <a:off x="577386" y="1778143"/>
            <a:ext cx="5075488" cy="2677656"/>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solidFill>
              </a:rPr>
              <a:t>Overview</a:t>
            </a:r>
            <a:r>
              <a:rPr lang="en-US" dirty="0">
                <a:solidFill>
                  <a:schemeClr val="tx1"/>
                </a:solidFill>
              </a:rPr>
              <a:t>: Unreal Engine is renowned for its high-end graphics and advanced tools, making it ideal for AAA games and high-fidelity projects. It features powerful rendering capabilities and the Blueprint visual scripting system, which simplifies complex coding tasks.</a:t>
            </a:r>
          </a:p>
          <a:p>
            <a:pPr marL="285750" indent="-285750">
              <a:buClr>
                <a:schemeClr val="tx1"/>
              </a:buClr>
              <a:buFont typeface="Wingdings" panose="05000000000000000000" pitchFamily="2" charset="2"/>
              <a:buChar char="§"/>
            </a:pPr>
            <a:endParaRPr lang="en-US" b="1" dirty="0">
              <a:solidFill>
                <a:schemeClr val="tx1"/>
              </a:solidFill>
            </a:endParaRPr>
          </a:p>
          <a:p>
            <a:pPr marL="285750" indent="-285750">
              <a:buClr>
                <a:schemeClr val="tx1"/>
              </a:buClr>
              <a:buFont typeface="Wingdings" panose="05000000000000000000" pitchFamily="2" charset="2"/>
              <a:buChar char="§"/>
            </a:pPr>
            <a:r>
              <a:rPr lang="en-IN" b="1" dirty="0">
                <a:solidFill>
                  <a:schemeClr val="tx1"/>
                </a:solidFill>
              </a:rPr>
              <a:t>Examples:</a:t>
            </a:r>
          </a:p>
          <a:p>
            <a:pPr lvl="2">
              <a:buClr>
                <a:schemeClr val="tx1"/>
              </a:buClr>
            </a:pPr>
            <a:r>
              <a:rPr lang="en-US" b="1" dirty="0">
                <a:solidFill>
                  <a:schemeClr val="tx1"/>
                </a:solidFill>
              </a:rPr>
              <a:t>	</a:t>
            </a:r>
            <a:r>
              <a:rPr lang="en-IN" b="1" dirty="0">
                <a:solidFill>
                  <a:schemeClr val="tx1"/>
                </a:solidFill>
              </a:rPr>
              <a:t>1. Wuthering Waves</a:t>
            </a:r>
          </a:p>
          <a:p>
            <a:pPr lvl="2">
              <a:buClr>
                <a:schemeClr val="tx1"/>
              </a:buClr>
            </a:pPr>
            <a:r>
              <a:rPr lang="en-US" b="1" dirty="0">
                <a:solidFill>
                  <a:schemeClr val="tx1"/>
                </a:solidFill>
              </a:rPr>
              <a:t>	</a:t>
            </a:r>
            <a:r>
              <a:rPr lang="en-IN" b="1" dirty="0">
                <a:solidFill>
                  <a:schemeClr val="tx1"/>
                </a:solidFill>
              </a:rPr>
              <a:t>2. Fortnite</a:t>
            </a:r>
          </a:p>
          <a:p>
            <a:pPr lvl="2">
              <a:buClr>
                <a:schemeClr val="tx1"/>
              </a:buClr>
            </a:pPr>
            <a:r>
              <a:rPr lang="en-US" b="1" dirty="0">
                <a:solidFill>
                  <a:schemeClr val="tx1"/>
                </a:solidFill>
              </a:rPr>
              <a:t>	</a:t>
            </a:r>
            <a:r>
              <a:rPr lang="en-IN" b="1" dirty="0">
                <a:solidFill>
                  <a:schemeClr val="tx1"/>
                </a:solidFill>
              </a:rPr>
              <a:t>3. Bloodborne</a:t>
            </a:r>
          </a:p>
          <a:p>
            <a:pPr lvl="2">
              <a:buClr>
                <a:schemeClr val="tx1"/>
              </a:buClr>
            </a:pPr>
            <a:r>
              <a:rPr lang="en-US" b="1" dirty="0">
                <a:solidFill>
                  <a:schemeClr val="tx1"/>
                </a:solidFill>
              </a:rPr>
              <a:t>	</a:t>
            </a:r>
            <a:r>
              <a:rPr lang="en-IN" b="1" dirty="0">
                <a:solidFill>
                  <a:schemeClr val="tx1"/>
                </a:solidFill>
              </a:rPr>
              <a:t>4. Sea Of Thieves</a:t>
            </a:r>
          </a:p>
          <a:p>
            <a:pPr lvl="2">
              <a:buClr>
                <a:schemeClr val="tx1"/>
              </a:buClr>
            </a:pPr>
            <a:r>
              <a:rPr lang="en-US" b="1" dirty="0">
                <a:solidFill>
                  <a:schemeClr val="tx1"/>
                </a:solidFill>
              </a:rPr>
              <a:t>	</a:t>
            </a:r>
            <a:r>
              <a:rPr lang="en-IN" b="1" dirty="0">
                <a:solidFill>
                  <a:schemeClr val="tx1"/>
                </a:solidFill>
              </a:rPr>
              <a:t>5. </a:t>
            </a:r>
            <a:r>
              <a:rPr lang="en-US" b="1" dirty="0">
                <a:solidFill>
                  <a:schemeClr val="tx1"/>
                </a:solidFill>
              </a:rPr>
              <a:t>The Witcher 3: Wild Hunt</a:t>
            </a:r>
            <a:endParaRPr lang="en-IN" b="1" dirty="0">
              <a:solidFill>
                <a:schemeClr val="tx1"/>
              </a:solidFill>
            </a:endParaRPr>
          </a:p>
        </p:txBody>
      </p:sp>
    </p:spTree>
    <p:extLst>
      <p:ext uri="{BB962C8B-B14F-4D97-AF65-F5344CB8AC3E}">
        <p14:creationId xmlns:p14="http://schemas.microsoft.com/office/powerpoint/2010/main" val="240068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510336" y="551896"/>
            <a:ext cx="5398588" cy="572700"/>
          </a:xfrm>
          <a:prstGeom prst="rect">
            <a:avLst/>
          </a:prstGeom>
        </p:spPr>
        <p:txBody>
          <a:bodyPr spcFirstLastPara="1" wrap="square" lIns="91425" tIns="91425" rIns="91425" bIns="91425" anchor="t" anchorCtr="0">
            <a:noAutofit/>
          </a:bodyPr>
          <a:lstStyle/>
          <a:p>
            <a:pPr marL="0" lvl="0" indent="0"/>
            <a:r>
              <a:rPr lang="en-IN" sz="2300" b="1" u="sng" dirty="0">
                <a:effectLst>
                  <a:outerShdw blurRad="38100" dist="38100" dir="2700000" algn="tl">
                    <a:srgbClr val="000000">
                      <a:alpha val="43137"/>
                    </a:srgbClr>
                  </a:outerShdw>
                </a:effectLst>
              </a:rPr>
              <a:t>Most </a:t>
            </a:r>
            <a:r>
              <a:rPr lang="en-IN" sz="2300" b="1" u="sng" dirty="0" err="1">
                <a:effectLst>
                  <a:outerShdw blurRad="38100" dist="38100" dir="2700000" algn="tl">
                    <a:srgbClr val="000000">
                      <a:alpha val="43137"/>
                    </a:srgbClr>
                  </a:outerShdw>
                </a:effectLst>
              </a:rPr>
              <a:t>Populer</a:t>
            </a:r>
            <a:r>
              <a:rPr lang="en-IN" sz="2300" b="1" u="sng" dirty="0">
                <a:effectLst>
                  <a:outerShdw blurRad="38100" dist="38100" dir="2700000" algn="tl">
                    <a:srgbClr val="000000">
                      <a:alpha val="43137"/>
                    </a:srgbClr>
                  </a:outerShdw>
                </a:effectLst>
              </a:rPr>
              <a:t> Game Engines</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 name="Text Placeholder 1">
            <a:extLst>
              <a:ext uri="{FF2B5EF4-FFF2-40B4-BE49-F238E27FC236}">
                <a16:creationId xmlns:a16="http://schemas.microsoft.com/office/drawing/2014/main" id="{CB4A8F91-816E-4243-8A7C-9AAEF87B0C18}"/>
              </a:ext>
            </a:extLst>
          </p:cNvPr>
          <p:cNvSpPr>
            <a:spLocks noGrp="1" noChangeArrowheads="1"/>
          </p:cNvSpPr>
          <p:nvPr>
            <p:ph type="body" idx="1"/>
          </p:nvPr>
        </p:nvSpPr>
        <p:spPr bwMode="auto">
          <a:xfrm>
            <a:off x="415074" y="1220537"/>
            <a:ext cx="5022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rPr>
              <a:t>II.  Unity</a:t>
            </a:r>
          </a:p>
        </p:txBody>
      </p:sp>
      <p:sp>
        <p:nvSpPr>
          <p:cNvPr id="12" name="TextBox 11">
            <a:extLst>
              <a:ext uri="{FF2B5EF4-FFF2-40B4-BE49-F238E27FC236}">
                <a16:creationId xmlns:a16="http://schemas.microsoft.com/office/drawing/2014/main" id="{5D876BB7-64CC-4362-9479-161CBD9AD5C7}"/>
              </a:ext>
            </a:extLst>
          </p:cNvPr>
          <p:cNvSpPr txBox="1"/>
          <p:nvPr/>
        </p:nvSpPr>
        <p:spPr>
          <a:xfrm>
            <a:off x="577386" y="1778143"/>
            <a:ext cx="5075488" cy="2677656"/>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solidFill>
              </a:rPr>
              <a:t>Overview</a:t>
            </a:r>
            <a:r>
              <a:rPr lang="en-US" dirty="0">
                <a:solidFill>
                  <a:schemeClr val="tx1"/>
                </a:solidFill>
              </a:rPr>
              <a:t>: Unity is a widely-used, versatile game engine known for its user-friendly interface and support for both 2D and 3D game development. It offers a comprehensive asset store and strong cross-platform capabilities, making it popular among indie developers and large studios alike.</a:t>
            </a:r>
            <a:endParaRPr lang="en-US" b="1" dirty="0">
              <a:solidFill>
                <a:schemeClr val="tx1"/>
              </a:solidFill>
            </a:endParaRPr>
          </a:p>
          <a:p>
            <a:pPr marL="285750" indent="-285750">
              <a:buClr>
                <a:schemeClr val="tx1"/>
              </a:buClr>
              <a:buFont typeface="Wingdings" panose="05000000000000000000" pitchFamily="2" charset="2"/>
              <a:buChar char="§"/>
            </a:pPr>
            <a:endParaRPr lang="en-IN" b="1" dirty="0">
              <a:solidFill>
                <a:schemeClr val="tx1"/>
              </a:solidFill>
            </a:endParaRPr>
          </a:p>
          <a:p>
            <a:pPr marL="285750" indent="-285750">
              <a:buClr>
                <a:schemeClr val="tx1"/>
              </a:buClr>
              <a:buFont typeface="Wingdings" panose="05000000000000000000" pitchFamily="2" charset="2"/>
              <a:buChar char="§"/>
            </a:pPr>
            <a:r>
              <a:rPr lang="en-IN" b="1" dirty="0">
                <a:solidFill>
                  <a:schemeClr val="tx1"/>
                </a:solidFill>
              </a:rPr>
              <a:t>Examples:</a:t>
            </a:r>
          </a:p>
          <a:p>
            <a:pPr lvl="2">
              <a:buClr>
                <a:schemeClr val="tx1"/>
              </a:buClr>
            </a:pPr>
            <a:r>
              <a:rPr lang="en-US" b="1" dirty="0">
                <a:solidFill>
                  <a:schemeClr val="tx1"/>
                </a:solidFill>
              </a:rPr>
              <a:t>	</a:t>
            </a:r>
            <a:r>
              <a:rPr lang="en-IN" b="1" dirty="0">
                <a:solidFill>
                  <a:schemeClr val="tx1"/>
                </a:solidFill>
              </a:rPr>
              <a:t>1. Genshin Impact</a:t>
            </a:r>
            <a:r>
              <a:rPr lang="en-US" b="1" dirty="0">
                <a:solidFill>
                  <a:schemeClr val="tx1"/>
                </a:solidFill>
              </a:rPr>
              <a:t>	</a:t>
            </a:r>
          </a:p>
          <a:p>
            <a:pPr lvl="2">
              <a:buClr>
                <a:schemeClr val="tx1"/>
              </a:buClr>
            </a:pPr>
            <a:r>
              <a:rPr lang="en-US" b="1" dirty="0">
                <a:solidFill>
                  <a:schemeClr val="tx1"/>
                </a:solidFill>
              </a:rPr>
              <a:t>	</a:t>
            </a:r>
            <a:r>
              <a:rPr lang="en-IN" b="1" dirty="0">
                <a:solidFill>
                  <a:schemeClr val="tx1"/>
                </a:solidFill>
              </a:rPr>
              <a:t>2. Pokémon Go </a:t>
            </a:r>
            <a:r>
              <a:rPr lang="en-US" b="1" dirty="0">
                <a:solidFill>
                  <a:schemeClr val="tx1"/>
                </a:solidFill>
              </a:rPr>
              <a:t>	</a:t>
            </a:r>
          </a:p>
          <a:p>
            <a:pPr lvl="2">
              <a:buClr>
                <a:schemeClr val="tx1"/>
              </a:buClr>
            </a:pPr>
            <a:r>
              <a:rPr lang="en-US" b="1" dirty="0">
                <a:solidFill>
                  <a:schemeClr val="tx1"/>
                </a:solidFill>
              </a:rPr>
              <a:t>	</a:t>
            </a:r>
            <a:r>
              <a:rPr lang="en-IN" b="1" dirty="0">
                <a:solidFill>
                  <a:schemeClr val="tx1"/>
                </a:solidFill>
              </a:rPr>
              <a:t>3. Rust</a:t>
            </a:r>
            <a:r>
              <a:rPr lang="en-US" b="1" dirty="0">
                <a:solidFill>
                  <a:schemeClr val="tx1"/>
                </a:solidFill>
              </a:rPr>
              <a:t>		</a:t>
            </a:r>
          </a:p>
          <a:p>
            <a:pPr lvl="2">
              <a:buClr>
                <a:schemeClr val="tx1"/>
              </a:buClr>
            </a:pPr>
            <a:r>
              <a:rPr lang="en-US" b="1" dirty="0">
                <a:solidFill>
                  <a:schemeClr val="tx1"/>
                </a:solidFill>
              </a:rPr>
              <a:t>	</a:t>
            </a:r>
            <a:r>
              <a:rPr lang="en-IN" b="1" dirty="0">
                <a:solidFill>
                  <a:schemeClr val="tx1"/>
                </a:solidFill>
              </a:rPr>
              <a:t>4. Among Us</a:t>
            </a:r>
            <a:r>
              <a:rPr lang="en-US" b="1" dirty="0">
                <a:solidFill>
                  <a:schemeClr val="tx1"/>
                </a:solidFill>
              </a:rPr>
              <a:t>	</a:t>
            </a:r>
          </a:p>
          <a:p>
            <a:pPr lvl="2">
              <a:buClr>
                <a:schemeClr val="tx1"/>
              </a:buClr>
            </a:pPr>
            <a:r>
              <a:rPr lang="en-US" b="1" dirty="0">
                <a:solidFill>
                  <a:schemeClr val="tx1"/>
                </a:solidFill>
              </a:rPr>
              <a:t>	</a:t>
            </a:r>
            <a:r>
              <a:rPr lang="en-IN" b="1" dirty="0">
                <a:solidFill>
                  <a:schemeClr val="tx1"/>
                </a:solidFill>
              </a:rPr>
              <a:t>5. Super Mario Run</a:t>
            </a:r>
          </a:p>
        </p:txBody>
      </p:sp>
      <p:pic>
        <p:nvPicPr>
          <p:cNvPr id="5" name="Picture 4">
            <a:extLst>
              <a:ext uri="{FF2B5EF4-FFF2-40B4-BE49-F238E27FC236}">
                <a16:creationId xmlns:a16="http://schemas.microsoft.com/office/drawing/2014/main" id="{1AB45DB1-5146-4938-ADB0-212C355DE808}"/>
              </a:ext>
            </a:extLst>
          </p:cNvPr>
          <p:cNvPicPr>
            <a:picLocks noChangeAspect="1"/>
          </p:cNvPicPr>
          <p:nvPr/>
        </p:nvPicPr>
        <p:blipFill>
          <a:blip r:embed="rId3"/>
          <a:stretch>
            <a:fillRect/>
          </a:stretch>
        </p:blipFill>
        <p:spPr>
          <a:xfrm>
            <a:off x="6044656" y="1366734"/>
            <a:ext cx="2352168" cy="2410031"/>
          </a:xfrm>
          <a:prstGeom prst="rect">
            <a:avLst/>
          </a:prstGeom>
        </p:spPr>
      </p:pic>
    </p:spTree>
    <p:extLst>
      <p:ext uri="{BB962C8B-B14F-4D97-AF65-F5344CB8AC3E}">
        <p14:creationId xmlns:p14="http://schemas.microsoft.com/office/powerpoint/2010/main" val="380456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6"/>
          <p:cNvSpPr txBox="1">
            <a:spLocks noGrp="1"/>
          </p:cNvSpPr>
          <p:nvPr>
            <p:ph type="ctrTitle"/>
          </p:nvPr>
        </p:nvSpPr>
        <p:spPr>
          <a:xfrm>
            <a:off x="1395038" y="1759630"/>
            <a:ext cx="6353924" cy="14288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Introduction</a:t>
            </a:r>
            <a:r>
              <a:rPr lang="en-IN" sz="4400" dirty="0"/>
              <a:t> To Game Development</a:t>
            </a:r>
            <a:r>
              <a:rPr lang="en" sz="4400" dirty="0"/>
              <a:t>    </a:t>
            </a:r>
            <a:endParaRPr sz="4400" dirty="0"/>
          </a:p>
        </p:txBody>
      </p:sp>
      <p:grpSp>
        <p:nvGrpSpPr>
          <p:cNvPr id="201" name="Google Shape;201;p26"/>
          <p:cNvGrpSpPr/>
          <p:nvPr/>
        </p:nvGrpSpPr>
        <p:grpSpPr>
          <a:xfrm>
            <a:off x="7229775" y="947625"/>
            <a:ext cx="536998" cy="134100"/>
            <a:chOff x="7229775" y="947625"/>
            <a:chExt cx="536998" cy="134100"/>
          </a:xfrm>
        </p:grpSpPr>
        <p:sp>
          <p:nvSpPr>
            <p:cNvPr id="202" name="Google Shape;202;p26"/>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3" name="Google Shape;203;p26"/>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4" name="Google Shape;204;p26"/>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5" name="Google Shape;205;p26"/>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510336" y="551896"/>
            <a:ext cx="5398588" cy="572700"/>
          </a:xfrm>
          <a:prstGeom prst="rect">
            <a:avLst/>
          </a:prstGeom>
        </p:spPr>
        <p:txBody>
          <a:bodyPr spcFirstLastPara="1" wrap="square" lIns="91425" tIns="91425" rIns="91425" bIns="91425" anchor="t" anchorCtr="0">
            <a:noAutofit/>
          </a:bodyPr>
          <a:lstStyle/>
          <a:p>
            <a:pPr marL="0" lvl="0" indent="0"/>
            <a:r>
              <a:rPr lang="en-IN" sz="2300" b="1" u="sng" dirty="0">
                <a:effectLst>
                  <a:outerShdw blurRad="38100" dist="38100" dir="2700000" algn="tl">
                    <a:srgbClr val="000000">
                      <a:alpha val="43137"/>
                    </a:srgbClr>
                  </a:outerShdw>
                </a:effectLst>
              </a:rPr>
              <a:t>Most </a:t>
            </a:r>
            <a:r>
              <a:rPr lang="en-IN" sz="2300" b="1" u="sng" dirty="0" err="1">
                <a:effectLst>
                  <a:outerShdw blurRad="38100" dist="38100" dir="2700000" algn="tl">
                    <a:srgbClr val="000000">
                      <a:alpha val="43137"/>
                    </a:srgbClr>
                  </a:outerShdw>
                </a:effectLst>
              </a:rPr>
              <a:t>Populer</a:t>
            </a:r>
            <a:r>
              <a:rPr lang="en-IN" sz="2300" b="1" u="sng" dirty="0">
                <a:effectLst>
                  <a:outerShdw blurRad="38100" dist="38100" dir="2700000" algn="tl">
                    <a:srgbClr val="000000">
                      <a:alpha val="43137"/>
                    </a:srgbClr>
                  </a:outerShdw>
                </a:effectLst>
              </a:rPr>
              <a:t> Game Engines</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 name="Text Placeholder 1">
            <a:extLst>
              <a:ext uri="{FF2B5EF4-FFF2-40B4-BE49-F238E27FC236}">
                <a16:creationId xmlns:a16="http://schemas.microsoft.com/office/drawing/2014/main" id="{CB4A8F91-816E-4243-8A7C-9AAEF87B0C18}"/>
              </a:ext>
            </a:extLst>
          </p:cNvPr>
          <p:cNvSpPr>
            <a:spLocks noGrp="1" noChangeArrowheads="1"/>
          </p:cNvSpPr>
          <p:nvPr>
            <p:ph type="body" idx="1"/>
          </p:nvPr>
        </p:nvSpPr>
        <p:spPr bwMode="auto">
          <a:xfrm>
            <a:off x="400560" y="1181579"/>
            <a:ext cx="5022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rPr>
              <a:t>III.  GoDot Engine</a:t>
            </a:r>
          </a:p>
        </p:txBody>
      </p:sp>
      <p:sp>
        <p:nvSpPr>
          <p:cNvPr id="12" name="TextBox 11">
            <a:extLst>
              <a:ext uri="{FF2B5EF4-FFF2-40B4-BE49-F238E27FC236}">
                <a16:creationId xmlns:a16="http://schemas.microsoft.com/office/drawing/2014/main" id="{5D876BB7-64CC-4362-9479-161CBD9AD5C7}"/>
              </a:ext>
            </a:extLst>
          </p:cNvPr>
          <p:cNvSpPr txBox="1"/>
          <p:nvPr/>
        </p:nvSpPr>
        <p:spPr>
          <a:xfrm>
            <a:off x="577386" y="1778143"/>
            <a:ext cx="5075488" cy="2677656"/>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solidFill>
              </a:rPr>
              <a:t>Overview</a:t>
            </a:r>
            <a:r>
              <a:rPr lang="en-US" dirty="0">
                <a:solidFill>
                  <a:schemeClr val="tx1"/>
                </a:solidFill>
              </a:rPr>
              <a:t>: </a:t>
            </a:r>
            <a:r>
              <a:rPr lang="en-US" altLang="en-US" dirty="0">
                <a:solidFill>
                  <a:schemeClr val="tx1"/>
                </a:solidFill>
                <a:latin typeface="Arial" panose="020B0604020202020204" pitchFamily="34" charset="0"/>
              </a:rPr>
              <a:t>Godot is an open-source game engine that supports both 2D and 3D game development. It is known for its lightweight nature, flexibility, and no royalty fees. It has an active community and offers a range of tools for diverse game types.</a:t>
            </a:r>
          </a:p>
          <a:p>
            <a:pPr>
              <a:buClr>
                <a:schemeClr val="tx1"/>
              </a:buClr>
            </a:pPr>
            <a:endParaRPr lang="en-IN" b="1" dirty="0">
              <a:solidFill>
                <a:schemeClr val="tx1"/>
              </a:solidFill>
            </a:endParaRPr>
          </a:p>
          <a:p>
            <a:pPr marL="285750" indent="-285750">
              <a:buClr>
                <a:schemeClr val="tx1"/>
              </a:buClr>
              <a:buFont typeface="Wingdings" panose="05000000000000000000" pitchFamily="2" charset="2"/>
              <a:buChar char="§"/>
            </a:pPr>
            <a:r>
              <a:rPr lang="en-IN" b="1" dirty="0">
                <a:solidFill>
                  <a:schemeClr val="tx1"/>
                </a:solidFill>
              </a:rPr>
              <a:t>Examples:</a:t>
            </a:r>
          </a:p>
          <a:p>
            <a:pPr lvl="2">
              <a:buClr>
                <a:schemeClr val="tx1"/>
              </a:buClr>
            </a:pPr>
            <a:r>
              <a:rPr lang="en-US" b="1" dirty="0">
                <a:solidFill>
                  <a:schemeClr val="tx1"/>
                </a:solidFill>
              </a:rPr>
              <a:t>	</a:t>
            </a:r>
            <a:r>
              <a:rPr lang="en-IN" b="1" dirty="0">
                <a:solidFill>
                  <a:schemeClr val="tx1"/>
                </a:solidFill>
              </a:rPr>
              <a:t>1. Hollow Knight (Early Development)</a:t>
            </a:r>
            <a:r>
              <a:rPr lang="en-US" b="1" dirty="0">
                <a:solidFill>
                  <a:schemeClr val="tx1"/>
                </a:solidFill>
              </a:rPr>
              <a:t>	</a:t>
            </a:r>
          </a:p>
          <a:p>
            <a:pPr lvl="2">
              <a:buClr>
                <a:schemeClr val="tx1"/>
              </a:buClr>
            </a:pPr>
            <a:r>
              <a:rPr lang="en-US" b="1" dirty="0">
                <a:solidFill>
                  <a:schemeClr val="tx1"/>
                </a:solidFill>
              </a:rPr>
              <a:t>	</a:t>
            </a:r>
            <a:r>
              <a:rPr lang="en-IN" b="1" dirty="0">
                <a:solidFill>
                  <a:schemeClr val="tx1"/>
                </a:solidFill>
              </a:rPr>
              <a:t>2. A Short Hike</a:t>
            </a:r>
            <a:endParaRPr lang="en-US" b="1" dirty="0">
              <a:solidFill>
                <a:schemeClr val="tx1"/>
              </a:solidFill>
            </a:endParaRPr>
          </a:p>
          <a:p>
            <a:pPr lvl="2">
              <a:buClr>
                <a:schemeClr val="tx1"/>
              </a:buClr>
            </a:pPr>
            <a:r>
              <a:rPr lang="en-US" b="1" dirty="0">
                <a:solidFill>
                  <a:schemeClr val="tx1"/>
                </a:solidFill>
              </a:rPr>
              <a:t>	</a:t>
            </a:r>
            <a:r>
              <a:rPr lang="en-IN" b="1" dirty="0">
                <a:solidFill>
                  <a:schemeClr val="tx1"/>
                </a:solidFill>
              </a:rPr>
              <a:t>3. Hyper Light Drifter</a:t>
            </a:r>
            <a:r>
              <a:rPr lang="en-US" b="1" dirty="0">
                <a:solidFill>
                  <a:schemeClr val="tx1"/>
                </a:solidFill>
              </a:rPr>
              <a:t>		</a:t>
            </a:r>
          </a:p>
          <a:p>
            <a:pPr lvl="2">
              <a:buClr>
                <a:schemeClr val="tx1"/>
              </a:buClr>
            </a:pPr>
            <a:r>
              <a:rPr lang="en-US" b="1" dirty="0">
                <a:solidFill>
                  <a:schemeClr val="tx1"/>
                </a:solidFill>
              </a:rPr>
              <a:t>	</a:t>
            </a:r>
            <a:r>
              <a:rPr lang="en-IN" b="1" dirty="0">
                <a:solidFill>
                  <a:schemeClr val="tx1"/>
                </a:solidFill>
              </a:rPr>
              <a:t>4. </a:t>
            </a:r>
            <a:r>
              <a:rPr lang="en-US" b="1" dirty="0">
                <a:solidFill>
                  <a:schemeClr val="tx1"/>
                </a:solidFill>
              </a:rPr>
              <a:t>The Last Door</a:t>
            </a:r>
          </a:p>
          <a:p>
            <a:pPr lvl="2">
              <a:buClr>
                <a:schemeClr val="tx1"/>
              </a:buClr>
            </a:pPr>
            <a:r>
              <a:rPr lang="en-US" b="1" dirty="0">
                <a:solidFill>
                  <a:schemeClr val="tx1"/>
                </a:solidFill>
              </a:rPr>
              <a:t>	</a:t>
            </a:r>
            <a:r>
              <a:rPr lang="en-IN" b="1" dirty="0">
                <a:solidFill>
                  <a:schemeClr val="tx1"/>
                </a:solidFill>
              </a:rPr>
              <a:t>5. Kingdoms Reborn</a:t>
            </a:r>
          </a:p>
        </p:txBody>
      </p:sp>
      <p:sp>
        <p:nvSpPr>
          <p:cNvPr id="3" name="Rectangle 1">
            <a:extLst>
              <a:ext uri="{FF2B5EF4-FFF2-40B4-BE49-F238E27FC236}">
                <a16:creationId xmlns:a16="http://schemas.microsoft.com/office/drawing/2014/main" id="{9229927A-D733-434F-A210-63D7B84E8C73}"/>
              </a:ext>
            </a:extLst>
          </p:cNvPr>
          <p:cNvSpPr>
            <a:spLocks noChangeArrowheads="1"/>
          </p:cNvSpPr>
          <p:nvPr/>
        </p:nvSpPr>
        <p:spPr bwMode="auto">
          <a:xfrm>
            <a:off x="-1233714" y="2161894"/>
            <a:ext cx="381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B27EB43-C842-49F1-9D93-F20EC054B9DA}"/>
              </a:ext>
            </a:extLst>
          </p:cNvPr>
          <p:cNvPicPr>
            <a:picLocks noChangeAspect="1"/>
          </p:cNvPicPr>
          <p:nvPr/>
        </p:nvPicPr>
        <p:blipFill>
          <a:blip r:embed="rId3"/>
          <a:stretch>
            <a:fillRect/>
          </a:stretch>
        </p:blipFill>
        <p:spPr>
          <a:xfrm>
            <a:off x="5908924" y="2108909"/>
            <a:ext cx="2623368" cy="925682"/>
          </a:xfrm>
          <a:prstGeom prst="rect">
            <a:avLst/>
          </a:prstGeom>
        </p:spPr>
      </p:pic>
    </p:spTree>
    <p:extLst>
      <p:ext uri="{BB962C8B-B14F-4D97-AF65-F5344CB8AC3E}">
        <p14:creationId xmlns:p14="http://schemas.microsoft.com/office/powerpoint/2010/main" val="312612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6"/>
          <p:cNvPicPr preferRelativeResize="0">
            <a:picLocks noGrp="1"/>
          </p:cNvPicPr>
          <p:nvPr>
            <p:ph type="pic" idx="2"/>
          </p:nvPr>
        </p:nvPicPr>
        <p:blipFill rotWithShape="1">
          <a:blip r:embed="rId3">
            <a:alphaModFix/>
          </a:blip>
          <a:srcRect t="7798" b="7806"/>
          <a:stretch/>
        </p:blipFill>
        <p:spPr>
          <a:xfrm>
            <a:off x="0" y="0"/>
            <a:ext cx="9144003" cy="5143501"/>
          </a:xfrm>
          <a:prstGeom prst="rect">
            <a:avLst/>
          </a:prstGeom>
        </p:spPr>
      </p:pic>
      <p:sp>
        <p:nvSpPr>
          <p:cNvPr id="346" name="Google Shape;346;p36"/>
          <p:cNvSpPr txBox="1">
            <a:spLocks noGrp="1"/>
          </p:cNvSpPr>
          <p:nvPr>
            <p:ph type="title"/>
          </p:nvPr>
        </p:nvSpPr>
        <p:spPr>
          <a:xfrm>
            <a:off x="0" y="4020450"/>
            <a:ext cx="9144000" cy="940170"/>
          </a:xfrm>
          <a:prstGeom prst="rect">
            <a:avLst/>
          </a:prstGeom>
        </p:spPr>
        <p:txBody>
          <a:bodyPr spcFirstLastPara="1" wrap="square" lIns="91425" tIns="91425" rIns="91425" bIns="91425" anchor="t" anchorCtr="0">
            <a:noAutofit/>
          </a:bodyPr>
          <a:lstStyle/>
          <a:p>
            <a:pPr lvl="0"/>
            <a:r>
              <a:rPr lang="en-US" sz="2500" dirty="0"/>
              <a:t>Nobody in this industry knows what they're doing, we just have a gut assumption.</a:t>
            </a:r>
          </a:p>
        </p:txBody>
      </p:sp>
      <p:grpSp>
        <p:nvGrpSpPr>
          <p:cNvPr id="347" name="Google Shape;347;p36"/>
          <p:cNvGrpSpPr/>
          <p:nvPr/>
        </p:nvGrpSpPr>
        <p:grpSpPr>
          <a:xfrm>
            <a:off x="8228625" y="1820750"/>
            <a:ext cx="226500" cy="378950"/>
            <a:chOff x="7894100" y="3762250"/>
            <a:chExt cx="226500" cy="378950"/>
          </a:xfrm>
        </p:grpSpPr>
        <p:sp>
          <p:nvSpPr>
            <p:cNvPr id="348" name="Google Shape;348;p36"/>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49" name="Google Shape;349;p36"/>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350" name="Google Shape;350;p36"/>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3" name="Google Shape;433;p40"/>
          <p:cNvPicPr preferRelativeResize="0">
            <a:picLocks noGrp="1"/>
          </p:cNvPicPr>
          <p:nvPr>
            <p:ph type="pic" idx="2"/>
          </p:nvPr>
        </p:nvPicPr>
        <p:blipFill rotWithShape="1">
          <a:blip r:embed="rId3">
            <a:alphaModFix/>
          </a:blip>
          <a:srcRect l="26944" r="26949"/>
          <a:stretch/>
        </p:blipFill>
        <p:spPr>
          <a:xfrm flipH="1">
            <a:off x="5755800" y="587675"/>
            <a:ext cx="2745000" cy="3968100"/>
          </a:xfrm>
          <a:prstGeom prst="snip2DiagRect">
            <a:avLst>
              <a:gd name="adj1" fmla="val 0"/>
              <a:gd name="adj2" fmla="val 16667"/>
            </a:avLst>
          </a:prstGeom>
        </p:spPr>
      </p:pic>
      <p:pic>
        <p:nvPicPr>
          <p:cNvPr id="434" name="Google Shape;434;p40"/>
          <p:cNvPicPr preferRelativeResize="0">
            <a:picLocks noGrp="1"/>
          </p:cNvPicPr>
          <p:nvPr>
            <p:ph type="pic" idx="3"/>
          </p:nvPr>
        </p:nvPicPr>
        <p:blipFill rotWithShape="1">
          <a:blip r:embed="rId4">
            <a:alphaModFix/>
          </a:blip>
          <a:srcRect t="32711" b="16017"/>
          <a:stretch/>
        </p:blipFill>
        <p:spPr>
          <a:xfrm flipH="1">
            <a:off x="1344625" y="3117873"/>
            <a:ext cx="4207500" cy="1437900"/>
          </a:xfrm>
          <a:prstGeom prst="snip2DiagRect">
            <a:avLst>
              <a:gd name="adj1" fmla="val 0"/>
              <a:gd name="adj2" fmla="val 16667"/>
            </a:avLst>
          </a:prstGeom>
        </p:spPr>
      </p:pic>
      <p:pic>
        <p:nvPicPr>
          <p:cNvPr id="435" name="Google Shape;435;p40"/>
          <p:cNvPicPr preferRelativeResize="0">
            <a:picLocks noGrp="1"/>
          </p:cNvPicPr>
          <p:nvPr>
            <p:ph type="pic" idx="4"/>
          </p:nvPr>
        </p:nvPicPr>
        <p:blipFill rotWithShape="1">
          <a:blip r:embed="rId5">
            <a:alphaModFix/>
          </a:blip>
          <a:srcRect l="37283" r="21428" b="1468"/>
          <a:stretch/>
        </p:blipFill>
        <p:spPr>
          <a:xfrm flipH="1">
            <a:off x="4066825" y="587675"/>
            <a:ext cx="1485300" cy="2361900"/>
          </a:xfrm>
          <a:prstGeom prst="snip1Rect">
            <a:avLst>
              <a:gd name="adj" fmla="val 16667"/>
            </a:avLst>
          </a:prstGeom>
        </p:spPr>
      </p:pic>
      <p:grpSp>
        <p:nvGrpSpPr>
          <p:cNvPr id="436" name="Google Shape;436;p40"/>
          <p:cNvGrpSpPr/>
          <p:nvPr/>
        </p:nvGrpSpPr>
        <p:grpSpPr>
          <a:xfrm rot="5400000">
            <a:off x="861825" y="3983650"/>
            <a:ext cx="536998" cy="134100"/>
            <a:chOff x="7229775" y="947625"/>
            <a:chExt cx="536998" cy="134100"/>
          </a:xfrm>
        </p:grpSpPr>
        <p:sp>
          <p:nvSpPr>
            <p:cNvPr id="437" name="Google Shape;437;p40"/>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8" name="Google Shape;438;p40"/>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9" name="Google Shape;439;p40"/>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0" name="Google Shape;440;p40"/>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441" name="Google Shape;441;p40"/>
          <p:cNvGrpSpPr/>
          <p:nvPr/>
        </p:nvGrpSpPr>
        <p:grpSpPr>
          <a:xfrm>
            <a:off x="8180750" y="816250"/>
            <a:ext cx="150300" cy="378950"/>
            <a:chOff x="205650" y="308475"/>
            <a:chExt cx="150300" cy="378950"/>
          </a:xfrm>
        </p:grpSpPr>
        <p:sp>
          <p:nvSpPr>
            <p:cNvPr id="442" name="Google Shape;442;p40"/>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3" name="Google Shape;443;p40"/>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4" name="Google Shape;444;p40"/>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pic>
        <p:nvPicPr>
          <p:cNvPr id="9" name="Picture 8">
            <a:extLst>
              <a:ext uri="{FF2B5EF4-FFF2-40B4-BE49-F238E27FC236}">
                <a16:creationId xmlns:a16="http://schemas.microsoft.com/office/drawing/2014/main" id="{3E402EBB-AC4B-478A-977F-B291645EE9D9}"/>
              </a:ext>
            </a:extLst>
          </p:cNvPr>
          <p:cNvPicPr>
            <a:picLocks noChangeAspect="1"/>
          </p:cNvPicPr>
          <p:nvPr/>
        </p:nvPicPr>
        <p:blipFill>
          <a:blip r:embed="rId6"/>
          <a:stretch>
            <a:fillRect/>
          </a:stretch>
        </p:blipFill>
        <p:spPr>
          <a:xfrm>
            <a:off x="469674" y="1250654"/>
            <a:ext cx="3495313" cy="1035941"/>
          </a:xfrm>
          <a:prstGeom prst="rect">
            <a:avLst/>
          </a:prstGeom>
          <a:ln>
            <a:solidFill>
              <a:schemeClr val="bg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0000" y="4963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 </a:t>
            </a:r>
            <a:r>
              <a:rPr lang="en-IN" dirty="0"/>
              <a:t>Stages of Game Development</a:t>
            </a:r>
            <a:endParaRPr dirty="0"/>
          </a:p>
        </p:txBody>
      </p:sp>
      <p:sp>
        <p:nvSpPr>
          <p:cNvPr id="225" name="Google Shape;225;p28"/>
          <p:cNvSpPr txBox="1">
            <a:spLocks noGrp="1"/>
          </p:cNvSpPr>
          <p:nvPr>
            <p:ph type="title" idx="2"/>
          </p:nvPr>
        </p:nvSpPr>
        <p:spPr>
          <a:xfrm>
            <a:off x="862325"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tx2"/>
                </a:solidFill>
              </a:rPr>
              <a:t>01</a:t>
            </a:r>
            <a:endParaRPr u="sng" dirty="0">
              <a:solidFill>
                <a:schemeClr val="tx2"/>
              </a:solidFill>
            </a:endParaRPr>
          </a:p>
        </p:txBody>
      </p:sp>
      <p:sp>
        <p:nvSpPr>
          <p:cNvPr id="226" name="Google Shape;226;p28"/>
          <p:cNvSpPr txBox="1">
            <a:spLocks noGrp="1"/>
          </p:cNvSpPr>
          <p:nvPr>
            <p:ph type="title" idx="3"/>
          </p:nvPr>
        </p:nvSpPr>
        <p:spPr>
          <a:xfrm>
            <a:off x="862325" y="297035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227" name="Google Shape;227;p28"/>
          <p:cNvSpPr txBox="1">
            <a:spLocks noGrp="1"/>
          </p:cNvSpPr>
          <p:nvPr>
            <p:ph type="title" idx="4"/>
          </p:nvPr>
        </p:nvSpPr>
        <p:spPr>
          <a:xfrm>
            <a:off x="35541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228" name="Google Shape;228;p28"/>
          <p:cNvSpPr txBox="1">
            <a:spLocks noGrp="1"/>
          </p:cNvSpPr>
          <p:nvPr>
            <p:ph type="title" idx="5"/>
          </p:nvPr>
        </p:nvSpPr>
        <p:spPr>
          <a:xfrm>
            <a:off x="3554100"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05</a:t>
            </a:r>
            <a:endParaRPr u="sng" dirty="0"/>
          </a:p>
        </p:txBody>
      </p:sp>
      <p:sp>
        <p:nvSpPr>
          <p:cNvPr id="229" name="Google Shape;229;p28"/>
          <p:cNvSpPr txBox="1">
            <a:spLocks noGrp="1"/>
          </p:cNvSpPr>
          <p:nvPr>
            <p:ph type="title" idx="6"/>
          </p:nvPr>
        </p:nvSpPr>
        <p:spPr>
          <a:xfrm>
            <a:off x="6025132" y="150069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230" name="Google Shape;230;p28"/>
          <p:cNvSpPr txBox="1">
            <a:spLocks noGrp="1"/>
          </p:cNvSpPr>
          <p:nvPr>
            <p:ph type="title" idx="7"/>
          </p:nvPr>
        </p:nvSpPr>
        <p:spPr>
          <a:xfrm>
            <a:off x="6025132" y="29142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06</a:t>
            </a:r>
            <a:endParaRPr u="sng" dirty="0"/>
          </a:p>
        </p:txBody>
      </p:sp>
      <p:sp>
        <p:nvSpPr>
          <p:cNvPr id="231" name="Google Shape;231;p28"/>
          <p:cNvSpPr txBox="1">
            <a:spLocks noGrp="1"/>
          </p:cNvSpPr>
          <p:nvPr>
            <p:ph type="subTitle" idx="1"/>
          </p:nvPr>
        </p:nvSpPr>
        <p:spPr>
          <a:xfrm>
            <a:off x="862325" y="1984475"/>
            <a:ext cx="2035800" cy="678900"/>
          </a:xfrm>
          <a:prstGeom prst="rect">
            <a:avLst/>
          </a:prstGeom>
        </p:spPr>
        <p:txBody>
          <a:bodyPr spcFirstLastPara="1" wrap="square" lIns="91425" tIns="91425" rIns="91425" bIns="91425" anchor="t" anchorCtr="0">
            <a:noAutofit/>
          </a:bodyPr>
          <a:lstStyle/>
          <a:p>
            <a:pPr marL="0" lvl="0" indent="0"/>
            <a:r>
              <a:rPr lang="en-IN" b="1" dirty="0"/>
              <a:t>Concept and Pre-production</a:t>
            </a:r>
            <a:endParaRPr dirty="0"/>
          </a:p>
        </p:txBody>
      </p:sp>
      <p:sp>
        <p:nvSpPr>
          <p:cNvPr id="232" name="Google Shape;232;p28"/>
          <p:cNvSpPr txBox="1">
            <a:spLocks noGrp="1"/>
          </p:cNvSpPr>
          <p:nvPr>
            <p:ph type="subTitle" idx="8"/>
          </p:nvPr>
        </p:nvSpPr>
        <p:spPr>
          <a:xfrm>
            <a:off x="3554100" y="1984475"/>
            <a:ext cx="2035800" cy="678900"/>
          </a:xfrm>
          <a:prstGeom prst="rect">
            <a:avLst/>
          </a:prstGeom>
        </p:spPr>
        <p:txBody>
          <a:bodyPr spcFirstLastPara="1" wrap="square" lIns="91425" tIns="91425" rIns="91425" bIns="91425" anchor="t" anchorCtr="0">
            <a:noAutofit/>
          </a:bodyPr>
          <a:lstStyle/>
          <a:p>
            <a:pPr marL="0" lvl="0" indent="0"/>
            <a:r>
              <a:rPr lang="en-IN" b="1" dirty="0"/>
              <a:t>Design of Game</a:t>
            </a:r>
            <a:endParaRPr b="1" dirty="0"/>
          </a:p>
        </p:txBody>
      </p:sp>
      <p:sp>
        <p:nvSpPr>
          <p:cNvPr id="233" name="Google Shape;233;p28"/>
          <p:cNvSpPr txBox="1">
            <a:spLocks noGrp="1"/>
          </p:cNvSpPr>
          <p:nvPr>
            <p:ph type="subTitle" idx="9"/>
          </p:nvPr>
        </p:nvSpPr>
        <p:spPr>
          <a:xfrm>
            <a:off x="6025132" y="1984475"/>
            <a:ext cx="2590231" cy="678900"/>
          </a:xfrm>
          <a:prstGeom prst="rect">
            <a:avLst/>
          </a:prstGeom>
        </p:spPr>
        <p:txBody>
          <a:bodyPr spcFirstLastPara="1" wrap="square" lIns="91425" tIns="91425" rIns="91425" bIns="91425" anchor="t" anchorCtr="0">
            <a:noAutofit/>
          </a:bodyPr>
          <a:lstStyle/>
          <a:p>
            <a:pPr marL="0" lvl="0" indent="0"/>
            <a:r>
              <a:rPr lang="en-IN" b="1" dirty="0"/>
              <a:t>Production of Game</a:t>
            </a:r>
            <a:endParaRPr b="1" dirty="0"/>
          </a:p>
        </p:txBody>
      </p:sp>
      <p:sp>
        <p:nvSpPr>
          <p:cNvPr id="234" name="Google Shape;234;p28"/>
          <p:cNvSpPr txBox="1">
            <a:spLocks noGrp="1"/>
          </p:cNvSpPr>
          <p:nvPr>
            <p:ph type="subTitle" idx="13"/>
          </p:nvPr>
        </p:nvSpPr>
        <p:spPr>
          <a:xfrm>
            <a:off x="862325" y="3417950"/>
            <a:ext cx="2035800" cy="678900"/>
          </a:xfrm>
          <a:prstGeom prst="rect">
            <a:avLst/>
          </a:prstGeom>
        </p:spPr>
        <p:txBody>
          <a:bodyPr spcFirstLastPara="1" wrap="square" lIns="91425" tIns="91425" rIns="91425" bIns="91425" anchor="t" anchorCtr="0">
            <a:noAutofit/>
          </a:bodyPr>
          <a:lstStyle/>
          <a:p>
            <a:pPr marL="0" lvl="0" indent="0"/>
            <a:r>
              <a:rPr lang="en-IN" b="1" dirty="0"/>
              <a:t>Alpha and Beta Testing of Game</a:t>
            </a:r>
            <a:endParaRPr b="1" dirty="0"/>
          </a:p>
        </p:txBody>
      </p:sp>
      <p:sp>
        <p:nvSpPr>
          <p:cNvPr id="235" name="Google Shape;235;p28"/>
          <p:cNvSpPr txBox="1">
            <a:spLocks noGrp="1"/>
          </p:cNvSpPr>
          <p:nvPr>
            <p:ph type="subTitle" idx="14"/>
          </p:nvPr>
        </p:nvSpPr>
        <p:spPr>
          <a:xfrm>
            <a:off x="3554099" y="3417950"/>
            <a:ext cx="2163125" cy="678900"/>
          </a:xfrm>
          <a:prstGeom prst="rect">
            <a:avLst/>
          </a:prstGeom>
        </p:spPr>
        <p:txBody>
          <a:bodyPr spcFirstLastPara="1" wrap="square" lIns="91425" tIns="91425" rIns="91425" bIns="91425" anchor="t" anchorCtr="0">
            <a:noAutofit/>
          </a:bodyPr>
          <a:lstStyle/>
          <a:p>
            <a:pPr marL="0" lvl="0" indent="0"/>
            <a:r>
              <a:rPr lang="en-IN" b="1" dirty="0"/>
              <a:t>Launch of Game</a:t>
            </a:r>
            <a:endParaRPr b="1" dirty="0"/>
          </a:p>
        </p:txBody>
      </p:sp>
      <p:sp>
        <p:nvSpPr>
          <p:cNvPr id="236" name="Google Shape;236;p28"/>
          <p:cNvSpPr txBox="1">
            <a:spLocks noGrp="1"/>
          </p:cNvSpPr>
          <p:nvPr>
            <p:ph type="subTitle" idx="15"/>
          </p:nvPr>
        </p:nvSpPr>
        <p:spPr>
          <a:xfrm>
            <a:off x="6025132" y="3417950"/>
            <a:ext cx="2661668" cy="678900"/>
          </a:xfrm>
          <a:prstGeom prst="rect">
            <a:avLst/>
          </a:prstGeom>
        </p:spPr>
        <p:txBody>
          <a:bodyPr spcFirstLastPara="1" wrap="square" lIns="91425" tIns="91425" rIns="91425" bIns="91425" anchor="t" anchorCtr="0">
            <a:noAutofit/>
          </a:bodyPr>
          <a:lstStyle/>
          <a:p>
            <a:pPr marL="0" lvl="0" indent="0"/>
            <a:r>
              <a:rPr lang="en-IN" b="1" dirty="0"/>
              <a:t>Post-production and Maintenance of Game</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919943" y="2571750"/>
            <a:ext cx="3304113" cy="1103100"/>
          </a:xfrm>
          <a:prstGeom prst="rect">
            <a:avLst/>
          </a:prstGeom>
          <a:ln>
            <a:solidFill>
              <a:schemeClr val="tx1"/>
            </a:solidFill>
          </a:ln>
        </p:spPr>
        <p:txBody>
          <a:bodyPr spcFirstLastPara="1" wrap="square" lIns="91425" tIns="91425" rIns="91425" bIns="91425" anchor="t" anchorCtr="0">
            <a:noAutofit/>
          </a:bodyPr>
          <a:lstStyle/>
          <a:p>
            <a:pPr marL="0" lvl="0" indent="0"/>
            <a:r>
              <a:rPr lang="en-IN" sz="2800" b="1" dirty="0"/>
              <a:t>Concept and Pre-production</a:t>
            </a:r>
            <a:endParaRPr lang="en-IN" sz="2800" dirty="0"/>
          </a:p>
        </p:txBody>
      </p:sp>
      <p:sp>
        <p:nvSpPr>
          <p:cNvPr id="242" name="Google Shape;242;p29"/>
          <p:cNvSpPr txBox="1">
            <a:spLocks noGrp="1"/>
          </p:cNvSpPr>
          <p:nvPr>
            <p:ph type="title" idx="2"/>
          </p:nvPr>
        </p:nvSpPr>
        <p:spPr>
          <a:xfrm>
            <a:off x="4027049" y="1424132"/>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439050" y="756200"/>
            <a:ext cx="5111400" cy="572700"/>
          </a:xfrm>
          <a:prstGeom prst="rect">
            <a:avLst/>
          </a:prstGeom>
        </p:spPr>
        <p:txBody>
          <a:bodyPr spcFirstLastPara="1" wrap="square" lIns="91425" tIns="91425" rIns="91425" bIns="91425" anchor="t" anchorCtr="0">
            <a:noAutofit/>
          </a:bodyPr>
          <a:lstStyle/>
          <a:p>
            <a:pPr marL="0" lvl="0" indent="0"/>
            <a:r>
              <a:rPr lang="en-IN" sz="2400" b="1" u="sng" dirty="0">
                <a:effectLst>
                  <a:outerShdw blurRad="38100" dist="38100" dir="2700000" algn="tl">
                    <a:srgbClr val="000000">
                      <a:alpha val="43137"/>
                    </a:srgbClr>
                  </a:outerShdw>
                </a:effectLst>
              </a:rPr>
              <a:t>Concept and Pre-production</a:t>
            </a:r>
            <a:endParaRPr lang="en-IN" sz="2400" u="sng" dirty="0">
              <a:effectLst>
                <a:outerShdw blurRad="38100" dist="38100" dir="2700000" algn="tl">
                  <a:srgbClr val="000000">
                    <a:alpha val="43137"/>
                  </a:srgbClr>
                </a:outerShdw>
              </a:effectLst>
            </a:endParaRPr>
          </a:p>
        </p:txBody>
      </p:sp>
      <p:pic>
        <p:nvPicPr>
          <p:cNvPr id="258" name="Google Shape;258;p30"/>
          <p:cNvPicPr preferRelativeResize="0">
            <a:picLocks noGrp="1"/>
          </p:cNvPicPr>
          <p:nvPr>
            <p:ph type="pic" idx="2"/>
          </p:nvPr>
        </p:nvPicPr>
        <p:blipFill rotWithShape="1">
          <a:blip r:embed="rId3">
            <a:alphaModFix/>
          </a:blip>
          <a:srcRect l="27242" r="27238"/>
          <a:stretch/>
        </p:blipFill>
        <p:spPr>
          <a:xfrm>
            <a:off x="5831400" y="756200"/>
            <a:ext cx="2526600" cy="3699600"/>
          </a:xfrm>
          <a:prstGeom prst="snip1Rect">
            <a:avLst>
              <a:gd name="adj" fmla="val 16667"/>
            </a:avLst>
          </a:prstGeom>
        </p:spPr>
      </p:pic>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 name="Text Placeholder 1">
            <a:extLst>
              <a:ext uri="{FF2B5EF4-FFF2-40B4-BE49-F238E27FC236}">
                <a16:creationId xmlns:a16="http://schemas.microsoft.com/office/drawing/2014/main" id="{CB4A8F91-816E-4243-8A7C-9AAEF87B0C18}"/>
              </a:ext>
            </a:extLst>
          </p:cNvPr>
          <p:cNvSpPr>
            <a:spLocks noGrp="1" noChangeArrowheads="1"/>
          </p:cNvSpPr>
          <p:nvPr>
            <p:ph type="body" idx="1"/>
          </p:nvPr>
        </p:nvSpPr>
        <p:spPr bwMode="auto">
          <a:xfrm>
            <a:off x="562687" y="1558624"/>
            <a:ext cx="48641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Arial" panose="020B0604020202020204" pitchFamily="34" charset="0"/>
              </a:rPr>
              <a:t>Concept</a:t>
            </a:r>
            <a:r>
              <a:rPr kumimoji="0" lang="en-US" altLang="en-US" sz="1600" b="0" i="0" u="none" strike="noStrike" cap="none" normalizeH="0" baseline="0" dirty="0">
                <a:ln>
                  <a:noFill/>
                </a:ln>
                <a:solidFill>
                  <a:schemeClr val="tx1"/>
                </a:solidFill>
                <a:effectLst/>
                <a:latin typeface="Arial" panose="020B0604020202020204" pitchFamily="34" charset="0"/>
              </a:rPr>
              <a:t>: This is where the idea for the game is born. Developers brainstorm game mechanics, storylines, and unique features.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Arial" panose="020B0604020202020204" pitchFamily="34" charset="0"/>
              </a:rPr>
              <a:t>Pre-production</a:t>
            </a:r>
            <a:r>
              <a:rPr kumimoji="0" lang="en-US" altLang="en-US" sz="1600" b="0" i="0" u="none" strike="noStrike" cap="none" normalizeH="0" baseline="0" dirty="0">
                <a:ln>
                  <a:noFill/>
                </a:ln>
                <a:solidFill>
                  <a:schemeClr val="tx1"/>
                </a:solidFill>
                <a:effectLst/>
                <a:latin typeface="Arial" panose="020B0604020202020204" pitchFamily="34" charset="0"/>
              </a:rPr>
              <a:t>: Planning begins in earnest. This includes creating a game design document (GDD), defining the scope, outlining budgets, and setting timelines. Early prototypes or proofs of concept might be developed to test core ideas.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919943" y="2571750"/>
            <a:ext cx="3304113" cy="614363"/>
          </a:xfrm>
          <a:prstGeom prst="rect">
            <a:avLst/>
          </a:prstGeom>
          <a:ln>
            <a:solidFill>
              <a:schemeClr val="tx1"/>
            </a:solidFill>
          </a:ln>
        </p:spPr>
        <p:txBody>
          <a:bodyPr spcFirstLastPara="1" wrap="square" lIns="91425" tIns="91425" rIns="91425" bIns="91425" anchor="t" anchorCtr="0">
            <a:noAutofit/>
          </a:bodyPr>
          <a:lstStyle/>
          <a:p>
            <a:r>
              <a:rPr lang="en-IN" sz="2800" b="1" dirty="0"/>
              <a:t>Design of Game</a:t>
            </a:r>
            <a:br>
              <a:rPr lang="en-IN" sz="2800" b="1" dirty="0"/>
            </a:br>
            <a:endParaRPr lang="en-IN" sz="2800" dirty="0"/>
          </a:p>
        </p:txBody>
      </p:sp>
      <p:sp>
        <p:nvSpPr>
          <p:cNvPr id="242" name="Google Shape;242;p29"/>
          <p:cNvSpPr txBox="1">
            <a:spLocks noGrp="1"/>
          </p:cNvSpPr>
          <p:nvPr>
            <p:ph type="title" idx="2"/>
          </p:nvPr>
        </p:nvSpPr>
        <p:spPr>
          <a:xfrm>
            <a:off x="3899523" y="1466995"/>
            <a:ext cx="1344951" cy="1027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02</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248749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630737" y="756200"/>
            <a:ext cx="3023325" cy="572700"/>
          </a:xfrm>
          <a:prstGeom prst="rect">
            <a:avLst/>
          </a:prstGeom>
        </p:spPr>
        <p:txBody>
          <a:bodyPr spcFirstLastPara="1" wrap="square" lIns="91425" tIns="91425" rIns="91425" bIns="91425" anchor="t" anchorCtr="0">
            <a:noAutofit/>
          </a:bodyPr>
          <a:lstStyle/>
          <a:p>
            <a:pPr marL="0" lvl="0" indent="0"/>
            <a:r>
              <a:rPr lang="en-IN" sz="2400" b="1" u="sng" dirty="0">
                <a:effectLst>
                  <a:outerShdw blurRad="38100" dist="38100" dir="2700000" algn="tl">
                    <a:srgbClr val="000000">
                      <a:alpha val="43137"/>
                    </a:srgbClr>
                  </a:outerShdw>
                </a:effectLst>
              </a:rPr>
              <a:t>Design of Game</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 name="Text Placeholder 1">
            <a:extLst>
              <a:ext uri="{FF2B5EF4-FFF2-40B4-BE49-F238E27FC236}">
                <a16:creationId xmlns:a16="http://schemas.microsoft.com/office/drawing/2014/main" id="{CB4A8F91-816E-4243-8A7C-9AAEF87B0C18}"/>
              </a:ext>
            </a:extLst>
          </p:cNvPr>
          <p:cNvSpPr>
            <a:spLocks noGrp="1" noChangeArrowheads="1"/>
          </p:cNvSpPr>
          <p:nvPr>
            <p:ph type="body" idx="1"/>
          </p:nvPr>
        </p:nvSpPr>
        <p:spPr bwMode="auto">
          <a:xfrm>
            <a:off x="630737" y="1497762"/>
            <a:ext cx="48641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Tx/>
              <a:buSzTx/>
              <a:buFont typeface="Wingdings" panose="05000000000000000000" pitchFamily="2" charset="2"/>
              <a:buChar char="q"/>
            </a:pPr>
            <a:r>
              <a:rPr lang="en-US" altLang="en-US" sz="1600" b="1" dirty="0">
                <a:solidFill>
                  <a:schemeClr val="tx1"/>
                </a:solidFill>
                <a:latin typeface="Arial" panose="020B0604020202020204" pitchFamily="34" charset="0"/>
              </a:rPr>
              <a:t>Detailed Design</a:t>
            </a:r>
            <a:r>
              <a:rPr lang="en-US" altLang="en-US" sz="1600" dirty="0">
                <a:solidFill>
                  <a:schemeClr val="tx1"/>
                </a:solidFill>
                <a:latin typeface="Arial" panose="020B0604020202020204" pitchFamily="34" charset="0"/>
              </a:rPr>
              <a:t>: The game’s mechanics, rules, story, characters, and levels are fleshed out in detail. This stage includes creating detailed design documents and storyboards.</a:t>
            </a:r>
          </a:p>
          <a:p>
            <a:pPr marL="0" lvl="0" indent="0" eaLnBrk="0" fontAlgn="base" hangingPunct="0">
              <a:spcBef>
                <a:spcPct val="0"/>
              </a:spcBef>
              <a:spcAft>
                <a:spcPct val="0"/>
              </a:spcAft>
              <a:buClrTx/>
              <a:buSzTx/>
              <a:buNone/>
            </a:pPr>
            <a:endParaRPr lang="en-US" altLang="en-US" sz="1600" dirty="0">
              <a:solidFill>
                <a:schemeClr val="tx1"/>
              </a:solidFill>
              <a:latin typeface="Arial" panose="020B0604020202020204" pitchFamily="34" charset="0"/>
            </a:endParaRPr>
          </a:p>
          <a:p>
            <a:pPr marL="285750" lvl="0" indent="-285750" eaLnBrk="0" fontAlgn="base" hangingPunct="0">
              <a:spcBef>
                <a:spcPct val="0"/>
              </a:spcBef>
              <a:spcAft>
                <a:spcPct val="0"/>
              </a:spcAft>
              <a:buClrTx/>
              <a:buSzTx/>
              <a:buFont typeface="Wingdings" panose="05000000000000000000" pitchFamily="2" charset="2"/>
              <a:buChar char="q"/>
            </a:pPr>
            <a:r>
              <a:rPr lang="en-US" altLang="en-US" sz="1600" b="1" dirty="0">
                <a:solidFill>
                  <a:schemeClr val="tx1"/>
                </a:solidFill>
                <a:latin typeface="Arial" panose="020B0604020202020204" pitchFamily="34" charset="0"/>
              </a:rPr>
              <a:t>Technical Design</a:t>
            </a:r>
            <a:r>
              <a:rPr lang="en-US" altLang="en-US" sz="1600" dirty="0">
                <a:solidFill>
                  <a:schemeClr val="tx1"/>
                </a:solidFill>
                <a:latin typeface="Arial" panose="020B0604020202020204" pitchFamily="34" charset="0"/>
              </a:rPr>
              <a:t>: Decisions about the technical aspects of the game are made, including the choice of game engine, programming languages, and other tools.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5" name="Picture Placeholder 14">
            <a:extLst>
              <a:ext uri="{FF2B5EF4-FFF2-40B4-BE49-F238E27FC236}">
                <a16:creationId xmlns:a16="http://schemas.microsoft.com/office/drawing/2014/main" id="{31AB2C45-BEAC-415D-9097-F3BF3DD3C78C}"/>
              </a:ext>
            </a:extLst>
          </p:cNvPr>
          <p:cNvPicPr>
            <a:picLocks noGrp="1" noChangeAspect="1"/>
          </p:cNvPicPr>
          <p:nvPr>
            <p:ph type="pic" idx="2"/>
          </p:nvPr>
        </p:nvPicPr>
        <p:blipFill>
          <a:blip r:embed="rId3"/>
          <a:srcRect t="1193" b="1193"/>
          <a:stretch>
            <a:fillRect/>
          </a:stretch>
        </p:blipFill>
        <p:spPr>
          <a:xfrm>
            <a:off x="5830888" y="755650"/>
            <a:ext cx="2527300" cy="3700463"/>
          </a:xfrm>
        </p:spPr>
      </p:pic>
    </p:spTree>
    <p:extLst>
      <p:ext uri="{BB962C8B-B14F-4D97-AF65-F5344CB8AC3E}">
        <p14:creationId xmlns:p14="http://schemas.microsoft.com/office/powerpoint/2010/main" val="3059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449320" y="2571750"/>
            <a:ext cx="4245355" cy="614363"/>
          </a:xfrm>
          <a:prstGeom prst="rect">
            <a:avLst/>
          </a:prstGeom>
          <a:ln>
            <a:solidFill>
              <a:schemeClr val="tx1"/>
            </a:solidFill>
          </a:ln>
        </p:spPr>
        <p:txBody>
          <a:bodyPr spcFirstLastPara="1" wrap="square" lIns="91425" tIns="91425" rIns="91425" bIns="91425" anchor="t" anchorCtr="0">
            <a:noAutofit/>
          </a:bodyPr>
          <a:lstStyle/>
          <a:p>
            <a:r>
              <a:rPr lang="en-IN" sz="2800" b="1" dirty="0"/>
              <a:t>Production of Game</a:t>
            </a:r>
            <a:br>
              <a:rPr lang="en-IN" sz="2800" b="1" dirty="0"/>
            </a:br>
            <a:endParaRPr lang="en-IN" sz="2800" dirty="0"/>
          </a:p>
        </p:txBody>
      </p:sp>
      <p:sp>
        <p:nvSpPr>
          <p:cNvPr id="242" name="Google Shape;242;p29"/>
          <p:cNvSpPr txBox="1">
            <a:spLocks noGrp="1"/>
          </p:cNvSpPr>
          <p:nvPr>
            <p:ph type="title" idx="2"/>
          </p:nvPr>
        </p:nvSpPr>
        <p:spPr>
          <a:xfrm>
            <a:off x="3899521" y="1466995"/>
            <a:ext cx="1344951" cy="1027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03</a:t>
            </a:r>
            <a:endParaRPr dirty="0"/>
          </a:p>
        </p:txBody>
      </p:sp>
      <p:grpSp>
        <p:nvGrpSpPr>
          <p:cNvPr id="243" name="Google Shape;243;p29"/>
          <p:cNvGrpSpPr/>
          <p:nvPr/>
        </p:nvGrpSpPr>
        <p:grpSpPr>
          <a:xfrm>
            <a:off x="7894100" y="3762250"/>
            <a:ext cx="226500" cy="378950"/>
            <a:chOff x="7894100" y="3762250"/>
            <a:chExt cx="226500" cy="378950"/>
          </a:xfrm>
        </p:grpSpPr>
        <p:sp>
          <p:nvSpPr>
            <p:cNvPr id="244" name="Google Shape;244;p29"/>
            <p:cNvSpPr/>
            <p:nvPr/>
          </p:nvSpPr>
          <p:spPr>
            <a:xfrm>
              <a:off x="8046500" y="37622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5" name="Google Shape;245;p29"/>
            <p:cNvSpPr/>
            <p:nvPr/>
          </p:nvSpPr>
          <p:spPr>
            <a:xfrm>
              <a:off x="7894100" y="39146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6" name="Google Shape;246;p29"/>
            <p:cNvSpPr/>
            <p:nvPr/>
          </p:nvSpPr>
          <p:spPr>
            <a:xfrm>
              <a:off x="8046500" y="406710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7" name="Google Shape;247;p29"/>
          <p:cNvGrpSpPr/>
          <p:nvPr/>
        </p:nvGrpSpPr>
        <p:grpSpPr>
          <a:xfrm>
            <a:off x="7229775" y="947625"/>
            <a:ext cx="536998" cy="134100"/>
            <a:chOff x="7229775" y="947625"/>
            <a:chExt cx="536998" cy="134100"/>
          </a:xfrm>
        </p:grpSpPr>
        <p:sp>
          <p:nvSpPr>
            <p:cNvPr id="248" name="Google Shape;248;p29"/>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49" name="Google Shape;249;p29"/>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0" name="Google Shape;250;p29"/>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51" name="Google Shape;251;p29"/>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extLst>
      <p:ext uri="{BB962C8B-B14F-4D97-AF65-F5344CB8AC3E}">
        <p14:creationId xmlns:p14="http://schemas.microsoft.com/office/powerpoint/2010/main" val="162998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97C0-986F-44DD-AF99-009823044DA6}"/>
              </a:ext>
            </a:extLst>
          </p:cNvPr>
          <p:cNvSpPr>
            <a:spLocks noGrp="1"/>
          </p:cNvSpPr>
          <p:nvPr>
            <p:ph type="title"/>
          </p:nvPr>
        </p:nvSpPr>
        <p:spPr>
          <a:xfrm>
            <a:off x="577125" y="583061"/>
            <a:ext cx="4549500" cy="572700"/>
          </a:xfrm>
        </p:spPr>
        <p:txBody>
          <a:bodyPr/>
          <a:lstStyle/>
          <a:p>
            <a:r>
              <a:rPr lang="en-IN" sz="2400" b="1" u="sng" dirty="0">
                <a:effectLst>
                  <a:outerShdw blurRad="38100" dist="38100" dir="2700000" algn="tl">
                    <a:srgbClr val="000000">
                      <a:alpha val="43137"/>
                    </a:srgbClr>
                  </a:outerShdw>
                </a:effectLst>
              </a:rPr>
              <a:t>Production of Game</a:t>
            </a:r>
            <a:br>
              <a:rPr lang="en-IN" sz="32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E970B59B-5CB4-4168-A88B-AFCDB49A14AF}"/>
              </a:ext>
            </a:extLst>
          </p:cNvPr>
          <p:cNvSpPr>
            <a:spLocks noGrp="1"/>
          </p:cNvSpPr>
          <p:nvPr>
            <p:ph type="body" idx="1"/>
          </p:nvPr>
        </p:nvSpPr>
        <p:spPr>
          <a:xfrm>
            <a:off x="456875" y="1155761"/>
            <a:ext cx="5022137" cy="982525"/>
          </a:xfrm>
        </p:spPr>
        <p:txBody>
          <a:bodyPr/>
          <a:lstStyle/>
          <a:p>
            <a:pPr marL="152400" indent="0">
              <a:buNone/>
            </a:pPr>
            <a:r>
              <a:rPr lang="en-US" altLang="en-US" sz="1300" dirty="0">
                <a:solidFill>
                  <a:schemeClr val="tx1"/>
                </a:solidFill>
                <a:latin typeface="Arial" panose="020B0604020202020204" pitchFamily="34" charset="0"/>
              </a:rPr>
              <a:t>The phase where the actual game development occurs. This involves coding, creating art assets, sound, and integrating all elements into the game. Development happens in iterations with frequent internal testing and refinement.</a:t>
            </a:r>
          </a:p>
          <a:p>
            <a:endParaRPr lang="en-IN" dirty="0"/>
          </a:p>
        </p:txBody>
      </p:sp>
      <p:pic>
        <p:nvPicPr>
          <p:cNvPr id="13" name="Picture Placeholder 12">
            <a:extLst>
              <a:ext uri="{FF2B5EF4-FFF2-40B4-BE49-F238E27FC236}">
                <a16:creationId xmlns:a16="http://schemas.microsoft.com/office/drawing/2014/main" id="{3D489600-53C0-4D95-A160-49690A139042}"/>
              </a:ext>
            </a:extLst>
          </p:cNvPr>
          <p:cNvPicPr>
            <a:picLocks noGrp="1" noChangeAspect="1"/>
          </p:cNvPicPr>
          <p:nvPr>
            <p:ph type="pic" idx="2"/>
          </p:nvPr>
        </p:nvPicPr>
        <p:blipFill>
          <a:blip r:embed="rId2"/>
          <a:srcRect l="14544" r="14544"/>
          <a:stretch>
            <a:fillRect/>
          </a:stretch>
        </p:blipFill>
        <p:spPr>
          <a:xfrm>
            <a:off x="5831400" y="756200"/>
            <a:ext cx="2526600" cy="3699600"/>
          </a:xfrm>
        </p:spPr>
      </p:pic>
      <p:sp>
        <p:nvSpPr>
          <p:cNvPr id="6" name="Google Shape;259;p30">
            <a:extLst>
              <a:ext uri="{FF2B5EF4-FFF2-40B4-BE49-F238E27FC236}">
                <a16:creationId xmlns:a16="http://schemas.microsoft.com/office/drawing/2014/main" id="{B52CE64A-8587-4045-8B14-8DE8221C085B}"/>
              </a:ext>
            </a:extLst>
          </p:cNvPr>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7" name="Google Shape;260;p30">
            <a:extLst>
              <a:ext uri="{FF2B5EF4-FFF2-40B4-BE49-F238E27FC236}">
                <a16:creationId xmlns:a16="http://schemas.microsoft.com/office/drawing/2014/main" id="{5AC06D61-8E67-4ED6-8205-A4624D7225DE}"/>
              </a:ext>
            </a:extLst>
          </p:cNvPr>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8" name="Google Shape;261;p30">
            <a:extLst>
              <a:ext uri="{FF2B5EF4-FFF2-40B4-BE49-F238E27FC236}">
                <a16:creationId xmlns:a16="http://schemas.microsoft.com/office/drawing/2014/main" id="{D268DDAA-34C6-436B-A463-22381B8306BC}"/>
              </a:ext>
            </a:extLst>
          </p:cNvPr>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9" name="Google Shape;262;p30">
            <a:extLst>
              <a:ext uri="{FF2B5EF4-FFF2-40B4-BE49-F238E27FC236}">
                <a16:creationId xmlns:a16="http://schemas.microsoft.com/office/drawing/2014/main" id="{6F3B5FF8-8C08-40ED-8ABB-9212AF6946F0}"/>
              </a:ext>
            </a:extLst>
          </p:cNvPr>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1" name="TextBox 10">
            <a:extLst>
              <a:ext uri="{FF2B5EF4-FFF2-40B4-BE49-F238E27FC236}">
                <a16:creationId xmlns:a16="http://schemas.microsoft.com/office/drawing/2014/main" id="{A4AF4EE9-0835-4993-BE1A-28767009F70D}"/>
              </a:ext>
            </a:extLst>
          </p:cNvPr>
          <p:cNvSpPr txBox="1"/>
          <p:nvPr/>
        </p:nvSpPr>
        <p:spPr>
          <a:xfrm>
            <a:off x="630737" y="2209030"/>
            <a:ext cx="4955087" cy="2246769"/>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US" b="1" dirty="0">
                <a:solidFill>
                  <a:schemeClr val="tx1"/>
                </a:solidFill>
              </a:rPr>
              <a:t>Development and Coding</a:t>
            </a:r>
            <a:r>
              <a:rPr lang="en-US" dirty="0">
                <a:solidFill>
                  <a:schemeClr val="tx1"/>
                </a:solidFill>
              </a:rPr>
              <a:t>: Implementing gameplay mechanics, systems, and features through programming.</a:t>
            </a:r>
          </a:p>
          <a:p>
            <a:pPr marL="285750" indent="-285750">
              <a:buClr>
                <a:schemeClr val="tx1"/>
              </a:buClr>
              <a:buFont typeface="Wingdings" panose="05000000000000000000" pitchFamily="2" charset="2"/>
              <a:buChar char="q"/>
            </a:pPr>
            <a:endParaRPr lang="en-US" b="1" dirty="0">
              <a:solidFill>
                <a:schemeClr val="tx1"/>
              </a:solidFill>
            </a:endParaRPr>
          </a:p>
          <a:p>
            <a:pPr marL="285750" indent="-285750">
              <a:buClr>
                <a:schemeClr val="tx1"/>
              </a:buClr>
              <a:buFont typeface="Wingdings" panose="05000000000000000000" pitchFamily="2" charset="2"/>
              <a:buChar char="q"/>
            </a:pPr>
            <a:r>
              <a:rPr lang="en-US" b="1" dirty="0">
                <a:solidFill>
                  <a:schemeClr val="tx1"/>
                </a:solidFill>
              </a:rPr>
              <a:t>Art and Asset Creation</a:t>
            </a:r>
            <a:r>
              <a:rPr lang="en-US" dirty="0">
                <a:solidFill>
                  <a:schemeClr val="tx1"/>
                </a:solidFill>
              </a:rPr>
              <a:t>: Designing and integrating visual elements, including characters, environments, and animations.</a:t>
            </a:r>
          </a:p>
          <a:p>
            <a:pPr marL="285750" indent="-285750">
              <a:buClr>
                <a:schemeClr val="tx1"/>
              </a:buClr>
              <a:buFont typeface="Wingdings" panose="05000000000000000000" pitchFamily="2" charset="2"/>
              <a:buChar char="q"/>
            </a:pPr>
            <a:endParaRPr lang="en-US" b="1" dirty="0">
              <a:solidFill>
                <a:schemeClr val="tx1"/>
              </a:solidFill>
            </a:endParaRPr>
          </a:p>
          <a:p>
            <a:pPr marL="285750" indent="-285750">
              <a:buClr>
                <a:schemeClr val="tx1"/>
              </a:buClr>
              <a:buFont typeface="Wingdings" panose="05000000000000000000" pitchFamily="2" charset="2"/>
              <a:buChar char="q"/>
            </a:pPr>
            <a:r>
              <a:rPr lang="en-US" b="1" dirty="0">
                <a:solidFill>
                  <a:schemeClr val="tx1"/>
                </a:solidFill>
              </a:rPr>
              <a:t>Audio Production and Integration: </a:t>
            </a:r>
            <a:r>
              <a:rPr lang="en-US" dirty="0">
                <a:solidFill>
                  <a:schemeClr val="tx1"/>
                </a:solidFill>
              </a:rPr>
              <a:t>Creating and incorporating sound effects, music, and voiceovers into the game.</a:t>
            </a:r>
            <a:endParaRPr lang="en-IN" dirty="0">
              <a:solidFill>
                <a:schemeClr val="tx1"/>
              </a:solidFill>
            </a:endParaRPr>
          </a:p>
        </p:txBody>
      </p:sp>
    </p:spTree>
    <p:extLst>
      <p:ext uri="{BB962C8B-B14F-4D97-AF65-F5344CB8AC3E}">
        <p14:creationId xmlns:p14="http://schemas.microsoft.com/office/powerpoint/2010/main" val="712254846"/>
      </p:ext>
    </p:extLst>
  </p:cSld>
  <p:clrMapOvr>
    <a:masterClrMapping/>
  </p:clrMapOvr>
</p:sld>
</file>

<file path=ppt/theme/theme1.xml><?xml version="1.0" encoding="utf-8"?>
<a:theme xmlns:a="http://schemas.openxmlformats.org/drawingml/2006/main" name="Game Design Agency by Slidesgo">
  <a:themeElements>
    <a:clrScheme name="Simple Light">
      <a:dk1>
        <a:srgbClr val="FFFFFF"/>
      </a:dk1>
      <a:lt1>
        <a:srgbClr val="000000"/>
      </a:lt1>
      <a:dk2>
        <a:srgbClr val="DD3D6E"/>
      </a:dk2>
      <a:lt2>
        <a:srgbClr val="6ABF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1278</Words>
  <Application>Microsoft Office PowerPoint</Application>
  <PresentationFormat>On-screen Show (16:9)</PresentationFormat>
  <Paragraphs>139</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Wingdings</vt:lpstr>
      <vt:lpstr>Arial Black</vt:lpstr>
      <vt:lpstr>Kanit Light</vt:lpstr>
      <vt:lpstr>Open Sans Light</vt:lpstr>
      <vt:lpstr>Orbitron</vt:lpstr>
      <vt:lpstr>Kanit</vt:lpstr>
      <vt:lpstr>Arial</vt:lpstr>
      <vt:lpstr>Raleway</vt:lpstr>
      <vt:lpstr>Game Design Agency by Slidesgo</vt:lpstr>
      <vt:lpstr>T. Enrollment No : T24012011123 Name : Prajapati Yash M. Branch : CE Batch : 1CE-B-3 Class : 1CE-B</vt:lpstr>
      <vt:lpstr>Introduction To Game Development    </vt:lpstr>
      <vt:lpstr>6 Stages of Game Development</vt:lpstr>
      <vt:lpstr>Concept and Pre-production</vt:lpstr>
      <vt:lpstr>Concept and Pre-production</vt:lpstr>
      <vt:lpstr>Design of Game </vt:lpstr>
      <vt:lpstr>Design of Game</vt:lpstr>
      <vt:lpstr>Production of Game </vt:lpstr>
      <vt:lpstr>Production of Game </vt:lpstr>
      <vt:lpstr>Alpha and Beta Testing of Game  </vt:lpstr>
      <vt:lpstr>Alpha and Beta Testing of Game  </vt:lpstr>
      <vt:lpstr>Alpha and Beta Testing of Game  </vt:lpstr>
      <vt:lpstr>Launch of Game  </vt:lpstr>
      <vt:lpstr>Launch of Game</vt:lpstr>
      <vt:lpstr>Post-production and Maintenance of Game   </vt:lpstr>
      <vt:lpstr>Post-production and Maintenance of Game  </vt:lpstr>
      <vt:lpstr>Game Engine</vt:lpstr>
      <vt:lpstr>Most Populer Game Engines</vt:lpstr>
      <vt:lpstr>Most Populer Game Engines</vt:lpstr>
      <vt:lpstr>Most Populer Game Engines</vt:lpstr>
      <vt:lpstr>Nobody in this industry knows what they're doing, we just have a gut assumption.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Game Development</dc:title>
  <dc:creator>ASUS</dc:creator>
  <cp:lastModifiedBy>Gacha Yash</cp:lastModifiedBy>
  <cp:revision>36</cp:revision>
  <dcterms:modified xsi:type="dcterms:W3CDTF">2024-09-14T13:54:26Z</dcterms:modified>
</cp:coreProperties>
</file>