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1" r:id="rId7"/>
    <p:sldId id="264" r:id="rId8"/>
    <p:sldId id="265" r:id="rId9"/>
    <p:sldId id="266" r:id="rId10"/>
    <p:sldId id="267" r:id="rId11"/>
    <p:sldId id="268" r:id="rId12"/>
    <p:sldId id="269" r:id="rId13"/>
    <p:sldId id="270" r:id="rId14"/>
    <p:sldId id="271" r:id="rId15"/>
    <p:sldId id="282" r:id="rId16"/>
    <p:sldId id="283" r:id="rId17"/>
    <p:sldId id="274" r:id="rId18"/>
    <p:sldId id="273" r:id="rId19"/>
    <p:sldId id="279" r:id="rId20"/>
    <p:sldId id="275" r:id="rId21"/>
    <p:sldId id="278" r:id="rId22"/>
    <p:sldId id="276" r:id="rId23"/>
    <p:sldId id="277" r:id="rId24"/>
    <p:sldId id="280" r:id="rId25"/>
    <p:sldId id="281"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B6AD5-09F4-43F7-B1FA-C3F12E5AB7AB}" v="7927" dt="2019-04-12T11:42:12.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r>
            <a:rPr lang="en-ZA" dirty="0"/>
            <a:t>Azure Ad v2 App</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en-US" dirty="0"/>
            <a:t>LUIS app for language understanding</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en-US" dirty="0"/>
            <a:t>Web bot in azure panel </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dgm:spPr/>
    </dgm:pt>
    <dgm:pt modelId="{55BDA980-9151-47FF-AF00-AFF61BF7329A}" type="pres">
      <dgm:prSet presAssocID="{701D68F5-42F8-47BC-8FED-84C50F595D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dgm:presLayoutVars>
          <dgm:chMax val="1"/>
          <dgm:chPref val="1"/>
        </dgm:presLayoutVars>
      </dgm:prSet>
      <dgm:spPr/>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dgm:spPr/>
    </dgm:pt>
    <dgm:pt modelId="{25E3B37B-74D0-4A88-B4DE-941AD611607D}" type="pres">
      <dgm:prSet presAssocID="{91A66877-AC1C-46D9-BF2C-6024B638DE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dgm:spPr/>
    </dgm:pt>
    <dgm:pt modelId="{FC76B9EB-DCB2-48BE-8038-BB271187C51D}" type="pres">
      <dgm:prSet presAssocID="{76CC3289-2662-43F0-A3C6-BA04A135F0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k"/>
        </a:ext>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dgm:presLayoutVars>
          <dgm:chMax val="1"/>
          <dgm:chPref val="1"/>
        </dgm:presLayoutVars>
      </dgm:prSet>
      <dgm:spPr/>
    </dgm:pt>
  </dgm:ptLst>
  <dgm:cxnL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1DCAC474-202E-48E4-8885-832453650F99}" type="presOf" srcId="{7D9C16A6-8C48-4165-8DAF-8C957C12A8FA}" destId="{25C14C25-2A98-4731-B0BF-677AD8191C30}" srcOrd="0" destOrd="0" presId="urn:microsoft.com/office/officeart/2018/5/layout/IconCircleLabelList"/>
    <dgm:cxn modelId="{77F3068B-47FB-4C44-B12F-5B52EA8C8D6F}" type="presOf" srcId="{91A66877-AC1C-46D9-BF2C-6024B638DEA9}" destId="{B87C32D5-7B07-49E2-84BD-BC5A516ABFE6}" srcOrd="0" destOrd="0" presId="urn:microsoft.com/office/officeart/2018/5/layout/IconCircleLabelList"/>
    <dgm:cxn modelId="{1E51D096-D749-4658-8D93-02A059315D09}" type="presOf" srcId="{76CC3289-2662-43F0-A3C6-BA04A135F08C}" destId="{E92865A0-8142-4764-BBFC-1FA0DCA8D9E0}" srcOrd="0" destOrd="0" presId="urn:microsoft.com/office/officeart/2018/5/layout/IconCircleLabelList"/>
    <dgm:cxn modelId="{F44D1E9F-9059-456A-ACD4-C954F5166A16}" type="presOf" srcId="{701D68F5-42F8-47BC-8FED-84C50F595DF0}" destId="{29C7C433-EF2A-4A44-BC53-B7211D27668D}"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686474"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ZA" sz="2200" kern="1200" dirty="0"/>
            <a:t>Azure Ad v2 App</a:t>
          </a:r>
          <a:endParaRPr lang="en-US" sz="2200" kern="1200" dirty="0"/>
        </a:p>
      </dsp:txBody>
      <dsp:txXfrm>
        <a:off x="50287" y="2784119"/>
        <a:ext cx="3262500" cy="720000"/>
      </dsp:txXfrm>
    </dsp:sp>
    <dsp:sp modelId="{AE6D994C-35CC-4E2D-93F7-0749D531DB38}">
      <dsp:nvSpPr>
        <dsp:cNvPr id="0" name=""/>
        <dsp:cNvSpPr/>
      </dsp:nvSpPr>
      <dsp:spPr>
        <a:xfrm>
          <a:off x="4519912"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LUIS app for language understanding</a:t>
          </a:r>
        </a:p>
      </dsp:txBody>
      <dsp:txXfrm>
        <a:off x="3883725" y="2784119"/>
        <a:ext cx="3262500" cy="720000"/>
      </dsp:txXfrm>
    </dsp:sp>
    <dsp:sp modelId="{8B8DA957-4F6D-47EE-BF0F-6ACDA82AAC07}">
      <dsp:nvSpPr>
        <dsp:cNvPr id="0" name=""/>
        <dsp:cNvSpPr/>
      </dsp:nvSpPr>
      <dsp:spPr>
        <a:xfrm>
          <a:off x="8353350"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Web bot in azure panel </a:t>
          </a:r>
        </a:p>
      </dsp:txBody>
      <dsp:txXfrm>
        <a:off x="7717162" y="2784119"/>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zure/bot-service/?view=azure-bot-service-4.0"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azure/bot-service/bot-service-debug-emulator?view=azure-bot-service-4.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zure/bot-service/bot-builder-concept-dialog?view=azure-bot-service-4.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zure/bot-service/bot-builder-concept-dialog?view=azure-bot-service-4.0#promp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bot-service/dotnet/bot-builder-dotnet-add-rich-card-attachments?view=azure-bot-service-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azure/bot-service/bot-builder-howto-v4-storage?view=azure-bot-service-4.0&amp;tabs=cshar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cs.microsoft.com/en-us/azure/bot-service/bot-builder-deploy-az-cli?view=azure-bot-service-4.0&amp;tabs=csharp"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ortal.azure.com/#blade/Microsoft_AAD_RegisteredApps/ApplicationsListBlade"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hyperlink" Target="https://eu.luis.ai/applic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2057" t="9091" r="4710" b="-1"/>
          <a:stretch/>
        </p:blipFill>
        <p:spPr>
          <a:xfrm>
            <a:off x="20" y="10"/>
            <a:ext cx="12191980" cy="6857990"/>
          </a:xfrm>
          <a:prstGeom prst="rect">
            <a:avLst/>
          </a:prstGeom>
        </p:spPr>
      </p:pic>
      <p:grpSp>
        <p:nvGrpSpPr>
          <p:cNvPr id="29" name="Group 13">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0" name="Rectangle 18">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rmAutofit/>
          </a:bodyPr>
          <a:lstStyle/>
          <a:p>
            <a:r>
              <a:rPr lang="en-US" sz="4000" dirty="0">
                <a:solidFill>
                  <a:schemeClr val="bg1"/>
                </a:solidFill>
              </a:rPr>
              <a:t>Microsoft Bot Framework</a:t>
            </a:r>
          </a:p>
        </p:txBody>
      </p:sp>
      <p:sp>
        <p:nvSpPr>
          <p:cNvPr id="3" name="Subtitle 2">
            <a:extLst>
              <a:ext uri="{FF2B5EF4-FFF2-40B4-BE49-F238E27FC236}">
                <a16:creationId xmlns:a16="http://schemas.microsoft.com/office/drawing/2014/main" id="{4534B29B-851E-409E-988E-B9DC26CEE969}"/>
              </a:ext>
            </a:extLst>
          </p:cNvPr>
          <p:cNvSpPr>
            <a:spLocks noGrp="1"/>
          </p:cNvSpPr>
          <p:nvPr>
            <p:ph type="subTitle" idx="1"/>
          </p:nvPr>
        </p:nvSpPr>
        <p:spPr>
          <a:xfrm>
            <a:off x="581194" y="5467246"/>
            <a:ext cx="10993546" cy="484822"/>
          </a:xfrm>
        </p:spPr>
        <p:txBody>
          <a:bodyPr>
            <a:normAutofit/>
          </a:bodyPr>
          <a:lstStyle/>
          <a:p>
            <a:r>
              <a:rPr lang="en-US" dirty="0">
                <a:hlinkClick r:id="rId3"/>
              </a:rPr>
              <a:t>https://docs.microsoft.com/en-us/azure/bot-service/?view=azure-bot-service-4.0</a:t>
            </a:r>
            <a:endParaRPr lang="en-US" dirty="0">
              <a:solidFill>
                <a:srgbClr val="75E4F7"/>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4338-0100-4CCF-9AD0-65D04CD0B6D0}"/>
              </a:ext>
            </a:extLst>
          </p:cNvPr>
          <p:cNvSpPr>
            <a:spLocks noGrp="1"/>
          </p:cNvSpPr>
          <p:nvPr>
            <p:ph type="title"/>
          </p:nvPr>
        </p:nvSpPr>
        <p:spPr/>
        <p:txBody>
          <a:bodyPr/>
          <a:lstStyle/>
          <a:p>
            <a:r>
              <a:rPr lang="en-US" dirty="0"/>
              <a:t>Microsoft Bot Framework Basic Configuration</a:t>
            </a:r>
            <a:endParaRPr lang="en-US" b="1" dirty="0"/>
          </a:p>
        </p:txBody>
      </p:sp>
      <p:sp>
        <p:nvSpPr>
          <p:cNvPr id="3" name="Content Placeholder 2">
            <a:extLst>
              <a:ext uri="{FF2B5EF4-FFF2-40B4-BE49-F238E27FC236}">
                <a16:creationId xmlns:a16="http://schemas.microsoft.com/office/drawing/2014/main" id="{5076E5CE-A137-407E-B98F-09A7411F53D3}"/>
              </a:ext>
            </a:extLst>
          </p:cNvPr>
          <p:cNvSpPr>
            <a:spLocks noGrp="1"/>
          </p:cNvSpPr>
          <p:nvPr>
            <p:ph idx="1"/>
          </p:nvPr>
        </p:nvSpPr>
        <p:spPr/>
        <p:txBody>
          <a:bodyPr/>
          <a:lstStyle/>
          <a:p>
            <a:r>
              <a:rPr lang="en-US" dirty="0"/>
              <a:t>Once you’ve setup all these resources you should now open the </a:t>
            </a:r>
            <a:r>
              <a:rPr lang="en-US" b="1" dirty="0"/>
              <a:t>Initial Skeleton Solution</a:t>
            </a:r>
          </a:p>
          <a:p>
            <a:r>
              <a:rPr lang="en-US" dirty="0"/>
              <a:t>There are two configuration files which you should configure</a:t>
            </a:r>
          </a:p>
          <a:p>
            <a:pPr lvl="1"/>
            <a:r>
              <a:rPr lang="en-US" dirty="0" err="1"/>
              <a:t>appsetting.json</a:t>
            </a:r>
            <a:r>
              <a:rPr lang="bg-BG" dirty="0"/>
              <a:t> </a:t>
            </a:r>
            <a:r>
              <a:rPr lang="en-US" dirty="0"/>
              <a:t>– bot file path and auth path settings</a:t>
            </a:r>
          </a:p>
          <a:p>
            <a:pPr lvl="1"/>
            <a:r>
              <a:rPr lang="en-US" dirty="0" err="1"/>
              <a:t>SampleBot.bot</a:t>
            </a:r>
            <a:r>
              <a:rPr lang="en-US" dirty="0"/>
              <a:t> – refer to appsettings.values.txt to find out where to get each value</a:t>
            </a:r>
          </a:p>
        </p:txBody>
      </p:sp>
    </p:spTree>
    <p:extLst>
      <p:ext uri="{BB962C8B-B14F-4D97-AF65-F5344CB8AC3E}">
        <p14:creationId xmlns:p14="http://schemas.microsoft.com/office/powerpoint/2010/main" val="255527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A41D-2B03-4EAE-B6D5-4FE9D1623C28}"/>
              </a:ext>
            </a:extLst>
          </p:cNvPr>
          <p:cNvSpPr>
            <a:spLocks noGrp="1"/>
          </p:cNvSpPr>
          <p:nvPr>
            <p:ph type="title"/>
          </p:nvPr>
        </p:nvSpPr>
        <p:spPr/>
        <p:txBody>
          <a:bodyPr/>
          <a:lstStyle/>
          <a:p>
            <a:r>
              <a:rPr lang="en-US" dirty="0"/>
              <a:t>Initial Skeleton Walkthrough</a:t>
            </a:r>
          </a:p>
        </p:txBody>
      </p:sp>
      <p:sp>
        <p:nvSpPr>
          <p:cNvPr id="3" name="Content Placeholder 2">
            <a:extLst>
              <a:ext uri="{FF2B5EF4-FFF2-40B4-BE49-F238E27FC236}">
                <a16:creationId xmlns:a16="http://schemas.microsoft.com/office/drawing/2014/main" id="{3A5F2309-B0C1-4EDE-A782-595F804F9E7D}"/>
              </a:ext>
            </a:extLst>
          </p:cNvPr>
          <p:cNvSpPr>
            <a:spLocks noGrp="1"/>
          </p:cNvSpPr>
          <p:nvPr>
            <p:ph idx="1"/>
          </p:nvPr>
        </p:nvSpPr>
        <p:spPr/>
        <p:txBody>
          <a:bodyPr/>
          <a:lstStyle/>
          <a:p>
            <a:r>
              <a:rPr lang="en-US" dirty="0"/>
              <a:t>Folder structure</a:t>
            </a:r>
          </a:p>
          <a:p>
            <a:pPr lvl="1"/>
            <a:r>
              <a:rPr lang="en-US" dirty="0"/>
              <a:t>Dialogs – pretty self-explanatory</a:t>
            </a:r>
          </a:p>
          <a:p>
            <a:pPr lvl="1"/>
            <a:r>
              <a:rPr lang="en-US" dirty="0"/>
              <a:t>Infrastructure – miscellaneous files such as extension methods, custom exceptions and constants</a:t>
            </a:r>
          </a:p>
          <a:p>
            <a:pPr lvl="1"/>
            <a:r>
              <a:rPr lang="en-US" dirty="0"/>
              <a:t>Models</a:t>
            </a:r>
          </a:p>
          <a:p>
            <a:pPr lvl="1"/>
            <a:r>
              <a:rPr lang="en-US" dirty="0"/>
              <a:t>NLP – utility models used for easy declaration of intents and entities to be parsed, customize if you see fit</a:t>
            </a:r>
          </a:p>
          <a:p>
            <a:pPr lvl="1"/>
            <a:r>
              <a:rPr lang="en-US" dirty="0"/>
              <a:t>Services</a:t>
            </a:r>
          </a:p>
          <a:p>
            <a:pPr lvl="1"/>
            <a:r>
              <a:rPr lang="en-US" dirty="0"/>
              <a:t>State – utility files that help control the memory state in the app</a:t>
            </a:r>
          </a:p>
        </p:txBody>
      </p:sp>
    </p:spTree>
    <p:extLst>
      <p:ext uri="{BB962C8B-B14F-4D97-AF65-F5344CB8AC3E}">
        <p14:creationId xmlns:p14="http://schemas.microsoft.com/office/powerpoint/2010/main" val="363557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13E3-F6E2-42B4-B2CF-4B97BA11B375}"/>
              </a:ext>
            </a:extLst>
          </p:cNvPr>
          <p:cNvSpPr>
            <a:spLocks noGrp="1"/>
          </p:cNvSpPr>
          <p:nvPr>
            <p:ph type="title"/>
          </p:nvPr>
        </p:nvSpPr>
        <p:spPr/>
        <p:txBody>
          <a:bodyPr/>
          <a:lstStyle/>
          <a:p>
            <a:r>
              <a:rPr lang="en-US" dirty="0" err="1"/>
              <a:t>Basicbot.cs</a:t>
            </a:r>
            <a:endParaRPr lang="en-US" dirty="0"/>
          </a:p>
        </p:txBody>
      </p:sp>
      <p:sp>
        <p:nvSpPr>
          <p:cNvPr id="3" name="Content Placeholder 2">
            <a:extLst>
              <a:ext uri="{FF2B5EF4-FFF2-40B4-BE49-F238E27FC236}">
                <a16:creationId xmlns:a16="http://schemas.microsoft.com/office/drawing/2014/main" id="{49C46CE2-82F9-46AB-92CE-5F755E337843}"/>
              </a:ext>
            </a:extLst>
          </p:cNvPr>
          <p:cNvSpPr>
            <a:spLocks noGrp="1"/>
          </p:cNvSpPr>
          <p:nvPr>
            <p:ph idx="1"/>
          </p:nvPr>
        </p:nvSpPr>
        <p:spPr/>
        <p:txBody>
          <a:bodyPr/>
          <a:lstStyle/>
          <a:p>
            <a:r>
              <a:rPr lang="en-US" dirty="0" err="1"/>
              <a:t>BasicBot.cs</a:t>
            </a:r>
            <a:r>
              <a:rPr lang="en-US" dirty="0"/>
              <a:t> is the main controller of out chatbot – </a:t>
            </a:r>
          </a:p>
          <a:p>
            <a:r>
              <a:rPr lang="en-US" dirty="0"/>
              <a:t>It’s got the following methods:</a:t>
            </a:r>
          </a:p>
          <a:p>
            <a:pPr lvl="1"/>
            <a:r>
              <a:rPr lang="en-US" dirty="0" err="1"/>
              <a:t>OnTurnAsync</a:t>
            </a:r>
            <a:r>
              <a:rPr lang="en-US" dirty="0"/>
              <a:t> – that’s where messages are received and the respective dialogs are called</a:t>
            </a:r>
          </a:p>
          <a:p>
            <a:pPr lvl="1"/>
            <a:r>
              <a:rPr lang="en-US" dirty="0" err="1"/>
              <a:t>DeclareIntents</a:t>
            </a:r>
            <a:r>
              <a:rPr lang="en-US" dirty="0"/>
              <a:t> – used to initialize the list of intents supported by your chatbot</a:t>
            </a:r>
          </a:p>
          <a:p>
            <a:pPr lvl="1"/>
            <a:r>
              <a:rPr lang="en-US"/>
              <a:t>ParseEntities</a:t>
            </a:r>
            <a:r>
              <a:rPr lang="en-US" dirty="0"/>
              <a:t> – responsible for extracting entities for a specific intent from the received message command</a:t>
            </a:r>
          </a:p>
        </p:txBody>
      </p:sp>
    </p:spTree>
    <p:extLst>
      <p:ext uri="{BB962C8B-B14F-4D97-AF65-F5344CB8AC3E}">
        <p14:creationId xmlns:p14="http://schemas.microsoft.com/office/powerpoint/2010/main" val="33309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81E778-0E78-42D4-B76C-6B3555F2BDD1}"/>
              </a:ext>
            </a:extLst>
          </p:cNvPr>
          <p:cNvSpPr>
            <a:spLocks noGrp="1"/>
          </p:cNvSpPr>
          <p:nvPr>
            <p:ph type="title"/>
          </p:nvPr>
        </p:nvSpPr>
        <p:spPr>
          <a:xfrm>
            <a:off x="601255" y="702156"/>
            <a:ext cx="3409783" cy="1013800"/>
          </a:xfrm>
        </p:spPr>
        <p:txBody>
          <a:bodyPr>
            <a:normAutofit/>
          </a:bodyPr>
          <a:lstStyle/>
          <a:p>
            <a:pPr>
              <a:lnSpc>
                <a:spcPct val="90000"/>
              </a:lnSpc>
            </a:pPr>
            <a:r>
              <a:rPr lang="en-US" sz="2200"/>
              <a:t>Microsoft Bot Framework Emulator</a:t>
            </a:r>
          </a:p>
        </p:txBody>
      </p:sp>
      <p:sp>
        <p:nvSpPr>
          <p:cNvPr id="3" name="Content Placeholder 2">
            <a:extLst>
              <a:ext uri="{FF2B5EF4-FFF2-40B4-BE49-F238E27FC236}">
                <a16:creationId xmlns:a16="http://schemas.microsoft.com/office/drawing/2014/main" id="{467F4202-F2A8-4D96-BB9A-342E1C860DA9}"/>
              </a:ext>
            </a:extLst>
          </p:cNvPr>
          <p:cNvSpPr>
            <a:spLocks noGrp="1"/>
          </p:cNvSpPr>
          <p:nvPr>
            <p:ph idx="1"/>
          </p:nvPr>
        </p:nvSpPr>
        <p:spPr>
          <a:xfrm>
            <a:off x="601255" y="1964168"/>
            <a:ext cx="3409782" cy="4036582"/>
          </a:xfrm>
        </p:spPr>
        <p:txBody>
          <a:bodyPr>
            <a:normAutofit/>
          </a:bodyPr>
          <a:lstStyle/>
          <a:p>
            <a:pPr>
              <a:lnSpc>
                <a:spcPct val="90000"/>
              </a:lnSpc>
            </a:pPr>
            <a:r>
              <a:rPr lang="en-US" sz="1500">
                <a:solidFill>
                  <a:schemeClr val="bg1"/>
                </a:solidFill>
              </a:rPr>
              <a:t>Bot Framework Emulator is a desktop software used to test bots in the development</a:t>
            </a:r>
          </a:p>
          <a:p>
            <a:pPr>
              <a:lnSpc>
                <a:spcPct val="90000"/>
              </a:lnSpc>
            </a:pPr>
            <a:r>
              <a:rPr lang="en-US" sz="1500">
                <a:solidFill>
                  <a:schemeClr val="bg1"/>
                </a:solidFill>
              </a:rPr>
              <a:t>Download Bot Framework Emulator and install it(optional: install and configure ngrok as well) - </a:t>
            </a:r>
            <a:r>
              <a:rPr lang="en-US" sz="1500">
                <a:solidFill>
                  <a:schemeClr val="bg1"/>
                </a:solidFill>
                <a:hlinkClick r:id="rId2"/>
              </a:rPr>
              <a:t>https://docs.microsoft.com/en-us/azure/bot-service/bot-service-debug-emulator?view=azure-bot-service-4.0</a:t>
            </a:r>
            <a:endParaRPr lang="en-US" sz="1500">
              <a:solidFill>
                <a:schemeClr val="bg1"/>
              </a:solidFill>
            </a:endParaRPr>
          </a:p>
          <a:p>
            <a:pPr>
              <a:lnSpc>
                <a:spcPct val="90000"/>
              </a:lnSpc>
            </a:pPr>
            <a:r>
              <a:rPr lang="en-US" sz="1500">
                <a:solidFill>
                  <a:schemeClr val="bg1"/>
                </a:solidFill>
              </a:rPr>
              <a:t>Open it and click Open Bot</a:t>
            </a:r>
          </a:p>
          <a:p>
            <a:pPr>
              <a:lnSpc>
                <a:spcPct val="90000"/>
              </a:lnSpc>
            </a:pPr>
            <a:r>
              <a:rPr lang="en-US" sz="1500">
                <a:solidFill>
                  <a:schemeClr val="bg1"/>
                </a:solidFill>
              </a:rPr>
              <a:t>Navigate to your bot file and open it(a bot secret may be required)</a:t>
            </a:r>
          </a:p>
          <a:p>
            <a:pPr>
              <a:lnSpc>
                <a:spcPct val="90000"/>
              </a:lnSpc>
            </a:pPr>
            <a:r>
              <a:rPr lang="en-US" sz="1500">
                <a:solidFill>
                  <a:schemeClr val="bg1"/>
                </a:solidFill>
              </a:rPr>
              <a:t>Test your bot using the emulator</a:t>
            </a:r>
          </a:p>
        </p:txBody>
      </p:sp>
      <p:pic>
        <p:nvPicPr>
          <p:cNvPr id="1026" name="Picture 2" descr="Image result for google images bot framework emulator">
            <a:extLst>
              <a:ext uri="{FF2B5EF4-FFF2-40B4-BE49-F238E27FC236}">
                <a16:creationId xmlns:a16="http://schemas.microsoft.com/office/drawing/2014/main" id="{EE8FEFB9-CC2C-4F42-8B41-859B65A342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51137" y="1411120"/>
            <a:ext cx="7498486" cy="401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2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B910-0757-4BE1-86AD-3CEA88277E15}"/>
              </a:ext>
            </a:extLst>
          </p:cNvPr>
          <p:cNvSpPr>
            <a:spLocks noGrp="1"/>
          </p:cNvSpPr>
          <p:nvPr>
            <p:ph type="title"/>
          </p:nvPr>
        </p:nvSpPr>
        <p:spPr/>
        <p:txBody>
          <a:bodyPr/>
          <a:lstStyle/>
          <a:p>
            <a:r>
              <a:rPr lang="en-US" dirty="0"/>
              <a:t>Microsoft bot Framework Features</a:t>
            </a:r>
          </a:p>
        </p:txBody>
      </p:sp>
      <p:sp>
        <p:nvSpPr>
          <p:cNvPr id="3" name="Text Placeholder 2">
            <a:extLst>
              <a:ext uri="{FF2B5EF4-FFF2-40B4-BE49-F238E27FC236}">
                <a16:creationId xmlns:a16="http://schemas.microsoft.com/office/drawing/2014/main" id="{9A12ADF3-1212-42B7-A189-0535A5FAC13E}"/>
              </a:ext>
            </a:extLst>
          </p:cNvPr>
          <p:cNvSpPr>
            <a:spLocks noGrp="1"/>
          </p:cNvSpPr>
          <p:nvPr>
            <p:ph type="body" idx="1"/>
          </p:nvPr>
        </p:nvSpPr>
        <p:spPr/>
        <p:txBody>
          <a:bodyPr/>
          <a:lstStyle/>
          <a:p>
            <a:r>
              <a:rPr lang="en-US" dirty="0"/>
              <a:t>Dialogs, Prompts and cards</a:t>
            </a:r>
          </a:p>
        </p:txBody>
      </p:sp>
    </p:spTree>
    <p:extLst>
      <p:ext uri="{BB962C8B-B14F-4D97-AF65-F5344CB8AC3E}">
        <p14:creationId xmlns:p14="http://schemas.microsoft.com/office/powerpoint/2010/main" val="105471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030D-DD5B-4B13-A59A-BA67D03A44B6}"/>
              </a:ext>
            </a:extLst>
          </p:cNvPr>
          <p:cNvSpPr>
            <a:spLocks noGrp="1"/>
          </p:cNvSpPr>
          <p:nvPr>
            <p:ph type="title"/>
          </p:nvPr>
        </p:nvSpPr>
        <p:spPr/>
        <p:txBody>
          <a:bodyPr/>
          <a:lstStyle/>
          <a:p>
            <a:r>
              <a:rPr lang="en-US" dirty="0"/>
              <a:t>Dialogs</a:t>
            </a:r>
          </a:p>
        </p:txBody>
      </p:sp>
      <p:sp>
        <p:nvSpPr>
          <p:cNvPr id="3" name="Content Placeholder 2">
            <a:extLst>
              <a:ext uri="{FF2B5EF4-FFF2-40B4-BE49-F238E27FC236}">
                <a16:creationId xmlns:a16="http://schemas.microsoft.com/office/drawing/2014/main" id="{15C2A593-DB9E-4EF3-8BCD-6D31D77A3C29}"/>
              </a:ext>
            </a:extLst>
          </p:cNvPr>
          <p:cNvSpPr>
            <a:spLocks noGrp="1"/>
          </p:cNvSpPr>
          <p:nvPr>
            <p:ph idx="1"/>
          </p:nvPr>
        </p:nvSpPr>
        <p:spPr/>
        <p:txBody>
          <a:bodyPr/>
          <a:lstStyle/>
          <a:p>
            <a:r>
              <a:rPr lang="en-US" dirty="0"/>
              <a:t>Chatbot conversations are meant to work this way:</a:t>
            </a:r>
          </a:p>
          <a:p>
            <a:pPr lvl="1"/>
            <a:r>
              <a:rPr lang="en-US" dirty="0"/>
              <a:t>User sends a message</a:t>
            </a:r>
          </a:p>
          <a:p>
            <a:pPr lvl="1"/>
            <a:r>
              <a:rPr lang="en-US" dirty="0"/>
              <a:t>The bot uses LUIS to comprehend the correct intent</a:t>
            </a:r>
          </a:p>
          <a:p>
            <a:pPr lvl="1"/>
            <a:r>
              <a:rPr lang="en-US" dirty="0"/>
              <a:t>A dialog is started based on the respective intent</a:t>
            </a:r>
          </a:p>
          <a:p>
            <a:r>
              <a:rPr lang="en-US" dirty="0"/>
              <a:t>A dialog consists of different steps in which the chatbot interacts with the user</a:t>
            </a:r>
          </a:p>
          <a:p>
            <a:r>
              <a:rPr lang="en-US" dirty="0"/>
              <a:t>Read more: </a:t>
            </a:r>
            <a:r>
              <a:rPr lang="en-US" dirty="0">
                <a:hlinkClick r:id="rId2"/>
              </a:rPr>
              <a:t>https://docs.microsoft.com/en-us/azure/bot-service/bot-builder-concept-dialog?view=azure-bot-service-4.0</a:t>
            </a:r>
            <a:endParaRPr lang="en-US" dirty="0"/>
          </a:p>
          <a:p>
            <a:endParaRPr lang="en-US" dirty="0"/>
          </a:p>
        </p:txBody>
      </p:sp>
    </p:spTree>
    <p:extLst>
      <p:ext uri="{BB962C8B-B14F-4D97-AF65-F5344CB8AC3E}">
        <p14:creationId xmlns:p14="http://schemas.microsoft.com/office/powerpoint/2010/main" val="2399538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FE3A-7BA2-4F7E-8806-C53C9F00500C}"/>
              </a:ext>
            </a:extLst>
          </p:cNvPr>
          <p:cNvSpPr>
            <a:spLocks noGrp="1"/>
          </p:cNvSpPr>
          <p:nvPr>
            <p:ph type="title"/>
          </p:nvPr>
        </p:nvSpPr>
        <p:spPr/>
        <p:txBody>
          <a:bodyPr/>
          <a:lstStyle/>
          <a:p>
            <a:r>
              <a:rPr lang="en-US" dirty="0"/>
              <a:t>Dialog (Code Example)</a:t>
            </a:r>
          </a:p>
        </p:txBody>
      </p:sp>
      <p:sp>
        <p:nvSpPr>
          <p:cNvPr id="3" name="Content Placeholder 2">
            <a:extLst>
              <a:ext uri="{FF2B5EF4-FFF2-40B4-BE49-F238E27FC236}">
                <a16:creationId xmlns:a16="http://schemas.microsoft.com/office/drawing/2014/main" id="{AC294C46-E3A5-4EF5-B50E-B5324BB14EB7}"/>
              </a:ext>
            </a:extLst>
          </p:cNvPr>
          <p:cNvSpPr>
            <a:spLocks noGrp="1"/>
          </p:cNvSpPr>
          <p:nvPr>
            <p:ph idx="1"/>
          </p:nvPr>
        </p:nvSpPr>
        <p:spPr/>
        <p:txBody>
          <a:bodyPr>
            <a:normAutofit fontScale="47500" lnSpcReduction="20000"/>
          </a:bodyPr>
          <a:lstStyle/>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GreetingDialog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IStatePropertyAccessor</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GreetingState</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userProfileStateAccessor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ILoggerFactory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loggerFactory</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GreetingDialog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UserProfileAccessor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userProfileStateAccessor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ArgumentNullException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userProfileStateAccessor</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Add control flow dialogs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waterfallSteps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WaterfallStep</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InitializeStateStepAsync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PromptForNameStepAsync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PromptForCityStepAsync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DisplayGreetingStateStepAsync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nn-NO" dirty="0">
                <a:solidFill>
                  <a:srgbClr val="000000"/>
                </a:solidFill>
                <a:latin typeface="Consolas" panose="020B0609020204030204" pitchFamily="49" charset="0"/>
              </a:rPr>
              <a:t>            AddDialog(</a:t>
            </a:r>
            <a:r>
              <a:rPr lang="nn-NO" dirty="0">
                <a:solidFill>
                  <a:srgbClr val="0000FF"/>
                </a:solidFill>
                <a:latin typeface="Consolas" panose="020B0609020204030204" pitchFamily="49" charset="0"/>
              </a:rPr>
              <a:t>new</a:t>
            </a:r>
            <a:r>
              <a:rPr lang="nn-NO" dirty="0">
                <a:solidFill>
                  <a:srgbClr val="000000"/>
                </a:solidFill>
                <a:latin typeface="Consolas" panose="020B0609020204030204" pitchFamily="49" charset="0"/>
              </a:rPr>
              <a:t> WaterfallDialog(ProfileDialog, waterfallSteps));</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AddDialog</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TextPrompt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NamePrompt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ValidateName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AddDialog</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TextPrompt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CityPrompt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ValidateCity</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16225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3A6F-3AA0-43A0-B537-EBF80B2B905C}"/>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DE5907A1-FED4-498E-83A8-01DEDBD2B3B9}"/>
              </a:ext>
            </a:extLst>
          </p:cNvPr>
          <p:cNvSpPr>
            <a:spLocks noGrp="1"/>
          </p:cNvSpPr>
          <p:nvPr>
            <p:ph idx="1"/>
          </p:nvPr>
        </p:nvSpPr>
        <p:spPr/>
        <p:txBody>
          <a:bodyPr>
            <a:normAutofit fontScale="92500" lnSpcReduction="10000"/>
          </a:bodyPr>
          <a:lstStyle/>
          <a:p>
            <a:r>
              <a:rPr lang="en-US" dirty="0"/>
              <a:t>Prompts are a type of dialogs where the chatbot asks the user for some sort of input</a:t>
            </a:r>
            <a:endParaRPr lang="bg-BG" dirty="0"/>
          </a:p>
          <a:p>
            <a:r>
              <a:rPr lang="en-US" dirty="0"/>
              <a:t>There are different types of prompt</a:t>
            </a:r>
          </a:p>
          <a:p>
            <a:pPr lvl="1"/>
            <a:r>
              <a:rPr lang="en-US" dirty="0"/>
              <a:t>Attachment prompt</a:t>
            </a:r>
          </a:p>
          <a:p>
            <a:pPr lvl="1"/>
            <a:r>
              <a:rPr lang="en-US" dirty="0"/>
              <a:t>Choice prompt</a:t>
            </a:r>
          </a:p>
          <a:p>
            <a:pPr lvl="1"/>
            <a:r>
              <a:rPr lang="en-US" dirty="0"/>
              <a:t>Confirm prompt</a:t>
            </a:r>
          </a:p>
          <a:p>
            <a:pPr lvl="1"/>
            <a:r>
              <a:rPr lang="en-US" dirty="0"/>
              <a:t>Date-time prompt</a:t>
            </a:r>
          </a:p>
          <a:p>
            <a:pPr lvl="1"/>
            <a:r>
              <a:rPr lang="en-US" dirty="0"/>
              <a:t>Number prompt</a:t>
            </a:r>
          </a:p>
          <a:p>
            <a:pPr lvl="1"/>
            <a:r>
              <a:rPr lang="en-US" dirty="0"/>
              <a:t>Text prompt</a:t>
            </a:r>
          </a:p>
          <a:p>
            <a:r>
              <a:rPr lang="en-US" dirty="0"/>
              <a:t>Each prompt can have an additional validation method attached to it</a:t>
            </a:r>
          </a:p>
          <a:p>
            <a:r>
              <a:rPr lang="en-US" dirty="0"/>
              <a:t>Read more: </a:t>
            </a:r>
            <a:r>
              <a:rPr lang="en-US" dirty="0">
                <a:hlinkClick r:id="rId2"/>
              </a:rPr>
              <a:t>https://docs.microsoft.com/en-us/azure/bot-service/bot-builder-concept-dialog?view=azure-bot-service-4.0#prompts</a:t>
            </a:r>
            <a:endParaRPr lang="en-US" dirty="0"/>
          </a:p>
        </p:txBody>
      </p:sp>
    </p:spTree>
    <p:extLst>
      <p:ext uri="{BB962C8B-B14F-4D97-AF65-F5344CB8AC3E}">
        <p14:creationId xmlns:p14="http://schemas.microsoft.com/office/powerpoint/2010/main" val="232519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0AA6-A248-44F3-AF7C-D93E3D7B5512}"/>
              </a:ext>
            </a:extLst>
          </p:cNvPr>
          <p:cNvSpPr>
            <a:spLocks noGrp="1"/>
          </p:cNvSpPr>
          <p:nvPr>
            <p:ph type="title"/>
          </p:nvPr>
        </p:nvSpPr>
        <p:spPr/>
        <p:txBody>
          <a:bodyPr/>
          <a:lstStyle/>
          <a:p>
            <a:r>
              <a:rPr lang="en-US" dirty="0"/>
              <a:t>Prompt (Code Example)</a:t>
            </a:r>
          </a:p>
        </p:txBody>
      </p:sp>
      <p:sp>
        <p:nvSpPr>
          <p:cNvPr id="3" name="Content Placeholder 2">
            <a:extLst>
              <a:ext uri="{FF2B5EF4-FFF2-40B4-BE49-F238E27FC236}">
                <a16:creationId xmlns:a16="http://schemas.microsoft.com/office/drawing/2014/main" id="{2B0171D3-4DBC-4548-9BDC-39401C92BD43}"/>
              </a:ext>
            </a:extLst>
          </p:cNvPr>
          <p:cNvSpPr>
            <a:spLocks noGrp="1"/>
          </p:cNvSpPr>
          <p:nvPr>
            <p:ph idx="1"/>
          </p:nvPr>
        </p:nvSpPr>
        <p:spPr>
          <a:xfrm>
            <a:off x="581192" y="2180496"/>
            <a:ext cx="11029615" cy="3678303"/>
          </a:xfrm>
        </p:spPr>
        <p:txBody>
          <a:bodyPr>
            <a:normAutofit/>
          </a:bodyPr>
          <a:lstStyle/>
          <a:p>
            <a:pPr marL="0" indent="0">
              <a:buNone/>
            </a:pP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stepContext.PromptAsync</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TooManyTeachersFoundPromptName</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PromptOptions</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Prompt = </a:t>
            </a:r>
            <a:r>
              <a:rPr lang="en-US" sz="1600" dirty="0" err="1">
                <a:solidFill>
                  <a:srgbClr val="000000"/>
                </a:solidFill>
                <a:latin typeface="Consolas" panose="020B0609020204030204" pitchFamily="49" charset="0"/>
              </a:rPr>
              <a:t>MessageFactory.Text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MessageConstants.TooManyTeachersFound</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RetryPrompt</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MessageFactory.Text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MessageConstants.InvalidChoice</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Choices = </a:t>
            </a:r>
            <a:r>
              <a:rPr lang="en-US" sz="1600" dirty="0" err="1">
                <a:solidFill>
                  <a:srgbClr val="000000"/>
                </a:solidFill>
                <a:latin typeface="Consolas" panose="020B0609020204030204" pitchFamily="49" charset="0"/>
              </a:rPr>
              <a:t>ChoiceFactory.ToChoices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teachers.Select</a:t>
            </a:r>
            <a:r>
              <a:rPr lang="en-US" sz="1600" dirty="0">
                <a:solidFill>
                  <a:srgbClr val="000000"/>
                </a:solidFill>
                <a:latin typeface="Consolas" panose="020B0609020204030204" pitchFamily="49" charset="0"/>
              </a:rPr>
              <a:t>(t =&gt; </a:t>
            </a:r>
            <a:r>
              <a:rPr lang="en-US" sz="1600" dirty="0" err="1">
                <a:solidFill>
                  <a:srgbClr val="000000"/>
                </a:solidFill>
                <a:latin typeface="Consolas" panose="020B0609020204030204" pitchFamily="49" charset="0"/>
              </a:rPr>
              <a:t>t.Name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ToList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cancellationToken</a:t>
            </a:r>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96103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9655768-BEA5-492E-ADC2-03FB24102243}"/>
              </a:ext>
            </a:extLst>
          </p:cNvPr>
          <p:cNvSpPr>
            <a:spLocks noGrp="1"/>
          </p:cNvSpPr>
          <p:nvPr>
            <p:ph type="title"/>
          </p:nvPr>
        </p:nvSpPr>
        <p:spPr>
          <a:xfrm>
            <a:off x="601255" y="702156"/>
            <a:ext cx="3409783" cy="1013800"/>
          </a:xfrm>
        </p:spPr>
        <p:txBody>
          <a:bodyPr>
            <a:normAutofit/>
          </a:bodyPr>
          <a:lstStyle/>
          <a:p>
            <a:r>
              <a:rPr lang="en-US" dirty="0"/>
              <a:t>Cards</a:t>
            </a:r>
          </a:p>
        </p:txBody>
      </p:sp>
      <p:sp>
        <p:nvSpPr>
          <p:cNvPr id="3" name="Content Placeholder 2">
            <a:extLst>
              <a:ext uri="{FF2B5EF4-FFF2-40B4-BE49-F238E27FC236}">
                <a16:creationId xmlns:a16="http://schemas.microsoft.com/office/drawing/2014/main" id="{DCB78032-7DA9-402B-BBE5-6AE1843D198C}"/>
              </a:ext>
            </a:extLst>
          </p:cNvPr>
          <p:cNvSpPr>
            <a:spLocks noGrp="1"/>
          </p:cNvSpPr>
          <p:nvPr>
            <p:ph idx="1"/>
          </p:nvPr>
        </p:nvSpPr>
        <p:spPr>
          <a:xfrm>
            <a:off x="601255" y="1964168"/>
            <a:ext cx="3409782" cy="4036582"/>
          </a:xfrm>
        </p:spPr>
        <p:txBody>
          <a:bodyPr>
            <a:normAutofit/>
          </a:bodyPr>
          <a:lstStyle/>
          <a:p>
            <a:pPr>
              <a:lnSpc>
                <a:spcPct val="90000"/>
              </a:lnSpc>
            </a:pPr>
            <a:r>
              <a:rPr lang="en-US" sz="1100">
                <a:solidFill>
                  <a:schemeClr val="bg1"/>
                </a:solidFill>
              </a:rPr>
              <a:t>Chatbots can respond to users by using text or cards</a:t>
            </a:r>
            <a:r>
              <a:rPr lang="bg-BG" sz="1100">
                <a:solidFill>
                  <a:schemeClr val="bg1"/>
                </a:solidFill>
              </a:rPr>
              <a:t>. </a:t>
            </a:r>
            <a:r>
              <a:rPr lang="en-US" sz="1100">
                <a:solidFill>
                  <a:schemeClr val="bg1"/>
                </a:solidFill>
              </a:rPr>
              <a:t>Cards are a way to show content in a more structured style. They can include texts of different level(Title, label, content), images, buttons and links.</a:t>
            </a:r>
          </a:p>
          <a:p>
            <a:pPr>
              <a:lnSpc>
                <a:spcPct val="90000"/>
              </a:lnSpc>
            </a:pPr>
            <a:r>
              <a:rPr lang="en-US" sz="1100">
                <a:solidFill>
                  <a:schemeClr val="bg1"/>
                </a:solidFill>
              </a:rPr>
              <a:t>There are several types of cards</a:t>
            </a:r>
          </a:p>
          <a:p>
            <a:pPr lvl="1">
              <a:lnSpc>
                <a:spcPct val="90000"/>
              </a:lnSpc>
            </a:pPr>
            <a:r>
              <a:rPr lang="en-US" sz="1100">
                <a:solidFill>
                  <a:schemeClr val="bg1"/>
                </a:solidFill>
              </a:rPr>
              <a:t>Adaptive cards</a:t>
            </a:r>
          </a:p>
          <a:p>
            <a:pPr lvl="1">
              <a:lnSpc>
                <a:spcPct val="90000"/>
              </a:lnSpc>
            </a:pPr>
            <a:r>
              <a:rPr lang="en-US" sz="1100">
                <a:solidFill>
                  <a:schemeClr val="bg1"/>
                </a:solidFill>
              </a:rPr>
              <a:t>Animation cards</a:t>
            </a:r>
          </a:p>
          <a:p>
            <a:pPr lvl="1">
              <a:lnSpc>
                <a:spcPct val="90000"/>
              </a:lnSpc>
            </a:pPr>
            <a:r>
              <a:rPr lang="en-US" sz="1100">
                <a:solidFill>
                  <a:schemeClr val="bg1"/>
                </a:solidFill>
              </a:rPr>
              <a:t>Audio cards</a:t>
            </a:r>
          </a:p>
          <a:p>
            <a:pPr lvl="1">
              <a:lnSpc>
                <a:spcPct val="90000"/>
              </a:lnSpc>
            </a:pPr>
            <a:r>
              <a:rPr lang="en-US" sz="1100">
                <a:solidFill>
                  <a:schemeClr val="bg1"/>
                </a:solidFill>
              </a:rPr>
              <a:t>Hero cards</a:t>
            </a:r>
          </a:p>
          <a:p>
            <a:pPr lvl="1">
              <a:lnSpc>
                <a:spcPct val="90000"/>
              </a:lnSpc>
            </a:pPr>
            <a:r>
              <a:rPr lang="en-US" sz="1100">
                <a:solidFill>
                  <a:schemeClr val="bg1"/>
                </a:solidFill>
              </a:rPr>
              <a:t>Thumbnail cards</a:t>
            </a:r>
          </a:p>
          <a:p>
            <a:pPr lvl="1">
              <a:lnSpc>
                <a:spcPct val="90000"/>
              </a:lnSpc>
            </a:pPr>
            <a:r>
              <a:rPr lang="en-US" sz="1100">
                <a:solidFill>
                  <a:schemeClr val="bg1"/>
                </a:solidFill>
              </a:rPr>
              <a:t>Receipt cards</a:t>
            </a:r>
          </a:p>
          <a:p>
            <a:pPr lvl="1">
              <a:lnSpc>
                <a:spcPct val="90000"/>
              </a:lnSpc>
            </a:pPr>
            <a:r>
              <a:rPr lang="en-US" sz="1100">
                <a:solidFill>
                  <a:schemeClr val="bg1"/>
                </a:solidFill>
              </a:rPr>
              <a:t>SignIn cards</a:t>
            </a:r>
          </a:p>
          <a:p>
            <a:pPr lvl="1">
              <a:lnSpc>
                <a:spcPct val="90000"/>
              </a:lnSpc>
            </a:pPr>
            <a:r>
              <a:rPr lang="en-US" sz="1100">
                <a:solidFill>
                  <a:schemeClr val="bg1"/>
                </a:solidFill>
              </a:rPr>
              <a:t>Video Cards</a:t>
            </a:r>
          </a:p>
          <a:p>
            <a:pPr>
              <a:lnSpc>
                <a:spcPct val="90000"/>
              </a:lnSpc>
            </a:pPr>
            <a:r>
              <a:rPr lang="en-US" sz="1100">
                <a:solidFill>
                  <a:schemeClr val="bg1"/>
                </a:solidFill>
              </a:rPr>
              <a:t>Read more: </a:t>
            </a:r>
            <a:r>
              <a:rPr lang="en-US" sz="1100">
                <a:solidFill>
                  <a:schemeClr val="bg1"/>
                </a:solidFill>
                <a:hlinkClick r:id="rId2"/>
              </a:rPr>
              <a:t>https://docs.microsoft.com/en-us/azure/bot-service/dotnet/bot-builder-dotnet-add-rich-card-attachments?view=azure-bot-service-3.0</a:t>
            </a:r>
            <a:endParaRPr lang="en-US" sz="1100">
              <a:solidFill>
                <a:schemeClr val="bg1"/>
              </a:solidFill>
            </a:endParaRPr>
          </a:p>
        </p:txBody>
      </p:sp>
      <p:pic>
        <p:nvPicPr>
          <p:cNvPr id="1028" name="Picture 4" descr="Image result for hero cards bot framework v4">
            <a:extLst>
              <a:ext uri="{FF2B5EF4-FFF2-40B4-BE49-F238E27FC236}">
                <a16:creationId xmlns:a16="http://schemas.microsoft.com/office/drawing/2014/main" id="{D82BCF98-C33B-47E2-A2CD-345E165ACD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91522" y="1192215"/>
            <a:ext cx="6489819" cy="44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96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B164-8F48-41CE-90B2-E0682F90ACF6}"/>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A7E4965A-3AA0-4B41-B404-545FA7D89201}"/>
              </a:ext>
            </a:extLst>
          </p:cNvPr>
          <p:cNvSpPr>
            <a:spLocks noGrp="1"/>
          </p:cNvSpPr>
          <p:nvPr>
            <p:ph idx="1"/>
          </p:nvPr>
        </p:nvSpPr>
        <p:spPr>
          <a:xfrm>
            <a:off x="581191" y="1849582"/>
            <a:ext cx="11029615" cy="4935681"/>
          </a:xfrm>
        </p:spPr>
        <p:txBody>
          <a:bodyPr>
            <a:normAutofit fontScale="77500" lnSpcReduction="20000"/>
          </a:bodyPr>
          <a:lstStyle/>
          <a:p>
            <a:r>
              <a:rPr lang="en-US" dirty="0"/>
              <a:t>Basic Prerequisites</a:t>
            </a:r>
          </a:p>
          <a:p>
            <a:r>
              <a:rPr lang="en-US" dirty="0"/>
              <a:t>Azure AD</a:t>
            </a:r>
          </a:p>
          <a:p>
            <a:pPr lvl="1"/>
            <a:r>
              <a:rPr lang="en-US" dirty="0"/>
              <a:t>Create an app</a:t>
            </a:r>
          </a:p>
          <a:p>
            <a:r>
              <a:rPr lang="en-US" dirty="0"/>
              <a:t>LUIS</a:t>
            </a:r>
          </a:p>
          <a:p>
            <a:pPr lvl="1"/>
            <a:r>
              <a:rPr lang="en-US" dirty="0"/>
              <a:t>Create an app</a:t>
            </a:r>
          </a:p>
          <a:p>
            <a:pPr lvl="1"/>
            <a:r>
              <a:rPr lang="en-US" dirty="0"/>
              <a:t>Declare entities and intents</a:t>
            </a:r>
          </a:p>
          <a:p>
            <a:r>
              <a:rPr lang="en-US" dirty="0"/>
              <a:t>Microsoft Bot Framework Configuration</a:t>
            </a:r>
          </a:p>
          <a:p>
            <a:pPr lvl="1"/>
            <a:r>
              <a:rPr lang="en-US" dirty="0"/>
              <a:t>Azure configuration</a:t>
            </a:r>
          </a:p>
          <a:p>
            <a:pPr lvl="1"/>
            <a:r>
              <a:rPr lang="en-US" dirty="0"/>
              <a:t>Bot basic configuration</a:t>
            </a:r>
          </a:p>
          <a:p>
            <a:pPr lvl="1"/>
            <a:r>
              <a:rPr lang="en-US" dirty="0"/>
              <a:t>Initial skeleton solution walkthrough</a:t>
            </a:r>
          </a:p>
          <a:p>
            <a:pPr lvl="1"/>
            <a:r>
              <a:rPr lang="en-US" dirty="0"/>
              <a:t>Bot Framework Emulator</a:t>
            </a:r>
          </a:p>
          <a:p>
            <a:r>
              <a:rPr lang="en-US" dirty="0"/>
              <a:t>Microsoft Bot Framework Features</a:t>
            </a:r>
          </a:p>
          <a:p>
            <a:pPr lvl="1"/>
            <a:r>
              <a:rPr lang="en-US" dirty="0"/>
              <a:t>Dialogs</a:t>
            </a:r>
          </a:p>
          <a:p>
            <a:pPr lvl="1"/>
            <a:r>
              <a:rPr lang="en-US" dirty="0"/>
              <a:t>Prompts</a:t>
            </a:r>
          </a:p>
          <a:p>
            <a:pPr lvl="1"/>
            <a:r>
              <a:rPr lang="en-US" dirty="0"/>
              <a:t>Cards</a:t>
            </a:r>
          </a:p>
          <a:p>
            <a:r>
              <a:rPr lang="en-US" dirty="0"/>
              <a:t>Microsoft Bot Framework Data Storage</a:t>
            </a:r>
          </a:p>
          <a:p>
            <a:r>
              <a:rPr lang="en-US" dirty="0"/>
              <a:t>Microsoft Bot Framework Deployment</a:t>
            </a:r>
          </a:p>
          <a:p>
            <a:r>
              <a:rPr lang="en-US" dirty="0"/>
              <a:t>Microsoft Bot Framework Pricing and Alternatives</a:t>
            </a:r>
          </a:p>
        </p:txBody>
      </p:sp>
    </p:spTree>
    <p:extLst>
      <p:ext uri="{BB962C8B-B14F-4D97-AF65-F5344CB8AC3E}">
        <p14:creationId xmlns:p14="http://schemas.microsoft.com/office/powerpoint/2010/main" val="158919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3132-8CFD-4EA8-98E2-E41F35B21000}"/>
              </a:ext>
            </a:extLst>
          </p:cNvPr>
          <p:cNvSpPr>
            <a:spLocks noGrp="1"/>
          </p:cNvSpPr>
          <p:nvPr>
            <p:ph type="title"/>
          </p:nvPr>
        </p:nvSpPr>
        <p:spPr/>
        <p:txBody>
          <a:bodyPr/>
          <a:lstStyle/>
          <a:p>
            <a:r>
              <a:rPr lang="en-US" dirty="0"/>
              <a:t>Card (Code Example)</a:t>
            </a:r>
          </a:p>
        </p:txBody>
      </p:sp>
      <p:sp>
        <p:nvSpPr>
          <p:cNvPr id="3" name="Content Placeholder 2">
            <a:extLst>
              <a:ext uri="{FF2B5EF4-FFF2-40B4-BE49-F238E27FC236}">
                <a16:creationId xmlns:a16="http://schemas.microsoft.com/office/drawing/2014/main" id="{D4666ED6-5A1E-4094-940E-3B80D02CBF3E}"/>
              </a:ext>
            </a:extLst>
          </p:cNvPr>
          <p:cNvSpPr>
            <a:spLocks noGrp="1"/>
          </p:cNvSpPr>
          <p:nvPr>
            <p:ph idx="1"/>
          </p:nvPr>
        </p:nvSpPr>
        <p:spPr/>
        <p:txBody>
          <a:bodyPr>
            <a:normAutofit fontScale="77500" lnSpcReduction="20000"/>
          </a:bodyPr>
          <a:lstStyle/>
          <a:p>
            <a:pPr marL="0" indent="0">
              <a:buNone/>
            </a:pP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heroCard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HeroCard</a:t>
            </a:r>
            <a:endParaRPr lang="en-US"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Title = </a:t>
            </a:r>
            <a:r>
              <a:rPr lang="en-US" sz="1400" dirty="0" err="1">
                <a:solidFill>
                  <a:srgbClr val="000000"/>
                </a:solidFill>
                <a:latin typeface="Consolas" panose="020B0609020204030204" pitchFamily="49" charset="0"/>
              </a:rPr>
              <a:t>teacherClass.TeacherName</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Subtitle = </a:t>
            </a:r>
            <a:r>
              <a:rPr lang="en-US" sz="1400" dirty="0" err="1">
                <a:solidFill>
                  <a:srgbClr val="000000"/>
                </a:solidFill>
                <a:latin typeface="Consolas" panose="020B0609020204030204" pitchFamily="49" charset="0"/>
              </a:rPr>
              <a:t>teacherClass.ToString</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Text = </a:t>
            </a:r>
            <a:r>
              <a:rPr lang="en-US" sz="1400" dirty="0" err="1">
                <a:solidFill>
                  <a:srgbClr val="000000"/>
                </a:solidFill>
                <a:latin typeface="Consolas" panose="020B0609020204030204" pitchFamily="49" charset="0"/>
              </a:rPr>
              <a:t>teacherClass.Topic</a:t>
            </a:r>
            <a:r>
              <a:rPr lang="en-US" sz="1400" dirty="0">
                <a:solidFill>
                  <a:srgbClr val="000000"/>
                </a:solidFill>
                <a:latin typeface="Consolas" panose="020B0609020204030204" pitchFamily="49" charset="0"/>
              </a:rPr>
              <a:t>,</a:t>
            </a:r>
          </a:p>
          <a:p>
            <a:pPr marL="0" indent="0">
              <a:buNone/>
            </a:pPr>
            <a:endParaRPr lang="en-US"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Buttons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00"/>
                </a:solidFill>
                <a:latin typeface="Consolas" panose="020B0609020204030204" pitchFamily="49" charset="0"/>
              </a:rPr>
              <a:t>CardAction</a:t>
            </a:r>
            <a:r>
              <a:rPr lang="en-US" sz="1400" dirty="0">
                <a:solidFill>
                  <a:srgbClr val="000000"/>
                </a:solidFill>
                <a:latin typeface="Consolas" panose="020B0609020204030204" pitchFamily="49" charset="0"/>
              </a:rPr>
              <a:t>&gt; </a:t>
            </a:r>
          </a:p>
          <a:p>
            <a:pPr marL="0" indent="0">
              <a:buNone/>
            </a:pPr>
            <a:r>
              <a:rPr lang="en-US" sz="1400" dirty="0">
                <a:solidFill>
                  <a:srgbClr val="000000"/>
                </a:solidFill>
                <a:latin typeface="Consolas" panose="020B0609020204030204" pitchFamily="49" charset="0"/>
              </a:rPr>
              <a:t>	  { </a:t>
            </a:r>
          </a:p>
          <a:p>
            <a:pPr marL="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CardAction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ActionTypes.OpenUrl</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"Learn More"</a:t>
            </a:r>
            <a:r>
              <a:rPr lang="en-US" sz="1400" dirty="0">
                <a:solidFill>
                  <a:srgbClr val="000000"/>
                </a:solidFill>
                <a:latin typeface="Consolas" panose="020B0609020204030204" pitchFamily="49" charset="0"/>
              </a:rPr>
              <a:t>, value: </a:t>
            </a:r>
            <a:r>
              <a:rPr lang="en-US" sz="1400" dirty="0">
                <a:solidFill>
                  <a:srgbClr val="A31515"/>
                </a:solidFill>
                <a:latin typeface="Consolas" panose="020B0609020204030204" pitchFamily="49" charset="0"/>
              </a:rPr>
              <a:t>"http://www.devenvexe.com"</a:t>
            </a:r>
            <a:r>
              <a:rPr lang="en-US" sz="1400" dirty="0">
                <a:solidFill>
                  <a:srgbClr val="000000"/>
                </a:solidFill>
                <a:latin typeface="Consolas" panose="020B0609020204030204" pitchFamily="49" charset="0"/>
              </a:rPr>
              <a:t>), </a:t>
            </a:r>
          </a:p>
          <a:p>
            <a:pPr marL="0" indent="0">
              <a:buNone/>
            </a:pPr>
            <a:r>
              <a:rPr lang="en-US" sz="1400" dirty="0">
                <a:solidFill>
                  <a:srgbClr val="0000FF"/>
                </a:solidFill>
                <a:latin typeface="Consolas" panose="020B0609020204030204" pitchFamily="49" charset="0"/>
              </a:rPr>
              <a:t>		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CardAction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ActionTypes.OpenUrl</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 Corner"</a:t>
            </a:r>
            <a:r>
              <a:rPr lang="en-US" sz="1400" dirty="0">
                <a:solidFill>
                  <a:srgbClr val="000000"/>
                </a:solidFill>
                <a:latin typeface="Consolas" panose="020B0609020204030204" pitchFamily="49" charset="0"/>
              </a:rPr>
              <a:t>, value: </a:t>
            </a:r>
            <a:r>
              <a:rPr lang="en-US" sz="1400" dirty="0">
                <a:solidFill>
                  <a:srgbClr val="A31515"/>
                </a:solidFill>
                <a:latin typeface="Consolas" panose="020B0609020204030204" pitchFamily="49" charset="0"/>
              </a:rPr>
              <a:t>"http://www.c-sharpcorner.com/members/suthahar-j"</a:t>
            </a:r>
            <a:r>
              <a:rPr lang="en-US" sz="1400" dirty="0">
                <a:solidFill>
                  <a:srgbClr val="000000"/>
                </a:solidFill>
                <a:latin typeface="Consolas" panose="020B0609020204030204" pitchFamily="49" charset="0"/>
              </a:rPr>
              <a:t>), </a:t>
            </a:r>
          </a:p>
          <a:p>
            <a:pPr marL="0" indent="0">
              <a:buNone/>
            </a:pPr>
            <a:r>
              <a:rPr lang="en-US" sz="1400" dirty="0">
                <a:solidFill>
                  <a:srgbClr val="0000FF"/>
                </a:solidFill>
                <a:latin typeface="Consolas" panose="020B0609020204030204" pitchFamily="49" charset="0"/>
              </a:rPr>
              <a:t>		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CardAction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ActionTypes.OpenUrl</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"MSDN"</a:t>
            </a:r>
            <a:r>
              <a:rPr lang="en-US" sz="1400" dirty="0">
                <a:solidFill>
                  <a:srgbClr val="000000"/>
                </a:solidFill>
                <a:latin typeface="Consolas" panose="020B0609020204030204" pitchFamily="49" charset="0"/>
              </a:rPr>
              <a:t>, value: </a:t>
            </a:r>
            <a:r>
              <a:rPr lang="en-US" sz="1400" dirty="0">
                <a:solidFill>
                  <a:srgbClr val="A31515"/>
                </a:solidFill>
                <a:latin typeface="Consolas" panose="020B0609020204030204" pitchFamily="49" charset="0"/>
              </a:rPr>
              <a:t>"https://social.msdn.microsoft.com/profile/j%20suthahar/"</a:t>
            </a: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p>
          <a:p>
            <a:pPr marL="0" indent="0">
              <a:buNone/>
            </a:pPr>
            <a:endParaRPr lang="en-US"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heroCard.ToAttachment</a:t>
            </a: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09491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0796-69EC-47C3-AE8B-7FCCC1AA7EC3}"/>
              </a:ext>
            </a:extLst>
          </p:cNvPr>
          <p:cNvSpPr>
            <a:spLocks noGrp="1"/>
          </p:cNvSpPr>
          <p:nvPr>
            <p:ph type="title"/>
          </p:nvPr>
        </p:nvSpPr>
        <p:spPr/>
        <p:txBody>
          <a:bodyPr/>
          <a:lstStyle/>
          <a:p>
            <a:r>
              <a:rPr lang="en-US" dirty="0"/>
              <a:t>Microsoft Bot Framework Storage</a:t>
            </a:r>
          </a:p>
        </p:txBody>
      </p:sp>
      <p:sp>
        <p:nvSpPr>
          <p:cNvPr id="3" name="Content Placeholder 2">
            <a:extLst>
              <a:ext uri="{FF2B5EF4-FFF2-40B4-BE49-F238E27FC236}">
                <a16:creationId xmlns:a16="http://schemas.microsoft.com/office/drawing/2014/main" id="{BAAB7994-1E5B-4380-AA82-2EFCB24958DE}"/>
              </a:ext>
            </a:extLst>
          </p:cNvPr>
          <p:cNvSpPr>
            <a:spLocks noGrp="1"/>
          </p:cNvSpPr>
          <p:nvPr>
            <p:ph idx="1"/>
          </p:nvPr>
        </p:nvSpPr>
        <p:spPr/>
        <p:txBody>
          <a:bodyPr/>
          <a:lstStyle/>
          <a:p>
            <a:r>
              <a:rPr lang="en-US" dirty="0"/>
              <a:t>We often need to keep conversation or/and user data in order to make our chatbot more efficient after every use. That’s why we need a way to store all this data. As of March 2019 there are three ways to preserve data:</a:t>
            </a:r>
          </a:p>
          <a:p>
            <a:pPr lvl="1"/>
            <a:r>
              <a:rPr lang="en-US" dirty="0"/>
              <a:t>Memory storage – IMPORTANT NOTICE: Used for development and testing only. Not recommended for production uses</a:t>
            </a:r>
          </a:p>
          <a:p>
            <a:pPr lvl="1"/>
            <a:r>
              <a:rPr lang="en-US" dirty="0"/>
              <a:t>Using Cosmos DB</a:t>
            </a:r>
          </a:p>
          <a:p>
            <a:pPr lvl="1"/>
            <a:r>
              <a:rPr lang="en-US" dirty="0"/>
              <a:t>Using Blob storage</a:t>
            </a:r>
          </a:p>
          <a:p>
            <a:pPr lvl="1"/>
            <a:r>
              <a:rPr lang="en-US" dirty="0"/>
              <a:t>Using Blob Transcript</a:t>
            </a:r>
          </a:p>
          <a:p>
            <a:r>
              <a:rPr lang="en-US" dirty="0"/>
              <a:t>Memory storage is currently implemented in the </a:t>
            </a:r>
            <a:r>
              <a:rPr lang="en-US" b="1" dirty="0"/>
              <a:t>Initial Skeleton Solution</a:t>
            </a:r>
            <a:endParaRPr lang="bg-BG" b="1" dirty="0"/>
          </a:p>
          <a:p>
            <a:r>
              <a:rPr lang="en-US" dirty="0"/>
              <a:t>As these options are often subject to change please refer to the following link: </a:t>
            </a:r>
            <a:r>
              <a:rPr lang="en-US" dirty="0">
                <a:hlinkClick r:id="rId2"/>
              </a:rPr>
              <a:t>https://docs.microsoft.com/en-us/azure/bot-service/bot-builder-howto-v4-storage?view=azure-bot-service-4.0&amp;tabs=csharp</a:t>
            </a:r>
            <a:endParaRPr lang="en-US" dirty="0"/>
          </a:p>
        </p:txBody>
      </p:sp>
    </p:spTree>
    <p:extLst>
      <p:ext uri="{BB962C8B-B14F-4D97-AF65-F5344CB8AC3E}">
        <p14:creationId xmlns:p14="http://schemas.microsoft.com/office/powerpoint/2010/main" val="428771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1F6B00-30FF-455F-8A86-682BDAB0E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1E8E6-AA1F-4231-B807-0A5C932E6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CFBC66-DF10-499D-9193-F38EA629776B}"/>
              </a:ext>
            </a:extLst>
          </p:cNvPr>
          <p:cNvSpPr>
            <a:spLocks noGrp="1"/>
          </p:cNvSpPr>
          <p:nvPr>
            <p:ph type="title"/>
          </p:nvPr>
        </p:nvSpPr>
        <p:spPr>
          <a:xfrm>
            <a:off x="581193" y="782054"/>
            <a:ext cx="3421229" cy="1013800"/>
          </a:xfrm>
        </p:spPr>
        <p:txBody>
          <a:bodyPr>
            <a:normAutofit/>
          </a:bodyPr>
          <a:lstStyle/>
          <a:p>
            <a:pPr>
              <a:lnSpc>
                <a:spcPct val="90000"/>
              </a:lnSpc>
            </a:pPr>
            <a:r>
              <a:rPr lang="en-US" sz="2200"/>
              <a:t>Microsoft bot Framework Deployment</a:t>
            </a:r>
          </a:p>
        </p:txBody>
      </p:sp>
      <p:sp>
        <p:nvSpPr>
          <p:cNvPr id="3" name="Content Placeholder 2">
            <a:extLst>
              <a:ext uri="{FF2B5EF4-FFF2-40B4-BE49-F238E27FC236}">
                <a16:creationId xmlns:a16="http://schemas.microsoft.com/office/drawing/2014/main" id="{A286A5CB-14E2-40D2-837E-05C7BC784AC7}"/>
              </a:ext>
            </a:extLst>
          </p:cNvPr>
          <p:cNvSpPr>
            <a:spLocks noGrp="1"/>
          </p:cNvSpPr>
          <p:nvPr>
            <p:ph idx="1"/>
          </p:nvPr>
        </p:nvSpPr>
        <p:spPr>
          <a:xfrm>
            <a:off x="581192" y="1939733"/>
            <a:ext cx="3415633" cy="4317185"/>
          </a:xfrm>
        </p:spPr>
        <p:txBody>
          <a:bodyPr>
            <a:normAutofit/>
          </a:bodyPr>
          <a:lstStyle/>
          <a:p>
            <a:r>
              <a:rPr lang="en-US">
                <a:solidFill>
                  <a:schemeClr val="bg1"/>
                </a:solidFill>
              </a:rPr>
              <a:t>You can find info on how to deploy your bot to here: </a:t>
            </a:r>
            <a:r>
              <a:rPr lang="en-US">
                <a:solidFill>
                  <a:schemeClr val="bg1"/>
                </a:solidFill>
                <a:hlinkClick r:id="rId2"/>
              </a:rPr>
              <a:t>https://docs.microsoft.com/en-us/azure/bot-service/bot-builder-deploy-az-cli?view=azure-bot-service-4.0&amp;tabs=csharp</a:t>
            </a:r>
            <a:endParaRPr lang="en-US">
              <a:solidFill>
                <a:schemeClr val="bg1"/>
              </a:solidFill>
            </a:endParaRPr>
          </a:p>
          <a:p>
            <a:r>
              <a:rPr lang="en-US">
                <a:solidFill>
                  <a:schemeClr val="bg1"/>
                </a:solidFill>
              </a:rPr>
              <a:t>To use your bot in Microsoft Teams use the Teams App Studio(shown on the images)</a:t>
            </a:r>
          </a:p>
        </p:txBody>
      </p:sp>
      <p:pic>
        <p:nvPicPr>
          <p:cNvPr id="11" name="Picture 10">
            <a:extLst>
              <a:ext uri="{FF2B5EF4-FFF2-40B4-BE49-F238E27FC236}">
                <a16:creationId xmlns:a16="http://schemas.microsoft.com/office/drawing/2014/main" id="{7D36F671-2555-4FE7-9F90-CE418942C369}"/>
              </a:ext>
            </a:extLst>
          </p:cNvPr>
          <p:cNvPicPr>
            <a:picLocks noChangeAspect="1"/>
          </p:cNvPicPr>
          <p:nvPr/>
        </p:nvPicPr>
        <p:blipFill>
          <a:blip r:embed="rId3"/>
          <a:stretch>
            <a:fillRect/>
          </a:stretch>
        </p:blipFill>
        <p:spPr>
          <a:xfrm>
            <a:off x="8378219" y="1988634"/>
            <a:ext cx="3024390" cy="2880731"/>
          </a:xfrm>
          <a:prstGeom prst="rect">
            <a:avLst/>
          </a:prstGeom>
        </p:spPr>
      </p:pic>
      <p:pic>
        <p:nvPicPr>
          <p:cNvPr id="13" name="Picture 12">
            <a:extLst>
              <a:ext uri="{FF2B5EF4-FFF2-40B4-BE49-F238E27FC236}">
                <a16:creationId xmlns:a16="http://schemas.microsoft.com/office/drawing/2014/main" id="{70D1CB10-63A6-4466-9462-F6480E5A4D56}"/>
              </a:ext>
            </a:extLst>
          </p:cNvPr>
          <p:cNvPicPr>
            <a:picLocks noChangeAspect="1"/>
          </p:cNvPicPr>
          <p:nvPr/>
        </p:nvPicPr>
        <p:blipFill>
          <a:blip r:embed="rId4"/>
          <a:stretch>
            <a:fillRect/>
          </a:stretch>
        </p:blipFill>
        <p:spPr>
          <a:xfrm>
            <a:off x="4579308" y="2109830"/>
            <a:ext cx="3033384" cy="2638338"/>
          </a:xfrm>
          <a:prstGeom prst="rect">
            <a:avLst/>
          </a:prstGeom>
        </p:spPr>
      </p:pic>
      <p:sp>
        <p:nvSpPr>
          <p:cNvPr id="22" name="Rectangle 21">
            <a:extLst>
              <a:ext uri="{FF2B5EF4-FFF2-40B4-BE49-F238E27FC236}">
                <a16:creationId xmlns:a16="http://schemas.microsoft.com/office/drawing/2014/main" id="{42AAD8A7-0F68-4CE2-8E37-98629D1C4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DFDF5BA-2109-45EC-AA28-9585297F9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919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terminator hd">
            <a:extLst>
              <a:ext uri="{FF2B5EF4-FFF2-40B4-BE49-F238E27FC236}">
                <a16:creationId xmlns:a16="http://schemas.microsoft.com/office/drawing/2014/main" id="{7025E9CF-E067-4A47-960F-BACD26C7C7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13" r="9091" b="897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82" name="Rectangle 81">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7" name="Title 6">
            <a:extLst>
              <a:ext uri="{FF2B5EF4-FFF2-40B4-BE49-F238E27FC236}">
                <a16:creationId xmlns:a16="http://schemas.microsoft.com/office/drawing/2014/main" id="{354467DC-6E0D-4A07-83DE-E73FE4A88CD9}"/>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a:t>YOU SHOULD BE GOOD TO GO!</a:t>
            </a:r>
          </a:p>
        </p:txBody>
      </p:sp>
    </p:spTree>
    <p:extLst>
      <p:ext uri="{BB962C8B-B14F-4D97-AF65-F5344CB8AC3E}">
        <p14:creationId xmlns:p14="http://schemas.microsoft.com/office/powerpoint/2010/main" val="337112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t>Basic Prerequisites</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52674346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8C8076-8358-4A0D-8D87-2EDC6D0C64EE}"/>
              </a:ext>
            </a:extLst>
          </p:cNvPr>
          <p:cNvSpPr>
            <a:spLocks noGrp="1"/>
          </p:cNvSpPr>
          <p:nvPr>
            <p:ph type="title"/>
          </p:nvPr>
        </p:nvSpPr>
        <p:spPr>
          <a:xfrm>
            <a:off x="601255" y="702156"/>
            <a:ext cx="3409783" cy="1013800"/>
          </a:xfrm>
        </p:spPr>
        <p:txBody>
          <a:bodyPr>
            <a:normAutofit/>
          </a:bodyPr>
          <a:lstStyle/>
          <a:p>
            <a:r>
              <a:rPr lang="en-US"/>
              <a:t>Azure Ad</a:t>
            </a:r>
            <a:endParaRPr lang="en-US" dirty="0"/>
          </a:p>
        </p:txBody>
      </p:sp>
      <p:sp>
        <p:nvSpPr>
          <p:cNvPr id="3" name="Content Placeholder 2">
            <a:extLst>
              <a:ext uri="{FF2B5EF4-FFF2-40B4-BE49-F238E27FC236}">
                <a16:creationId xmlns:a16="http://schemas.microsoft.com/office/drawing/2014/main" id="{3E5A8261-627D-4170-B77B-90089B8BEBA5}"/>
              </a:ext>
            </a:extLst>
          </p:cNvPr>
          <p:cNvSpPr>
            <a:spLocks noGrp="1"/>
          </p:cNvSpPr>
          <p:nvPr>
            <p:ph idx="1"/>
          </p:nvPr>
        </p:nvSpPr>
        <p:spPr>
          <a:xfrm>
            <a:off x="601255" y="1964168"/>
            <a:ext cx="3409782" cy="4036582"/>
          </a:xfrm>
        </p:spPr>
        <p:txBody>
          <a:bodyPr>
            <a:normAutofit/>
          </a:bodyPr>
          <a:lstStyle/>
          <a:p>
            <a:r>
              <a:rPr lang="en-US" dirty="0">
                <a:solidFill>
                  <a:schemeClr val="bg1"/>
                </a:solidFill>
              </a:rPr>
              <a:t>To create a new app in Azure AD you must visit this link: </a:t>
            </a:r>
            <a:r>
              <a:rPr lang="en-US" dirty="0">
                <a:hlinkClick r:id="rId2"/>
              </a:rPr>
              <a:t>https://portal.azure.com/#blade/Microsoft_AAD_RegisteredApps/ApplicationsListBlade</a:t>
            </a:r>
            <a:endParaRPr lang="en-US" dirty="0">
              <a:solidFill>
                <a:schemeClr val="bg1"/>
              </a:solidFill>
            </a:endParaRPr>
          </a:p>
          <a:p>
            <a:r>
              <a:rPr lang="en-US" dirty="0">
                <a:solidFill>
                  <a:schemeClr val="bg1"/>
                </a:solidFill>
              </a:rPr>
              <a:t>Choose a name and click register</a:t>
            </a:r>
          </a:p>
          <a:p>
            <a:r>
              <a:rPr lang="en-US" dirty="0">
                <a:solidFill>
                  <a:schemeClr val="bg1"/>
                </a:solidFill>
              </a:rPr>
              <a:t>Now we can see some important information for the app that we’ll use later</a:t>
            </a:r>
          </a:p>
        </p:txBody>
      </p:sp>
      <p:pic>
        <p:nvPicPr>
          <p:cNvPr id="4" name="Picture 3">
            <a:extLst>
              <a:ext uri="{FF2B5EF4-FFF2-40B4-BE49-F238E27FC236}">
                <a16:creationId xmlns:a16="http://schemas.microsoft.com/office/drawing/2014/main" id="{3AC4E858-E787-4048-B6B8-3A183CB5A026}"/>
              </a:ext>
            </a:extLst>
          </p:cNvPr>
          <p:cNvPicPr>
            <a:picLocks noChangeAspect="1"/>
          </p:cNvPicPr>
          <p:nvPr/>
        </p:nvPicPr>
        <p:blipFill>
          <a:blip r:embed="rId3"/>
          <a:stretch>
            <a:fillRect/>
          </a:stretch>
        </p:blipFill>
        <p:spPr>
          <a:xfrm>
            <a:off x="4235995" y="613627"/>
            <a:ext cx="4532134" cy="5612552"/>
          </a:xfrm>
          <a:prstGeom prst="rect">
            <a:avLst/>
          </a:prstGeom>
        </p:spPr>
      </p:pic>
      <p:pic>
        <p:nvPicPr>
          <p:cNvPr id="6" name="Picture 5">
            <a:extLst>
              <a:ext uri="{FF2B5EF4-FFF2-40B4-BE49-F238E27FC236}">
                <a16:creationId xmlns:a16="http://schemas.microsoft.com/office/drawing/2014/main" id="{E5A97482-7F6C-4550-A1FD-2E8C930925EA}"/>
              </a:ext>
            </a:extLst>
          </p:cNvPr>
          <p:cNvPicPr>
            <a:picLocks noChangeAspect="1"/>
          </p:cNvPicPr>
          <p:nvPr/>
        </p:nvPicPr>
        <p:blipFill rotWithShape="1">
          <a:blip r:embed="rId4"/>
          <a:srcRect r="22966"/>
          <a:stretch/>
        </p:blipFill>
        <p:spPr>
          <a:xfrm>
            <a:off x="8854270" y="613627"/>
            <a:ext cx="2895353" cy="5612552"/>
          </a:xfrm>
          <a:prstGeom prst="rect">
            <a:avLst/>
          </a:prstGeom>
        </p:spPr>
      </p:pic>
    </p:spTree>
    <p:extLst>
      <p:ext uri="{BB962C8B-B14F-4D97-AF65-F5344CB8AC3E}">
        <p14:creationId xmlns:p14="http://schemas.microsoft.com/office/powerpoint/2010/main" val="197243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A258-C9DC-4122-B843-BDA325DE4824}"/>
              </a:ext>
            </a:extLst>
          </p:cNvPr>
          <p:cNvSpPr>
            <a:spLocks noGrp="1"/>
          </p:cNvSpPr>
          <p:nvPr>
            <p:ph type="title"/>
          </p:nvPr>
        </p:nvSpPr>
        <p:spPr/>
        <p:txBody>
          <a:bodyPr/>
          <a:lstStyle/>
          <a:p>
            <a:r>
              <a:rPr lang="en-US" dirty="0"/>
              <a:t>LUIS</a:t>
            </a:r>
          </a:p>
        </p:txBody>
      </p:sp>
      <p:sp>
        <p:nvSpPr>
          <p:cNvPr id="3" name="Content Placeholder 2">
            <a:extLst>
              <a:ext uri="{FF2B5EF4-FFF2-40B4-BE49-F238E27FC236}">
                <a16:creationId xmlns:a16="http://schemas.microsoft.com/office/drawing/2014/main" id="{E17A6F2E-E001-4BA1-854D-B42B48F0FAEB}"/>
              </a:ext>
            </a:extLst>
          </p:cNvPr>
          <p:cNvSpPr>
            <a:spLocks noGrp="1"/>
          </p:cNvSpPr>
          <p:nvPr>
            <p:ph idx="1"/>
          </p:nvPr>
        </p:nvSpPr>
        <p:spPr/>
        <p:txBody>
          <a:bodyPr/>
          <a:lstStyle/>
          <a:p>
            <a:r>
              <a:rPr lang="en-US" dirty="0"/>
              <a:t>LUIS – Language Understanding Informational System</a:t>
            </a:r>
          </a:p>
          <a:p>
            <a:r>
              <a:rPr lang="en-US" dirty="0"/>
              <a:t>It is responsible for handling text and deciphering it’s meaning, extract the intents and it’s corresponding entities</a:t>
            </a:r>
          </a:p>
          <a:p>
            <a:r>
              <a:rPr lang="en-US" dirty="0"/>
              <a:t>Visit </a:t>
            </a:r>
            <a:r>
              <a:rPr lang="en-US" dirty="0">
                <a:hlinkClick r:id="rId2"/>
              </a:rPr>
              <a:t>https://eu.luis.ai/applications</a:t>
            </a:r>
            <a:r>
              <a:rPr lang="en-US" dirty="0"/>
              <a:t> and create a new application</a:t>
            </a:r>
          </a:p>
          <a:p>
            <a:r>
              <a:rPr lang="en-US" dirty="0"/>
              <a:t>Now you can create entities and intents</a:t>
            </a:r>
          </a:p>
        </p:txBody>
      </p:sp>
    </p:spTree>
    <p:extLst>
      <p:ext uri="{BB962C8B-B14F-4D97-AF65-F5344CB8AC3E}">
        <p14:creationId xmlns:p14="http://schemas.microsoft.com/office/powerpoint/2010/main" val="337067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AD5CB96-13AA-4868-BFF5-094D2CF9FC6D}"/>
              </a:ext>
            </a:extLst>
          </p:cNvPr>
          <p:cNvPicPr>
            <a:picLocks noChangeAspect="1"/>
          </p:cNvPicPr>
          <p:nvPr/>
        </p:nvPicPr>
        <p:blipFill rotWithShape="1">
          <a:blip r:embed="rId2"/>
          <a:srcRect l="3243" t="1193" r="7170" b="-1"/>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3" name="Rectangle 12">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F8C97C1-C01A-44AF-95E3-80D271DB5844}"/>
              </a:ext>
            </a:extLst>
          </p:cNvPr>
          <p:cNvSpPr>
            <a:spLocks noGrp="1"/>
          </p:cNvSpPr>
          <p:nvPr>
            <p:ph type="title"/>
          </p:nvPr>
        </p:nvSpPr>
        <p:spPr>
          <a:xfrm>
            <a:off x="584200" y="1006956"/>
            <a:ext cx="3412067" cy="1372177"/>
          </a:xfrm>
        </p:spPr>
        <p:txBody>
          <a:bodyPr anchor="ctr">
            <a:normAutofit/>
          </a:bodyPr>
          <a:lstStyle/>
          <a:p>
            <a:r>
              <a:rPr lang="en-US" dirty="0"/>
              <a:t>Luis entities</a:t>
            </a:r>
          </a:p>
        </p:txBody>
      </p:sp>
      <p:sp>
        <p:nvSpPr>
          <p:cNvPr id="3" name="Content Placeholder 2">
            <a:extLst>
              <a:ext uri="{FF2B5EF4-FFF2-40B4-BE49-F238E27FC236}">
                <a16:creationId xmlns:a16="http://schemas.microsoft.com/office/drawing/2014/main" id="{CE929640-8BCB-4EE7-808B-0B247082CA0E}"/>
              </a:ext>
            </a:extLst>
          </p:cNvPr>
          <p:cNvSpPr>
            <a:spLocks noGrp="1"/>
          </p:cNvSpPr>
          <p:nvPr>
            <p:ph idx="1"/>
          </p:nvPr>
        </p:nvSpPr>
        <p:spPr>
          <a:xfrm>
            <a:off x="581193" y="2438399"/>
            <a:ext cx="3415074" cy="3564467"/>
          </a:xfrm>
        </p:spPr>
        <p:txBody>
          <a:bodyPr>
            <a:normAutofit/>
          </a:bodyPr>
          <a:lstStyle/>
          <a:p>
            <a:r>
              <a:rPr lang="en-US" dirty="0">
                <a:solidFill>
                  <a:schemeClr val="bg1"/>
                </a:solidFill>
              </a:rPr>
              <a:t>There are two types of entities – prebuilt(</a:t>
            </a:r>
            <a:r>
              <a:rPr lang="en-US" dirty="0" err="1">
                <a:solidFill>
                  <a:schemeClr val="bg1"/>
                </a:solidFill>
              </a:rPr>
              <a:t>personName</a:t>
            </a:r>
            <a:r>
              <a:rPr lang="en-US" dirty="0">
                <a:solidFill>
                  <a:schemeClr val="bg1"/>
                </a:solidFill>
              </a:rPr>
              <a:t>, address, etc.) and custom(the ones defined by you)</a:t>
            </a:r>
          </a:p>
          <a:p>
            <a:r>
              <a:rPr lang="en-US" dirty="0">
                <a:solidFill>
                  <a:schemeClr val="bg1"/>
                </a:solidFill>
              </a:rPr>
              <a:t>You can create a new entity which suits your needs – such as grade, course, etc.</a:t>
            </a:r>
          </a:p>
          <a:p>
            <a:r>
              <a:rPr lang="en-US" dirty="0">
                <a:solidFill>
                  <a:schemeClr val="bg1"/>
                </a:solidFill>
              </a:rPr>
              <a:t>There are several entity types which are well explained in the site</a:t>
            </a:r>
          </a:p>
          <a:p>
            <a:endParaRPr lang="en-US" dirty="0">
              <a:solidFill>
                <a:schemeClr val="bg1"/>
              </a:solidFill>
            </a:endParaRPr>
          </a:p>
        </p:txBody>
      </p:sp>
    </p:spTree>
    <p:extLst>
      <p:ext uri="{BB962C8B-B14F-4D97-AF65-F5344CB8AC3E}">
        <p14:creationId xmlns:p14="http://schemas.microsoft.com/office/powerpoint/2010/main" val="195299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CE7C-6E7B-4985-9D3E-7C95B82B5543}"/>
              </a:ext>
            </a:extLst>
          </p:cNvPr>
          <p:cNvSpPr>
            <a:spLocks noGrp="1"/>
          </p:cNvSpPr>
          <p:nvPr>
            <p:ph type="title"/>
          </p:nvPr>
        </p:nvSpPr>
        <p:spPr/>
        <p:txBody>
          <a:bodyPr/>
          <a:lstStyle/>
          <a:p>
            <a:r>
              <a:rPr lang="en-US" dirty="0"/>
              <a:t>Intents</a:t>
            </a:r>
          </a:p>
        </p:txBody>
      </p:sp>
      <p:sp>
        <p:nvSpPr>
          <p:cNvPr id="3" name="Content Placeholder 2">
            <a:extLst>
              <a:ext uri="{FF2B5EF4-FFF2-40B4-BE49-F238E27FC236}">
                <a16:creationId xmlns:a16="http://schemas.microsoft.com/office/drawing/2014/main" id="{8ECFB829-6DD9-4EC7-842E-0E815DE19F9D}"/>
              </a:ext>
            </a:extLst>
          </p:cNvPr>
          <p:cNvSpPr>
            <a:spLocks noGrp="1"/>
          </p:cNvSpPr>
          <p:nvPr>
            <p:ph idx="1"/>
          </p:nvPr>
        </p:nvSpPr>
        <p:spPr>
          <a:xfrm>
            <a:off x="581193" y="2126199"/>
            <a:ext cx="11029615" cy="2886999"/>
          </a:xfrm>
        </p:spPr>
        <p:txBody>
          <a:bodyPr/>
          <a:lstStyle/>
          <a:p>
            <a:r>
              <a:rPr lang="en-US" dirty="0"/>
              <a:t>Intents are what LUIS recognizes from a message – it shall navigate the bot to the correct scenario it should follow</a:t>
            </a:r>
          </a:p>
          <a:p>
            <a:r>
              <a:rPr lang="en-US" dirty="0"/>
              <a:t>You can create and intent and the go play with it</a:t>
            </a:r>
          </a:p>
          <a:p>
            <a:r>
              <a:rPr lang="en-US" dirty="0"/>
              <a:t>You can type example sentences which should identify with this intent</a:t>
            </a:r>
          </a:p>
          <a:p>
            <a:r>
              <a:rPr lang="en-US" dirty="0"/>
              <a:t>Once you’ve got a typed sentence you may show which parts of the sentence should be extracted entities</a:t>
            </a:r>
          </a:p>
        </p:txBody>
      </p:sp>
      <p:pic>
        <p:nvPicPr>
          <p:cNvPr id="4" name="Picture 3">
            <a:extLst>
              <a:ext uri="{FF2B5EF4-FFF2-40B4-BE49-F238E27FC236}">
                <a16:creationId xmlns:a16="http://schemas.microsoft.com/office/drawing/2014/main" id="{43839C4E-EC7A-4386-B529-45BFD4C3929C}"/>
              </a:ext>
            </a:extLst>
          </p:cNvPr>
          <p:cNvPicPr>
            <a:picLocks noChangeAspect="1"/>
          </p:cNvPicPr>
          <p:nvPr/>
        </p:nvPicPr>
        <p:blipFill>
          <a:blip r:embed="rId2"/>
          <a:stretch>
            <a:fillRect/>
          </a:stretch>
        </p:blipFill>
        <p:spPr>
          <a:xfrm>
            <a:off x="581192" y="4659907"/>
            <a:ext cx="10515565" cy="1969493"/>
          </a:xfrm>
          <a:prstGeom prst="rect">
            <a:avLst/>
          </a:prstGeom>
        </p:spPr>
      </p:pic>
    </p:spTree>
    <p:extLst>
      <p:ext uri="{BB962C8B-B14F-4D97-AF65-F5344CB8AC3E}">
        <p14:creationId xmlns:p14="http://schemas.microsoft.com/office/powerpoint/2010/main" val="274646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4031-5C39-4830-93BB-D385E25D4C44}"/>
              </a:ext>
            </a:extLst>
          </p:cNvPr>
          <p:cNvSpPr>
            <a:spLocks noGrp="1"/>
          </p:cNvSpPr>
          <p:nvPr>
            <p:ph type="title"/>
          </p:nvPr>
        </p:nvSpPr>
        <p:spPr>
          <a:xfrm>
            <a:off x="581192" y="702156"/>
            <a:ext cx="11029616" cy="1013800"/>
          </a:xfrm>
        </p:spPr>
        <p:txBody>
          <a:bodyPr>
            <a:normAutofit/>
          </a:bodyPr>
          <a:lstStyle/>
          <a:p>
            <a:r>
              <a:rPr lang="en-US"/>
              <a:t>Training and testing</a:t>
            </a:r>
            <a:endParaRPr lang="en-US" dirty="0"/>
          </a:p>
        </p:txBody>
      </p:sp>
      <p:sp>
        <p:nvSpPr>
          <p:cNvPr id="3" name="Content Placeholder 2">
            <a:extLst>
              <a:ext uri="{FF2B5EF4-FFF2-40B4-BE49-F238E27FC236}">
                <a16:creationId xmlns:a16="http://schemas.microsoft.com/office/drawing/2014/main" id="{82EAD550-90E2-4957-B3D8-16DDE6267402}"/>
              </a:ext>
            </a:extLst>
          </p:cNvPr>
          <p:cNvSpPr>
            <a:spLocks noGrp="1"/>
          </p:cNvSpPr>
          <p:nvPr>
            <p:ph idx="1"/>
          </p:nvPr>
        </p:nvSpPr>
        <p:spPr>
          <a:xfrm>
            <a:off x="581192" y="2180496"/>
            <a:ext cx="7225075" cy="3678303"/>
          </a:xfrm>
        </p:spPr>
        <p:txBody>
          <a:bodyPr>
            <a:normAutofit/>
          </a:bodyPr>
          <a:lstStyle/>
          <a:p>
            <a:r>
              <a:rPr lang="en-US" dirty="0"/>
              <a:t>Once you’ve setup your intents and entities you may now train the LUIS model(by clicking train in the buttons section on the top right) and then test the model(the button next to train)</a:t>
            </a:r>
          </a:p>
        </p:txBody>
      </p:sp>
      <p:pic>
        <p:nvPicPr>
          <p:cNvPr id="4" name="Picture 3">
            <a:extLst>
              <a:ext uri="{FF2B5EF4-FFF2-40B4-BE49-F238E27FC236}">
                <a16:creationId xmlns:a16="http://schemas.microsoft.com/office/drawing/2014/main" id="{887A783F-487F-4E3B-80F1-54DEF36932A5}"/>
              </a:ext>
            </a:extLst>
          </p:cNvPr>
          <p:cNvPicPr>
            <a:picLocks noChangeAspect="1"/>
          </p:cNvPicPr>
          <p:nvPr/>
        </p:nvPicPr>
        <p:blipFill rotWithShape="1">
          <a:blip r:embed="rId2"/>
          <a:srcRect l="587" r="3" b="3"/>
          <a:stretch/>
        </p:blipFill>
        <p:spPr>
          <a:xfrm>
            <a:off x="8051799" y="1871133"/>
            <a:ext cx="3683001" cy="4504267"/>
          </a:xfrm>
          <a:prstGeom prst="rect">
            <a:avLst/>
          </a:prstGeom>
        </p:spPr>
      </p:pic>
    </p:spTree>
    <p:extLst>
      <p:ext uri="{BB962C8B-B14F-4D97-AF65-F5344CB8AC3E}">
        <p14:creationId xmlns:p14="http://schemas.microsoft.com/office/powerpoint/2010/main" val="171310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E40390-A3D1-47BA-BAFB-977B6608880E}"/>
              </a:ext>
            </a:extLst>
          </p:cNvPr>
          <p:cNvSpPr>
            <a:spLocks noGrp="1"/>
          </p:cNvSpPr>
          <p:nvPr>
            <p:ph type="title"/>
          </p:nvPr>
        </p:nvSpPr>
        <p:spPr>
          <a:xfrm>
            <a:off x="601255" y="702156"/>
            <a:ext cx="3409783" cy="1013800"/>
          </a:xfrm>
        </p:spPr>
        <p:txBody>
          <a:bodyPr>
            <a:normAutofit/>
          </a:bodyPr>
          <a:lstStyle/>
          <a:p>
            <a:pPr>
              <a:lnSpc>
                <a:spcPct val="90000"/>
              </a:lnSpc>
            </a:pPr>
            <a:r>
              <a:rPr lang="en-US" sz="2200" dirty="0"/>
              <a:t>Microsoft Bot Framework Azure Configuration</a:t>
            </a:r>
          </a:p>
        </p:txBody>
      </p:sp>
      <p:sp>
        <p:nvSpPr>
          <p:cNvPr id="3" name="Content Placeholder 2">
            <a:extLst>
              <a:ext uri="{FF2B5EF4-FFF2-40B4-BE49-F238E27FC236}">
                <a16:creationId xmlns:a16="http://schemas.microsoft.com/office/drawing/2014/main" id="{AEDFDB45-2431-42BB-8E87-D0B31AF46E94}"/>
              </a:ext>
            </a:extLst>
          </p:cNvPr>
          <p:cNvSpPr>
            <a:spLocks noGrp="1"/>
          </p:cNvSpPr>
          <p:nvPr>
            <p:ph idx="1"/>
          </p:nvPr>
        </p:nvSpPr>
        <p:spPr>
          <a:xfrm>
            <a:off x="601255" y="1964168"/>
            <a:ext cx="3409782" cy="4036582"/>
          </a:xfrm>
        </p:spPr>
        <p:txBody>
          <a:bodyPr>
            <a:normAutofit fontScale="85000" lnSpcReduction="10000"/>
          </a:bodyPr>
          <a:lstStyle/>
          <a:p>
            <a:r>
              <a:rPr lang="en-US" dirty="0">
                <a:solidFill>
                  <a:schemeClr val="bg1"/>
                </a:solidFill>
              </a:rPr>
              <a:t>To create a bot you need to go back to the Azure Panel</a:t>
            </a:r>
            <a:r>
              <a:rPr lang="bg-BG" dirty="0">
                <a:solidFill>
                  <a:schemeClr val="bg1"/>
                </a:solidFill>
              </a:rPr>
              <a:t> </a:t>
            </a:r>
            <a:r>
              <a:rPr lang="en-US" dirty="0">
                <a:solidFill>
                  <a:schemeClr val="bg1"/>
                </a:solidFill>
              </a:rPr>
              <a:t>and do the following steps</a:t>
            </a:r>
          </a:p>
          <a:p>
            <a:r>
              <a:rPr lang="en-US" dirty="0">
                <a:solidFill>
                  <a:schemeClr val="bg1"/>
                </a:solidFill>
              </a:rPr>
              <a:t>Once the bot is created go to the bot resource, choose </a:t>
            </a:r>
            <a:r>
              <a:rPr lang="en-US" b="1" dirty="0">
                <a:solidFill>
                  <a:schemeClr val="bg1"/>
                </a:solidFill>
              </a:rPr>
              <a:t>Settings</a:t>
            </a:r>
            <a:r>
              <a:rPr lang="en-US" dirty="0">
                <a:solidFill>
                  <a:schemeClr val="bg1"/>
                </a:solidFill>
              </a:rPr>
              <a:t> and choose Add </a:t>
            </a:r>
            <a:r>
              <a:rPr lang="en-US" b="1" dirty="0">
                <a:solidFill>
                  <a:schemeClr val="bg1"/>
                </a:solidFill>
              </a:rPr>
              <a:t>Setting</a:t>
            </a:r>
            <a:r>
              <a:rPr lang="en-US" dirty="0">
                <a:solidFill>
                  <a:schemeClr val="bg1"/>
                </a:solidFill>
              </a:rPr>
              <a:t> on the bottom of the page</a:t>
            </a:r>
          </a:p>
          <a:p>
            <a:r>
              <a:rPr lang="en-US" dirty="0">
                <a:solidFill>
                  <a:schemeClr val="bg1"/>
                </a:solidFill>
              </a:rPr>
              <a:t>This links the bot to the Azure AD app – choose a name for the setting and choose “Azure Active Directory v2” as service provider</a:t>
            </a:r>
          </a:p>
          <a:p>
            <a:r>
              <a:rPr lang="en-US" dirty="0">
                <a:solidFill>
                  <a:schemeClr val="bg1"/>
                </a:solidFill>
              </a:rPr>
              <a:t>Type in the required app properties and use “</a:t>
            </a:r>
            <a:r>
              <a:rPr lang="en-US" dirty="0" err="1">
                <a:solidFill>
                  <a:schemeClr val="bg1"/>
                </a:solidFill>
              </a:rPr>
              <a:t>Mail.Read</a:t>
            </a:r>
            <a:r>
              <a:rPr lang="en-US" dirty="0">
                <a:solidFill>
                  <a:schemeClr val="bg1"/>
                </a:solidFill>
              </a:rPr>
              <a:t> </a:t>
            </a:r>
            <a:r>
              <a:rPr lang="en-US" dirty="0" err="1">
                <a:solidFill>
                  <a:schemeClr val="bg1"/>
                </a:solidFill>
              </a:rPr>
              <a:t>Mail.Send</a:t>
            </a:r>
            <a:r>
              <a:rPr lang="en-US" dirty="0">
                <a:solidFill>
                  <a:schemeClr val="bg1"/>
                </a:solidFill>
              </a:rPr>
              <a:t> </a:t>
            </a:r>
            <a:r>
              <a:rPr lang="en-US" dirty="0" err="1">
                <a:solidFill>
                  <a:schemeClr val="bg1"/>
                </a:solidFill>
              </a:rPr>
              <a:t>openid</a:t>
            </a:r>
            <a:r>
              <a:rPr lang="en-US" dirty="0">
                <a:solidFill>
                  <a:schemeClr val="bg1"/>
                </a:solidFill>
              </a:rPr>
              <a:t> profile </a:t>
            </a:r>
            <a:r>
              <a:rPr lang="en-US" dirty="0" err="1">
                <a:solidFill>
                  <a:schemeClr val="bg1"/>
                </a:solidFill>
              </a:rPr>
              <a:t>User.Read</a:t>
            </a:r>
            <a:r>
              <a:rPr lang="en-US" dirty="0">
                <a:solidFill>
                  <a:schemeClr val="bg1"/>
                </a:solidFill>
              </a:rPr>
              <a:t> </a:t>
            </a:r>
            <a:r>
              <a:rPr lang="en-US" dirty="0" err="1">
                <a:solidFill>
                  <a:schemeClr val="bg1"/>
                </a:solidFill>
              </a:rPr>
              <a:t>User.ReadBasic.All</a:t>
            </a:r>
            <a:r>
              <a:rPr lang="en-US" dirty="0">
                <a:solidFill>
                  <a:schemeClr val="bg1"/>
                </a:solidFill>
              </a:rPr>
              <a:t>” for </a:t>
            </a:r>
            <a:r>
              <a:rPr lang="en-US" b="1" dirty="0">
                <a:solidFill>
                  <a:schemeClr val="bg1"/>
                </a:solidFill>
              </a:rPr>
              <a:t>Scopes</a:t>
            </a:r>
          </a:p>
        </p:txBody>
      </p:sp>
      <p:pic>
        <p:nvPicPr>
          <p:cNvPr id="8" name="Picture 7">
            <a:extLst>
              <a:ext uri="{FF2B5EF4-FFF2-40B4-BE49-F238E27FC236}">
                <a16:creationId xmlns:a16="http://schemas.microsoft.com/office/drawing/2014/main" id="{7482CAEB-53CB-4F6D-9AB5-428096511982}"/>
              </a:ext>
            </a:extLst>
          </p:cNvPr>
          <p:cNvPicPr>
            <a:picLocks noChangeAspect="1"/>
          </p:cNvPicPr>
          <p:nvPr/>
        </p:nvPicPr>
        <p:blipFill rotWithShape="1">
          <a:blip r:embed="rId2"/>
          <a:srcRect r="26714"/>
          <a:stretch/>
        </p:blipFill>
        <p:spPr>
          <a:xfrm>
            <a:off x="4241694" y="614406"/>
            <a:ext cx="7507930" cy="5611772"/>
          </a:xfrm>
          <a:prstGeom prst="rect">
            <a:avLst/>
          </a:prstGeom>
        </p:spPr>
      </p:pic>
    </p:spTree>
    <p:extLst>
      <p:ext uri="{BB962C8B-B14F-4D97-AF65-F5344CB8AC3E}">
        <p14:creationId xmlns:p14="http://schemas.microsoft.com/office/powerpoint/2010/main" val="15298772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ABC737-7714-4383-83AA-9E7E16CCB4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EF96C5-3DBB-474D-9A68-6602A116B4D3}">
  <ds:schemaRefs>
    <ds:schemaRef ds:uri="http://schemas.openxmlformats.org/package/2006/metadata/core-properties"/>
    <ds:schemaRef ds:uri="16c05727-aa75-4e4a-9b5f-8a80a1165891"/>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E713E99F-A368-412C-B268-19FC7C8FD4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1253</Words>
  <Application>Microsoft Office PowerPoint</Application>
  <PresentationFormat>Widescreen</PresentationFormat>
  <Paragraphs>163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Consolas</vt:lpstr>
      <vt:lpstr>Corbel</vt:lpstr>
      <vt:lpstr>Gill Sans MT</vt:lpstr>
      <vt:lpstr>Wingdings 2</vt:lpstr>
      <vt:lpstr>Dividend</vt:lpstr>
      <vt:lpstr>Microsoft Bot Framework</vt:lpstr>
      <vt:lpstr>Content</vt:lpstr>
      <vt:lpstr>Basic Prerequisites</vt:lpstr>
      <vt:lpstr>Azure Ad</vt:lpstr>
      <vt:lpstr>LUIS</vt:lpstr>
      <vt:lpstr>Luis entities</vt:lpstr>
      <vt:lpstr>Intents</vt:lpstr>
      <vt:lpstr>Training and testing</vt:lpstr>
      <vt:lpstr>Microsoft Bot Framework Azure Configuration</vt:lpstr>
      <vt:lpstr>Microsoft Bot Framework Basic Configuration</vt:lpstr>
      <vt:lpstr>Initial Skeleton Walkthrough</vt:lpstr>
      <vt:lpstr>Basicbot.cs</vt:lpstr>
      <vt:lpstr>Microsoft Bot Framework Emulator</vt:lpstr>
      <vt:lpstr>Microsoft bot Framework Features</vt:lpstr>
      <vt:lpstr>Dialogs</vt:lpstr>
      <vt:lpstr>Dialog (Code Example)</vt:lpstr>
      <vt:lpstr>Prompts</vt:lpstr>
      <vt:lpstr>Prompt (Code Example)</vt:lpstr>
      <vt:lpstr>Cards</vt:lpstr>
      <vt:lpstr>Card (Code Example)</vt:lpstr>
      <vt:lpstr>Microsoft Bot Framework Storage</vt:lpstr>
      <vt:lpstr>Microsoft bot Framework Deployment</vt:lpstr>
      <vt:lpstr>YOU SHOULD BE GOOD TO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2019-04-12T11:38:59Z</dcterms:created>
  <dcterms:modified xsi:type="dcterms:W3CDTF">2019-04-12T11:43:30Z</dcterms:modified>
</cp:coreProperties>
</file>