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152242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12CE00-E80F-4563-8FC2-9FEA26CCA36B}"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406585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2234019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860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06315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207218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4027078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98885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3078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23765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27801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2CE00-E80F-4563-8FC2-9FEA26CCA36B}"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78441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2CE00-E80F-4563-8FC2-9FEA26CCA36B}" type="datetimeFigureOut">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402466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86315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296075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412CE00-E80F-4563-8FC2-9FEA26CCA36B}" type="datetimeFigureOut">
              <a:rPr lang="en-US" smtClean="0"/>
              <a:t>12/28/2019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269196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12CE00-E80F-4563-8FC2-9FEA26CCA36B}"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31D0-F6EF-4D08-97DB-0664CF2897D6}" type="slidenum">
              <a:rPr lang="en-US" smtClean="0"/>
              <a:t>‹#›</a:t>
            </a:fld>
            <a:endParaRPr lang="en-US"/>
          </a:p>
        </p:txBody>
      </p:sp>
    </p:spTree>
    <p:extLst>
      <p:ext uri="{BB962C8B-B14F-4D97-AF65-F5344CB8AC3E}">
        <p14:creationId xmlns:p14="http://schemas.microsoft.com/office/powerpoint/2010/main" val="397890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12CE00-E80F-4563-8FC2-9FEA26CCA36B}" type="datetimeFigureOut">
              <a:rPr lang="en-US" smtClean="0"/>
              <a:t>12/28/2019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9F31D0-F6EF-4D08-97DB-0664CF2897D6}" type="slidenum">
              <a:rPr lang="en-US" smtClean="0"/>
              <a:t>‹#›</a:t>
            </a:fld>
            <a:endParaRPr lang="en-US"/>
          </a:p>
        </p:txBody>
      </p:sp>
    </p:spTree>
    <p:extLst>
      <p:ext uri="{BB962C8B-B14F-4D97-AF65-F5344CB8AC3E}">
        <p14:creationId xmlns:p14="http://schemas.microsoft.com/office/powerpoint/2010/main" val="17690068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List_of_districts_in_the_Royal_Borough_of_Kingston_upon_Tham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districts_in_the_Royal_Borough_of_Kingston_upon_Thames" TargetMode="External"/><Relationship Id="rId2" Type="http://schemas.openxmlformats.org/officeDocument/2006/relationships/hyperlink" Target="https://en.wikipedia.org/wiki/List_of_London_borough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AA2E-ED7B-4A77-A521-7DC04FF1FF5B}"/>
              </a:ext>
            </a:extLst>
          </p:cNvPr>
          <p:cNvSpPr>
            <a:spLocks noGrp="1"/>
          </p:cNvSpPr>
          <p:nvPr>
            <p:ph type="ctrTitle"/>
          </p:nvPr>
        </p:nvSpPr>
        <p:spPr/>
        <p:txBody>
          <a:bodyPr/>
          <a:lstStyle/>
          <a:p>
            <a:r>
              <a:rPr lang="en-US" dirty="0"/>
              <a:t>FINAL ASSIGNMENT: BATTLE OF NEIGHBORHOODS</a:t>
            </a:r>
          </a:p>
        </p:txBody>
      </p:sp>
      <p:sp>
        <p:nvSpPr>
          <p:cNvPr id="3" name="Subtitle 2">
            <a:extLst>
              <a:ext uri="{FF2B5EF4-FFF2-40B4-BE49-F238E27FC236}">
                <a16:creationId xmlns:a16="http://schemas.microsoft.com/office/drawing/2014/main" id="{216C7ADD-0C9A-4ED7-BCE7-E6545FE72086}"/>
              </a:ext>
            </a:extLst>
          </p:cNvPr>
          <p:cNvSpPr>
            <a:spLocks noGrp="1"/>
          </p:cNvSpPr>
          <p:nvPr>
            <p:ph type="subTitle" idx="1"/>
          </p:nvPr>
        </p:nvSpPr>
        <p:spPr/>
        <p:txBody>
          <a:bodyPr>
            <a:normAutofit/>
          </a:bodyPr>
          <a:lstStyle/>
          <a:p>
            <a:r>
              <a:rPr lang="sr-Latn-ME" sz="3600" dirty="0"/>
              <a:t>KRUNA RATKOVIC</a:t>
            </a:r>
            <a:endParaRPr lang="en-US" sz="3600" dirty="0"/>
          </a:p>
        </p:txBody>
      </p:sp>
    </p:spTree>
    <p:extLst>
      <p:ext uri="{BB962C8B-B14F-4D97-AF65-F5344CB8AC3E}">
        <p14:creationId xmlns:p14="http://schemas.microsoft.com/office/powerpoint/2010/main" val="267188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0ACE-CE2C-4437-99D3-6F9A8781D3A9}"/>
              </a:ext>
            </a:extLst>
          </p:cNvPr>
          <p:cNvSpPr>
            <a:spLocks noGrp="1"/>
          </p:cNvSpPr>
          <p:nvPr>
            <p:ph type="title"/>
          </p:nvPr>
        </p:nvSpPr>
        <p:spPr/>
        <p:txBody>
          <a:bodyPr/>
          <a:lstStyle/>
          <a:p>
            <a:r>
              <a:rPr lang="sr-Latn-ME" dirty="0"/>
              <a:t>Neighborhoods in Kingston upon Thames</a:t>
            </a:r>
            <a:endParaRPr lang="en-US" dirty="0"/>
          </a:p>
        </p:txBody>
      </p:sp>
      <p:sp>
        <p:nvSpPr>
          <p:cNvPr id="3" name="Content Placeholder 2">
            <a:extLst>
              <a:ext uri="{FF2B5EF4-FFF2-40B4-BE49-F238E27FC236}">
                <a16:creationId xmlns:a16="http://schemas.microsoft.com/office/drawing/2014/main" id="{D8F2CA2E-F0F1-4069-AD97-B43EA3961F3F}"/>
              </a:ext>
            </a:extLst>
          </p:cNvPr>
          <p:cNvSpPr>
            <a:spLocks noGrp="1"/>
          </p:cNvSpPr>
          <p:nvPr>
            <p:ph idx="1"/>
          </p:nvPr>
        </p:nvSpPr>
        <p:spPr/>
        <p:txBody>
          <a:bodyPr/>
          <a:lstStyle/>
          <a:p>
            <a:r>
              <a:rPr lang="en-US" b="1" dirty="0"/>
              <a:t>We create a data frame of all neighborhoods in Kingston upon Thames (that we found on a Wikipedia page: </a:t>
            </a:r>
            <a:r>
              <a:rPr lang="en-US" b="1" dirty="0">
                <a:hlinkClick r:id="rId2"/>
              </a:rPr>
              <a:t>https://en.wikipedia.org/wiki/List_of_districts_in_the_Royal_Borough_of_Kingston_upon_Thames</a:t>
            </a:r>
            <a:r>
              <a:rPr lang="sr-Latn-ME" b="1" dirty="0"/>
              <a:t>).</a:t>
            </a:r>
          </a:p>
          <a:p>
            <a:r>
              <a:rPr lang="en-US" b="1" dirty="0"/>
              <a:t>We need to find the coordinates of each Neighborhood in the Kingston upon Thames Neighborhood</a:t>
            </a:r>
            <a:r>
              <a:rPr lang="sr-Latn-ME" b="1" dirty="0"/>
              <a:t>.</a:t>
            </a:r>
          </a:p>
          <a:p>
            <a:r>
              <a:rPr lang="en-US" b="1" dirty="0"/>
              <a:t>Now, we are going to start utilizing the Foursquare API to explore the neighborhoods and segment them.</a:t>
            </a:r>
            <a:endParaRPr lang="sr-Latn-ME" b="1" dirty="0"/>
          </a:p>
          <a:p>
            <a:endParaRPr lang="en-US" dirty="0"/>
          </a:p>
        </p:txBody>
      </p:sp>
    </p:spTree>
    <p:extLst>
      <p:ext uri="{BB962C8B-B14F-4D97-AF65-F5344CB8AC3E}">
        <p14:creationId xmlns:p14="http://schemas.microsoft.com/office/powerpoint/2010/main" val="254347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4ED007-5841-42F5-BB5C-A8A6F0B5D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9" y="688577"/>
            <a:ext cx="5905511" cy="5623301"/>
          </a:xfrm>
          <a:prstGeom prst="rect">
            <a:avLst/>
          </a:prstGeom>
        </p:spPr>
      </p:pic>
    </p:spTree>
    <p:extLst>
      <p:ext uri="{BB962C8B-B14F-4D97-AF65-F5344CB8AC3E}">
        <p14:creationId xmlns:p14="http://schemas.microsoft.com/office/powerpoint/2010/main" val="117393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8ECA-6049-4383-9E16-1241B57EBB7B}"/>
              </a:ext>
            </a:extLst>
          </p:cNvPr>
          <p:cNvSpPr>
            <a:spLocks noGrp="1"/>
          </p:cNvSpPr>
          <p:nvPr>
            <p:ph type="title"/>
          </p:nvPr>
        </p:nvSpPr>
        <p:spPr/>
        <p:txBody>
          <a:bodyPr/>
          <a:lstStyle/>
          <a:p>
            <a:r>
              <a:rPr lang="sr-Latn-ME" sz="3200" dirty="0"/>
              <a:t>Using Folium map we </a:t>
            </a:r>
            <a:r>
              <a:rPr lang="en-US" sz="3200" dirty="0"/>
              <a:t>visualize the borough Kingston upon Thames with all neighborhoods.</a:t>
            </a:r>
          </a:p>
        </p:txBody>
      </p:sp>
      <p:pic>
        <p:nvPicPr>
          <p:cNvPr id="5" name="Content Placeholder 4">
            <a:extLst>
              <a:ext uri="{FF2B5EF4-FFF2-40B4-BE49-F238E27FC236}">
                <a16:creationId xmlns:a16="http://schemas.microsoft.com/office/drawing/2014/main" id="{2B7930AB-3245-45D2-99A8-CA3464419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666" y="2052638"/>
            <a:ext cx="7226443" cy="4195762"/>
          </a:xfrm>
        </p:spPr>
      </p:pic>
    </p:spTree>
    <p:extLst>
      <p:ext uri="{BB962C8B-B14F-4D97-AF65-F5344CB8AC3E}">
        <p14:creationId xmlns:p14="http://schemas.microsoft.com/office/powerpoint/2010/main" val="420502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518F-D131-4FB5-9F26-59B47FAB37BB}"/>
              </a:ext>
            </a:extLst>
          </p:cNvPr>
          <p:cNvSpPr>
            <a:spLocks noGrp="1"/>
          </p:cNvSpPr>
          <p:nvPr>
            <p:ph type="title"/>
          </p:nvPr>
        </p:nvSpPr>
        <p:spPr/>
        <p:txBody>
          <a:bodyPr>
            <a:normAutofit/>
          </a:bodyPr>
          <a:lstStyle/>
          <a:p>
            <a:r>
              <a:rPr lang="en-US" sz="2800" dirty="0"/>
              <a:t>Using </a:t>
            </a:r>
            <a:r>
              <a:rPr lang="sr-Latn-ME" sz="2800" dirty="0"/>
              <a:t>F</a:t>
            </a:r>
            <a:r>
              <a:rPr lang="en-US" sz="2800" dirty="0" err="1"/>
              <a:t>oursquare</a:t>
            </a:r>
            <a:r>
              <a:rPr lang="en-US" sz="2800" dirty="0"/>
              <a:t> API we make a </a:t>
            </a:r>
            <a:r>
              <a:rPr lang="en-US" sz="2800" dirty="0" err="1"/>
              <a:t>dataframe</a:t>
            </a:r>
            <a:r>
              <a:rPr lang="en-US" sz="2800" dirty="0"/>
              <a:t> with all Italian rest</a:t>
            </a:r>
            <a:r>
              <a:rPr lang="sr-Latn-ME" sz="2800" dirty="0"/>
              <a:t>a</a:t>
            </a:r>
            <a:r>
              <a:rPr lang="en-US" sz="2800" dirty="0" err="1"/>
              <a:t>urants</a:t>
            </a:r>
            <a:r>
              <a:rPr lang="sr-Latn-ME" sz="2800" dirty="0"/>
              <a:t> within the radius of </a:t>
            </a:r>
            <a:r>
              <a:rPr lang="en-US" sz="2800" dirty="0"/>
              <a:t>5500 meters from </a:t>
            </a:r>
            <a:r>
              <a:rPr lang="en-US" sz="2800" dirty="0" err="1"/>
              <a:t>Berrylands</a:t>
            </a:r>
            <a:r>
              <a:rPr lang="en-US" sz="2800" dirty="0"/>
              <a:t> (the center of Kingston upon Thames)</a:t>
            </a:r>
          </a:p>
        </p:txBody>
      </p:sp>
      <p:pic>
        <p:nvPicPr>
          <p:cNvPr id="5" name="Content Placeholder 4">
            <a:extLst>
              <a:ext uri="{FF2B5EF4-FFF2-40B4-BE49-F238E27FC236}">
                <a16:creationId xmlns:a16="http://schemas.microsoft.com/office/drawing/2014/main" id="{74E207A0-3D1B-4313-8595-19F7A255A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541" y="2390146"/>
            <a:ext cx="8222693" cy="3520745"/>
          </a:xfrm>
        </p:spPr>
      </p:pic>
    </p:spTree>
    <p:extLst>
      <p:ext uri="{BB962C8B-B14F-4D97-AF65-F5344CB8AC3E}">
        <p14:creationId xmlns:p14="http://schemas.microsoft.com/office/powerpoint/2010/main" val="110780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D54F-A591-4F6F-9F20-5A7766F7495A}"/>
              </a:ext>
            </a:extLst>
          </p:cNvPr>
          <p:cNvSpPr>
            <a:spLocks noGrp="1"/>
          </p:cNvSpPr>
          <p:nvPr>
            <p:ph type="title"/>
          </p:nvPr>
        </p:nvSpPr>
        <p:spPr/>
        <p:txBody>
          <a:bodyPr>
            <a:normAutofit/>
          </a:bodyPr>
          <a:lstStyle/>
          <a:p>
            <a:r>
              <a:rPr lang="sr-Latn-ME" sz="3200" dirty="0"/>
              <a:t>Using Folium map we </a:t>
            </a:r>
            <a:r>
              <a:rPr lang="en-US" sz="3200" dirty="0"/>
              <a:t>vi</a:t>
            </a:r>
            <a:r>
              <a:rPr lang="sr-Latn-ME" sz="3200" dirty="0"/>
              <a:t>z</a:t>
            </a:r>
            <a:r>
              <a:rPr lang="en-US" sz="3200" dirty="0" err="1"/>
              <a:t>uali</a:t>
            </a:r>
            <a:r>
              <a:rPr lang="sr-Latn-ME" sz="3200" dirty="0"/>
              <a:t>ze Italian restaurants in</a:t>
            </a:r>
            <a:r>
              <a:rPr lang="en-US" sz="3200" dirty="0"/>
              <a:t> Kingston upon Thames</a:t>
            </a:r>
            <a:r>
              <a:rPr lang="en-US" sz="4400" dirty="0"/>
              <a:t>.</a:t>
            </a:r>
            <a:endParaRPr lang="en-US" dirty="0"/>
          </a:p>
        </p:txBody>
      </p:sp>
      <p:pic>
        <p:nvPicPr>
          <p:cNvPr id="5" name="Content Placeholder 4">
            <a:extLst>
              <a:ext uri="{FF2B5EF4-FFF2-40B4-BE49-F238E27FC236}">
                <a16:creationId xmlns:a16="http://schemas.microsoft.com/office/drawing/2014/main" id="{ECDFABDE-466E-417C-88E8-E8BF83E99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954" y="2241543"/>
            <a:ext cx="7475868" cy="3817951"/>
          </a:xfrm>
        </p:spPr>
      </p:pic>
    </p:spTree>
    <p:extLst>
      <p:ext uri="{BB962C8B-B14F-4D97-AF65-F5344CB8AC3E}">
        <p14:creationId xmlns:p14="http://schemas.microsoft.com/office/powerpoint/2010/main" val="170725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639B-C452-45B3-856E-63312F9FAF8F}"/>
              </a:ext>
            </a:extLst>
          </p:cNvPr>
          <p:cNvSpPr>
            <a:spLocks noGrp="1"/>
          </p:cNvSpPr>
          <p:nvPr>
            <p:ph type="title"/>
          </p:nvPr>
        </p:nvSpPr>
        <p:spPr/>
        <p:txBody>
          <a:bodyPr/>
          <a:lstStyle/>
          <a:p>
            <a:r>
              <a:rPr lang="en-US" sz="3200" dirty="0"/>
              <a:t>We plot the number of Italian restaurants in the borough Kingston Upon Thames</a:t>
            </a:r>
            <a:r>
              <a:rPr lang="en-US" b="1" dirty="0"/>
              <a:t>.</a:t>
            </a:r>
            <a:endParaRPr lang="en-US" dirty="0"/>
          </a:p>
        </p:txBody>
      </p:sp>
      <p:pic>
        <p:nvPicPr>
          <p:cNvPr id="5" name="Content Placeholder 4">
            <a:extLst>
              <a:ext uri="{FF2B5EF4-FFF2-40B4-BE49-F238E27FC236}">
                <a16:creationId xmlns:a16="http://schemas.microsoft.com/office/drawing/2014/main" id="{A6A4B2A4-9C9C-4918-B8AA-ADED03BC5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33" y="1985861"/>
            <a:ext cx="7557796" cy="4238293"/>
          </a:xfrm>
        </p:spPr>
      </p:pic>
    </p:spTree>
    <p:extLst>
      <p:ext uri="{BB962C8B-B14F-4D97-AF65-F5344CB8AC3E}">
        <p14:creationId xmlns:p14="http://schemas.microsoft.com/office/powerpoint/2010/main" val="279264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33E5-8E92-48A6-804D-3FE5267077A6}"/>
              </a:ext>
            </a:extLst>
          </p:cNvPr>
          <p:cNvSpPr>
            <a:spLocks noGrp="1"/>
          </p:cNvSpPr>
          <p:nvPr>
            <p:ph type="title"/>
          </p:nvPr>
        </p:nvSpPr>
        <p:spPr/>
        <p:txBody>
          <a:bodyPr>
            <a:normAutofit fontScale="90000"/>
          </a:bodyPr>
          <a:lstStyle/>
          <a:p>
            <a:r>
              <a:rPr lang="en-US" sz="3200" dirty="0"/>
              <a:t>Using foursquare API we</a:t>
            </a:r>
            <a:r>
              <a:rPr lang="sr-Latn-ME" sz="3200" dirty="0"/>
              <a:t> </a:t>
            </a:r>
            <a:r>
              <a:rPr lang="en-US" sz="3200" dirty="0"/>
              <a:t>explore venue details (likes, rating and tips) for the found Italian restaurants.</a:t>
            </a:r>
          </a:p>
        </p:txBody>
      </p:sp>
      <p:pic>
        <p:nvPicPr>
          <p:cNvPr id="5" name="Content Placeholder 4">
            <a:extLst>
              <a:ext uri="{FF2B5EF4-FFF2-40B4-BE49-F238E27FC236}">
                <a16:creationId xmlns:a16="http://schemas.microsoft.com/office/drawing/2014/main" id="{4C6748DE-148A-4C0B-B8D7-A10DDD677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177" y="2862627"/>
            <a:ext cx="6721422" cy="2575783"/>
          </a:xfrm>
        </p:spPr>
      </p:pic>
    </p:spTree>
    <p:extLst>
      <p:ext uri="{BB962C8B-B14F-4D97-AF65-F5344CB8AC3E}">
        <p14:creationId xmlns:p14="http://schemas.microsoft.com/office/powerpoint/2010/main" val="82397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AF94-D076-4542-86E4-DE5959627479}"/>
              </a:ext>
            </a:extLst>
          </p:cNvPr>
          <p:cNvSpPr>
            <a:spLocks noGrp="1"/>
          </p:cNvSpPr>
          <p:nvPr>
            <p:ph type="title"/>
          </p:nvPr>
        </p:nvSpPr>
        <p:spPr/>
        <p:txBody>
          <a:bodyPr/>
          <a:lstStyle/>
          <a:p>
            <a:r>
              <a:rPr lang="en-US" b="1" dirty="0"/>
              <a:t>Results / Conclusion</a:t>
            </a:r>
            <a:br>
              <a:rPr lang="en-US" dirty="0"/>
            </a:br>
            <a:endParaRPr lang="en-US" dirty="0"/>
          </a:p>
        </p:txBody>
      </p:sp>
      <p:sp>
        <p:nvSpPr>
          <p:cNvPr id="3" name="Content Placeholder 2">
            <a:extLst>
              <a:ext uri="{FF2B5EF4-FFF2-40B4-BE49-F238E27FC236}">
                <a16:creationId xmlns:a16="http://schemas.microsoft.com/office/drawing/2014/main" id="{94FE704D-352C-4829-9EF3-CC9F0F0050E6}"/>
              </a:ext>
            </a:extLst>
          </p:cNvPr>
          <p:cNvSpPr>
            <a:spLocks noGrp="1"/>
          </p:cNvSpPr>
          <p:nvPr>
            <p:ph idx="1"/>
          </p:nvPr>
        </p:nvSpPr>
        <p:spPr>
          <a:xfrm>
            <a:off x="1035698" y="2155371"/>
            <a:ext cx="9014155" cy="4093028"/>
          </a:xfrm>
        </p:spPr>
        <p:txBody>
          <a:bodyPr>
            <a:normAutofit fontScale="92500" lnSpcReduction="20000"/>
          </a:bodyPr>
          <a:lstStyle/>
          <a:p>
            <a:r>
              <a:rPr lang="en-US" b="1" dirty="0" err="1"/>
              <a:t>Neighboorhood</a:t>
            </a:r>
            <a:r>
              <a:rPr lang="en-US" b="1" dirty="0"/>
              <a:t> Kingston upon Thames in Kingston upon Thames has the greatest number of Italian restaurants, which are also with the greatest rating. On the other side, neighborhoods </a:t>
            </a:r>
            <a:r>
              <a:rPr lang="en-US" b="1" dirty="0" err="1"/>
              <a:t>Berrylands</a:t>
            </a:r>
            <a:r>
              <a:rPr lang="en-US" b="1" dirty="0"/>
              <a:t>, </a:t>
            </a:r>
            <a:r>
              <a:rPr lang="en-US" b="1" dirty="0" err="1"/>
              <a:t>Canbury</a:t>
            </a:r>
            <a:r>
              <a:rPr lang="en-US" b="1" dirty="0"/>
              <a:t>, </a:t>
            </a:r>
            <a:r>
              <a:rPr lang="en-US" b="1" dirty="0" err="1"/>
              <a:t>Chessington,Coombe</a:t>
            </a:r>
            <a:r>
              <a:rPr lang="en-US" b="1" dirty="0"/>
              <a:t>, Hook, Kingston Vale, Malden </a:t>
            </a:r>
            <a:r>
              <a:rPr lang="en-US" b="1" dirty="0" err="1"/>
              <a:t>Rushett</a:t>
            </a:r>
            <a:r>
              <a:rPr lang="en-US" b="1" dirty="0"/>
              <a:t>, </a:t>
            </a:r>
            <a:r>
              <a:rPr lang="en-US" b="1" dirty="0" err="1"/>
              <a:t>Motspur</a:t>
            </a:r>
            <a:r>
              <a:rPr lang="en-US" b="1" dirty="0"/>
              <a:t> Park, New Malden, Old Malden, Seething Wells, don't have any Italian restaurant. </a:t>
            </a:r>
            <a:endParaRPr lang="sr-Latn-ME" b="1" dirty="0"/>
          </a:p>
          <a:p>
            <a:r>
              <a:rPr lang="en-US" b="1" dirty="0"/>
              <a:t>Neighborhoods </a:t>
            </a:r>
            <a:r>
              <a:rPr lang="en-US" b="1" dirty="0" err="1"/>
              <a:t>Canbury</a:t>
            </a:r>
            <a:r>
              <a:rPr lang="en-US" b="1" dirty="0"/>
              <a:t> and </a:t>
            </a:r>
            <a:r>
              <a:rPr lang="en-US" b="1" dirty="0" err="1"/>
              <a:t>Berrylands</a:t>
            </a:r>
            <a:r>
              <a:rPr lang="en-US" b="1" dirty="0"/>
              <a:t> have most attractive locations of this borough. Based on this information, I would state that </a:t>
            </a:r>
            <a:r>
              <a:rPr lang="en-US" b="1" dirty="0" err="1"/>
              <a:t>Canbury</a:t>
            </a:r>
            <a:r>
              <a:rPr lang="en-US" b="1" dirty="0"/>
              <a:t> and </a:t>
            </a:r>
            <a:r>
              <a:rPr lang="en-US" b="1" dirty="0" err="1"/>
              <a:t>Berrylands</a:t>
            </a:r>
            <a:r>
              <a:rPr lang="en-US" b="1" dirty="0"/>
              <a:t> are the best locations for Italian cuisine in Kingston upon Thames. Since there are no Italian restaurants, it makes competition easier than in other boroughs. </a:t>
            </a:r>
            <a:endParaRPr lang="sr-Latn-ME" b="1" dirty="0"/>
          </a:p>
          <a:p>
            <a:r>
              <a:rPr lang="en-US" b="1" dirty="0"/>
              <a:t>As a final note, all of the above analysis is depended on the adequacy and accuracy of Four Square data. A more comprehensive analysis and future work would need to incorporate data from other external databases.</a:t>
            </a:r>
            <a:endParaRPr lang="en-US" dirty="0"/>
          </a:p>
          <a:p>
            <a:endParaRPr lang="en-US" dirty="0"/>
          </a:p>
        </p:txBody>
      </p:sp>
    </p:spTree>
    <p:extLst>
      <p:ext uri="{BB962C8B-B14F-4D97-AF65-F5344CB8AC3E}">
        <p14:creationId xmlns:p14="http://schemas.microsoft.com/office/powerpoint/2010/main" val="182046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1933-692B-40CF-8D9E-8CB065C9A705}"/>
              </a:ext>
            </a:extLst>
          </p:cNvPr>
          <p:cNvSpPr>
            <a:spLocks noGrp="1"/>
          </p:cNvSpPr>
          <p:nvPr>
            <p:ph type="title"/>
          </p:nvPr>
        </p:nvSpPr>
        <p:spPr/>
        <p:txBody>
          <a:bodyPr/>
          <a:lstStyle/>
          <a:p>
            <a:r>
              <a:rPr lang="en-US" dirty="0"/>
              <a:t>GOAL: FIND BEST LOCATIONS FOR AN ITALIAN RESTAURANT IN LONDON</a:t>
            </a:r>
          </a:p>
        </p:txBody>
      </p:sp>
      <p:sp>
        <p:nvSpPr>
          <p:cNvPr id="3" name="Content Placeholder 2">
            <a:extLst>
              <a:ext uri="{FF2B5EF4-FFF2-40B4-BE49-F238E27FC236}">
                <a16:creationId xmlns:a16="http://schemas.microsoft.com/office/drawing/2014/main" id="{12F05A5B-428D-4F47-9E33-9AC21773BE6A}"/>
              </a:ext>
            </a:extLst>
          </p:cNvPr>
          <p:cNvSpPr>
            <a:spLocks noGrp="1"/>
          </p:cNvSpPr>
          <p:nvPr>
            <p:ph idx="1"/>
          </p:nvPr>
        </p:nvSpPr>
        <p:spPr/>
        <p:txBody>
          <a:bodyPr/>
          <a:lstStyle/>
          <a:p>
            <a:endParaRPr lang="sr-Latn-ME" b="1" dirty="0"/>
          </a:p>
          <a:p>
            <a:endParaRPr lang="sr-Latn-ME" b="1" dirty="0"/>
          </a:p>
          <a:p>
            <a:r>
              <a:rPr lang="en-US" sz="3200" b="1" dirty="0"/>
              <a:t>Problem Statement:</a:t>
            </a:r>
          </a:p>
          <a:p>
            <a:pPr algn="just"/>
            <a:r>
              <a:rPr lang="en-US" dirty="0"/>
              <a:t>The goal is to use Data Analysis from web sources in order to </a:t>
            </a:r>
            <a:r>
              <a:rPr lang="en-US" dirty="0" err="1"/>
              <a:t>ch</a:t>
            </a:r>
            <a:r>
              <a:rPr lang="sr-Latn-ME" dirty="0"/>
              <a:t>o</a:t>
            </a:r>
            <a:r>
              <a:rPr lang="en-US" dirty="0"/>
              <a:t>se the best location in London to open or invest in an Italian restaurant. We will explore all the neighborhoods of the safest borough in London which is </a:t>
            </a:r>
            <a:r>
              <a:rPr lang="en-US" b="1" dirty="0"/>
              <a:t>Kingston upon Thames</a:t>
            </a:r>
            <a:r>
              <a:rPr lang="en-US" dirty="0"/>
              <a:t> in order to provide a list of best locations as a suggestion to the entrepreneur.</a:t>
            </a:r>
          </a:p>
        </p:txBody>
      </p:sp>
    </p:spTree>
    <p:extLst>
      <p:ext uri="{BB962C8B-B14F-4D97-AF65-F5344CB8AC3E}">
        <p14:creationId xmlns:p14="http://schemas.microsoft.com/office/powerpoint/2010/main" val="198955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E6CC-396A-4B42-AF1B-A6E95CB4EDEF}"/>
              </a:ext>
            </a:extLst>
          </p:cNvPr>
          <p:cNvSpPr>
            <a:spLocks noGrp="1"/>
          </p:cNvSpPr>
          <p:nvPr>
            <p:ph type="title"/>
          </p:nvPr>
        </p:nvSpPr>
        <p:spPr/>
        <p:txBody>
          <a:bodyPr/>
          <a:lstStyle/>
          <a:p>
            <a:r>
              <a:rPr lang="en-US" dirty="0"/>
              <a:t>BATTLE OF NEIGHBORHOODS</a:t>
            </a:r>
          </a:p>
        </p:txBody>
      </p:sp>
      <p:pic>
        <p:nvPicPr>
          <p:cNvPr id="5" name="Content Placeholder 4">
            <a:extLst>
              <a:ext uri="{FF2B5EF4-FFF2-40B4-BE49-F238E27FC236}">
                <a16:creationId xmlns:a16="http://schemas.microsoft.com/office/drawing/2014/main" id="{F6A67653-6388-41DD-A031-34F7FA91D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616" y="1330513"/>
            <a:ext cx="9654111" cy="4917887"/>
          </a:xfrm>
        </p:spPr>
      </p:pic>
    </p:spTree>
    <p:extLst>
      <p:ext uri="{BB962C8B-B14F-4D97-AF65-F5344CB8AC3E}">
        <p14:creationId xmlns:p14="http://schemas.microsoft.com/office/powerpoint/2010/main" val="303074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AD39-530F-4B8B-8CE3-19B967478A29}"/>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5253688C-AA71-4F45-B8DF-A19D16CFC046}"/>
              </a:ext>
            </a:extLst>
          </p:cNvPr>
          <p:cNvSpPr>
            <a:spLocks noGrp="1"/>
          </p:cNvSpPr>
          <p:nvPr>
            <p:ph idx="1"/>
          </p:nvPr>
        </p:nvSpPr>
        <p:spPr>
          <a:xfrm>
            <a:off x="1166326" y="1632857"/>
            <a:ext cx="9321281" cy="4615542"/>
          </a:xfrm>
        </p:spPr>
        <p:txBody>
          <a:bodyPr>
            <a:normAutofit lnSpcReduction="10000"/>
          </a:bodyPr>
          <a:lstStyle/>
          <a:p>
            <a:pPr algn="just"/>
            <a:r>
              <a:rPr lang="en-US" dirty="0"/>
              <a:t>London is the capital and largest city of England and the United Kingdom. It is considered to be one of the world's most important global cities and has been termed the world's most powerful, most desirable, most influential, most visited, most expensive, innovative, sustainable, most investment friendly and most popular for work city in the world. London exerts a considerable impact upon the arts, commerce, education, entertainment, fashion, finance, health care, media, professional services, research and development, tourism and transportation. London ranks 26 out of 300 major cities for economic performance and is one of the largest financial centers.</a:t>
            </a:r>
          </a:p>
          <a:p>
            <a:pPr algn="just"/>
            <a:r>
              <a:rPr lang="en-US" dirty="0"/>
              <a:t>London has a diverse range of people and cultures, and more than 300 languages are spoken in the region. Its estimated mid-2018 municipal population (corresponding to Greater London) was 8,908,081, the most populous of any city in the European Union and accounting for 13.4% of the UK population.</a:t>
            </a:r>
          </a:p>
          <a:p>
            <a:pPr algn="just"/>
            <a:endParaRPr lang="en-US" dirty="0"/>
          </a:p>
        </p:txBody>
      </p:sp>
    </p:spTree>
    <p:extLst>
      <p:ext uri="{BB962C8B-B14F-4D97-AF65-F5344CB8AC3E}">
        <p14:creationId xmlns:p14="http://schemas.microsoft.com/office/powerpoint/2010/main" val="81726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C524-C665-4B91-8334-5FFEBBA4EB14}"/>
              </a:ext>
            </a:extLst>
          </p:cNvPr>
          <p:cNvSpPr>
            <a:spLocks noGrp="1"/>
          </p:cNvSpPr>
          <p:nvPr>
            <p:ph type="title"/>
          </p:nvPr>
        </p:nvSpPr>
        <p:spPr/>
        <p:txBody>
          <a:bodyPr/>
          <a:lstStyle/>
          <a:p>
            <a:r>
              <a:rPr lang="en-US" b="1" dirty="0"/>
              <a:t>Target audience</a:t>
            </a:r>
            <a:br>
              <a:rPr lang="en-US" b="1" dirty="0"/>
            </a:br>
            <a:endParaRPr lang="en-US" dirty="0"/>
          </a:p>
        </p:txBody>
      </p:sp>
      <p:sp>
        <p:nvSpPr>
          <p:cNvPr id="3" name="Content Placeholder 2">
            <a:extLst>
              <a:ext uri="{FF2B5EF4-FFF2-40B4-BE49-F238E27FC236}">
                <a16:creationId xmlns:a16="http://schemas.microsoft.com/office/drawing/2014/main" id="{8C80B8DF-7783-42DF-B7C7-8E39382CC8AE}"/>
              </a:ext>
            </a:extLst>
          </p:cNvPr>
          <p:cNvSpPr>
            <a:spLocks noGrp="1"/>
          </p:cNvSpPr>
          <p:nvPr>
            <p:ph idx="1"/>
          </p:nvPr>
        </p:nvSpPr>
        <p:spPr/>
        <p:txBody>
          <a:bodyPr/>
          <a:lstStyle/>
          <a:p>
            <a:pPr algn="just"/>
            <a:endParaRPr lang="sr-Latn-ME" dirty="0"/>
          </a:p>
          <a:p>
            <a:pPr algn="just"/>
            <a:r>
              <a:rPr lang="en-US" dirty="0"/>
              <a:t>Entrepreneur who wants to find the best location to invest or open an Italian restaurant in London's borough Kingston upon Thames. </a:t>
            </a:r>
            <a:endParaRPr lang="sr-Latn-ME" dirty="0"/>
          </a:p>
          <a:p>
            <a:pPr algn="just"/>
            <a:endParaRPr lang="sr-Latn-ME" dirty="0"/>
          </a:p>
          <a:p>
            <a:pPr algn="just"/>
            <a:endParaRPr lang="sr-Latn-ME" dirty="0"/>
          </a:p>
          <a:p>
            <a:pPr algn="just"/>
            <a:r>
              <a:rPr lang="en-US" dirty="0"/>
              <a:t>This location is supposed not to have many Italian restaurants around to avoid competition and must be a convenient neighborhood.</a:t>
            </a:r>
          </a:p>
          <a:p>
            <a:endParaRPr lang="en-US" dirty="0"/>
          </a:p>
        </p:txBody>
      </p:sp>
    </p:spTree>
    <p:extLst>
      <p:ext uri="{BB962C8B-B14F-4D97-AF65-F5344CB8AC3E}">
        <p14:creationId xmlns:p14="http://schemas.microsoft.com/office/powerpoint/2010/main" val="345259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6481-86AC-40C3-A444-C880C7D21A2C}"/>
              </a:ext>
            </a:extLst>
          </p:cNvPr>
          <p:cNvSpPr>
            <a:spLocks noGrp="1"/>
          </p:cNvSpPr>
          <p:nvPr>
            <p:ph type="title"/>
          </p:nvPr>
        </p:nvSpPr>
        <p:spPr/>
        <p:txBody>
          <a:bodyPr/>
          <a:lstStyle/>
          <a:p>
            <a:r>
              <a:rPr lang="sr-Latn-ME" dirty="0"/>
              <a:t>Collecting Data</a:t>
            </a:r>
            <a:endParaRPr lang="en-US" dirty="0"/>
          </a:p>
        </p:txBody>
      </p:sp>
      <p:sp>
        <p:nvSpPr>
          <p:cNvPr id="3" name="Content Placeholder 2">
            <a:extLst>
              <a:ext uri="{FF2B5EF4-FFF2-40B4-BE49-F238E27FC236}">
                <a16:creationId xmlns:a16="http://schemas.microsoft.com/office/drawing/2014/main" id="{2C0227CE-4D1E-4B3E-ABAB-7ED41895DB16}"/>
              </a:ext>
            </a:extLst>
          </p:cNvPr>
          <p:cNvSpPr>
            <a:spLocks noGrp="1"/>
          </p:cNvSpPr>
          <p:nvPr>
            <p:ph idx="1"/>
          </p:nvPr>
        </p:nvSpPr>
        <p:spPr/>
        <p:txBody>
          <a:bodyPr>
            <a:normAutofit fontScale="92500" lnSpcReduction="10000"/>
          </a:bodyPr>
          <a:lstStyle/>
          <a:p>
            <a:r>
              <a:rPr lang="en-US" dirty="0"/>
              <a:t>London city data that contains different Boroughs:</a:t>
            </a:r>
          </a:p>
          <a:p>
            <a:r>
              <a:rPr lang="en-US" dirty="0"/>
              <a:t>We will scrape information of different boroughs in London from a Wikipedia page: </a:t>
            </a:r>
            <a:r>
              <a:rPr lang="en-US" dirty="0">
                <a:hlinkClick r:id="rId2"/>
              </a:rPr>
              <a:t>https://en.wikipedia.org/wiki/List_of_London_boroughs</a:t>
            </a:r>
            <a:endParaRPr lang="en-US" dirty="0"/>
          </a:p>
          <a:p>
            <a:r>
              <a:rPr lang="en-US" dirty="0"/>
              <a:t>We will explore all neighborhoods in the safest borough Kingston upon Thames: </a:t>
            </a:r>
            <a:r>
              <a:rPr lang="en-US" dirty="0">
                <a:hlinkClick r:id="rId3"/>
              </a:rPr>
              <a:t>https://en.wikipedia.org/wiki/List_of_districts_in_the_Royal_Borough_of_Kingston_upon_Thames</a:t>
            </a:r>
            <a:r>
              <a:rPr lang="en-US" dirty="0"/>
              <a:t>.</a:t>
            </a:r>
          </a:p>
          <a:p>
            <a:r>
              <a:rPr lang="en-US" dirty="0"/>
              <a:t>Italian restaurants in each neighborhood of the borough Kingston upon Thames</a:t>
            </a:r>
            <a:r>
              <a:rPr lang="sr-Latn-ME" dirty="0"/>
              <a:t>:</a:t>
            </a:r>
            <a:endParaRPr lang="en-US" dirty="0"/>
          </a:p>
          <a:p>
            <a:r>
              <a:rPr lang="en-US" dirty="0"/>
              <a:t>Data Source: Foursquare API</a:t>
            </a:r>
          </a:p>
          <a:p>
            <a:r>
              <a:rPr lang="en-US" dirty="0"/>
              <a:t>Description: By using this API we will get all the venues in different London neighborhoods. We can filter these venues to get only Italian restaurants. We can also find rating, tips and like count for each Italian restaurant using </a:t>
            </a:r>
            <a:r>
              <a:rPr lang="en-US" dirty="0" err="1"/>
              <a:t>FourSquare</a:t>
            </a:r>
            <a:r>
              <a:rPr lang="en-US" dirty="0"/>
              <a:t> API.</a:t>
            </a:r>
          </a:p>
          <a:p>
            <a:endParaRPr lang="en-US" dirty="0"/>
          </a:p>
        </p:txBody>
      </p:sp>
    </p:spTree>
    <p:extLst>
      <p:ext uri="{BB962C8B-B14F-4D97-AF65-F5344CB8AC3E}">
        <p14:creationId xmlns:p14="http://schemas.microsoft.com/office/powerpoint/2010/main" val="377584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B9DC-7580-46A6-B03B-E344028E09BA}"/>
              </a:ext>
            </a:extLst>
          </p:cNvPr>
          <p:cNvSpPr>
            <a:spLocks noGrp="1"/>
          </p:cNvSpPr>
          <p:nvPr>
            <p:ph type="title"/>
          </p:nvPr>
        </p:nvSpPr>
        <p:spPr/>
        <p:txBody>
          <a:bodyPr/>
          <a:lstStyle/>
          <a:p>
            <a:r>
              <a:rPr lang="sr-Latn-ME" dirty="0"/>
              <a:t>Data Approach</a:t>
            </a:r>
            <a:endParaRPr lang="en-US" dirty="0"/>
          </a:p>
        </p:txBody>
      </p:sp>
      <p:sp>
        <p:nvSpPr>
          <p:cNvPr id="3" name="Content Placeholder 2">
            <a:extLst>
              <a:ext uri="{FF2B5EF4-FFF2-40B4-BE49-F238E27FC236}">
                <a16:creationId xmlns:a16="http://schemas.microsoft.com/office/drawing/2014/main" id="{A09AFB4D-371E-4989-A67C-2320924FFC23}"/>
              </a:ext>
            </a:extLst>
          </p:cNvPr>
          <p:cNvSpPr>
            <a:spLocks noGrp="1"/>
          </p:cNvSpPr>
          <p:nvPr>
            <p:ph idx="1"/>
          </p:nvPr>
        </p:nvSpPr>
        <p:spPr/>
        <p:txBody>
          <a:bodyPr>
            <a:normAutofit fontScale="92500" lnSpcReduction="10000"/>
          </a:bodyPr>
          <a:lstStyle/>
          <a:p>
            <a:r>
              <a:rPr lang="en-US" dirty="0"/>
              <a:t>We will collect the London city data by using the </a:t>
            </a:r>
            <a:r>
              <a:rPr lang="en-US" dirty="0" err="1"/>
              <a:t>Beautifulsoup</a:t>
            </a:r>
            <a:r>
              <a:rPr lang="en-US" dirty="0"/>
              <a:t> library</a:t>
            </a:r>
          </a:p>
          <a:p>
            <a:r>
              <a:rPr lang="en-US" dirty="0"/>
              <a:t>Using Foursquare API we will get all venues for each neighborhood.</a:t>
            </a:r>
          </a:p>
          <a:p>
            <a:r>
              <a:rPr lang="en-US" dirty="0"/>
              <a:t>Filter out all venues which are Italian Restaurants.</a:t>
            </a:r>
          </a:p>
          <a:p>
            <a:r>
              <a:rPr lang="en-US" dirty="0"/>
              <a:t>Data Visualization and some analysis.</a:t>
            </a:r>
          </a:p>
          <a:p>
            <a:r>
              <a:rPr lang="en-US" dirty="0"/>
              <a:t>Find rating, tips and like count for each Italian restaurants using </a:t>
            </a:r>
            <a:r>
              <a:rPr lang="en-US" dirty="0" err="1"/>
              <a:t>FourSquare</a:t>
            </a:r>
            <a:r>
              <a:rPr lang="en-US" dirty="0"/>
              <a:t> API.</a:t>
            </a:r>
          </a:p>
          <a:p>
            <a:r>
              <a:rPr lang="en-US" dirty="0"/>
              <a:t>Using rating for each restaurant, we will sort that data.</a:t>
            </a:r>
          </a:p>
          <a:p>
            <a:r>
              <a:rPr lang="en-US" dirty="0"/>
              <a:t>Visualize the Ranking of neighborhoods using folium library(python)</a:t>
            </a:r>
          </a:p>
          <a:p>
            <a:r>
              <a:rPr lang="en-US" dirty="0"/>
              <a:t>Visualize the neighborhood Kingston upon Thames with all Italian Restaurants.</a:t>
            </a:r>
          </a:p>
          <a:p>
            <a:r>
              <a:rPr lang="en-US" dirty="0"/>
              <a:t>Deductions from these results and conclusions.</a:t>
            </a:r>
          </a:p>
          <a:p>
            <a:endParaRPr lang="en-US" dirty="0"/>
          </a:p>
        </p:txBody>
      </p:sp>
    </p:spTree>
    <p:extLst>
      <p:ext uri="{BB962C8B-B14F-4D97-AF65-F5344CB8AC3E}">
        <p14:creationId xmlns:p14="http://schemas.microsoft.com/office/powerpoint/2010/main" val="225402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143A-688E-49FF-B031-D974E3851805}"/>
              </a:ext>
            </a:extLst>
          </p:cNvPr>
          <p:cNvSpPr>
            <a:spLocks noGrp="1"/>
          </p:cNvSpPr>
          <p:nvPr>
            <p:ph type="title"/>
          </p:nvPr>
        </p:nvSpPr>
        <p:spPr/>
        <p:txBody>
          <a:bodyPr/>
          <a:lstStyle/>
          <a:p>
            <a:r>
              <a:rPr lang="sr-Latn-ME" dirty="0"/>
              <a:t>Data Analysis</a:t>
            </a:r>
            <a:endParaRPr lang="en-US" dirty="0"/>
          </a:p>
        </p:txBody>
      </p:sp>
      <p:sp>
        <p:nvSpPr>
          <p:cNvPr id="3" name="Content Placeholder 2">
            <a:extLst>
              <a:ext uri="{FF2B5EF4-FFF2-40B4-BE49-F238E27FC236}">
                <a16:creationId xmlns:a16="http://schemas.microsoft.com/office/drawing/2014/main" id="{A84B4B93-3690-4C27-AEBA-C5217CE922B2}"/>
              </a:ext>
            </a:extLst>
          </p:cNvPr>
          <p:cNvSpPr>
            <a:spLocks noGrp="1"/>
          </p:cNvSpPr>
          <p:nvPr>
            <p:ph idx="1"/>
          </p:nvPr>
        </p:nvSpPr>
        <p:spPr>
          <a:xfrm>
            <a:off x="1439214" y="1735677"/>
            <a:ext cx="8946541" cy="4195481"/>
          </a:xfrm>
        </p:spPr>
        <p:txBody>
          <a:bodyPr/>
          <a:lstStyle/>
          <a:p>
            <a:r>
              <a:rPr lang="sr-Latn-ME" dirty="0"/>
              <a:t>We first imported all necessary libraries and installed Folium.</a:t>
            </a:r>
          </a:p>
          <a:p>
            <a:r>
              <a:rPr lang="en-US" dirty="0"/>
              <a:t>We use</a:t>
            </a:r>
            <a:r>
              <a:rPr lang="sr-Latn-ME" dirty="0"/>
              <a:t>d</a:t>
            </a:r>
            <a:r>
              <a:rPr lang="en-US" dirty="0"/>
              <a:t> Beautiful soup to scrap the latitude and longitude of the boroughs in London</a:t>
            </a:r>
            <a:r>
              <a:rPr lang="sr-Latn-ME" dirty="0"/>
              <a:t>, from 'https://en.wikipedia.org/wiki/List_of_London_boroughs’</a:t>
            </a:r>
            <a:r>
              <a:rPr lang="en-US" dirty="0"/>
              <a:t>.</a:t>
            </a:r>
            <a:endParaRPr lang="sr-Latn-ME" dirty="0"/>
          </a:p>
          <a:p>
            <a:r>
              <a:rPr lang="en-US" dirty="0"/>
              <a:t>We define</a:t>
            </a:r>
            <a:r>
              <a:rPr lang="sr-Latn-ME" dirty="0"/>
              <a:t>d</a:t>
            </a:r>
            <a:r>
              <a:rPr lang="en-US" dirty="0"/>
              <a:t> a function in order to get the London data such as Boroughs, Neighborhoods together with their latitude and longitude.</a:t>
            </a:r>
            <a:endParaRPr lang="sr-Latn-ME" dirty="0"/>
          </a:p>
          <a:p>
            <a:endParaRPr lang="sr-Latn-ME" dirty="0"/>
          </a:p>
          <a:p>
            <a:endParaRPr lang="en-US" dirty="0"/>
          </a:p>
        </p:txBody>
      </p:sp>
    </p:spTree>
    <p:extLst>
      <p:ext uri="{BB962C8B-B14F-4D97-AF65-F5344CB8AC3E}">
        <p14:creationId xmlns:p14="http://schemas.microsoft.com/office/powerpoint/2010/main" val="327348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D001-6CF7-4B19-8183-FE5CA6B99722}"/>
              </a:ext>
            </a:extLst>
          </p:cNvPr>
          <p:cNvSpPr>
            <a:spLocks noGrp="1"/>
          </p:cNvSpPr>
          <p:nvPr>
            <p:ph type="title"/>
          </p:nvPr>
        </p:nvSpPr>
        <p:spPr/>
        <p:txBody>
          <a:bodyPr/>
          <a:lstStyle/>
          <a:p>
            <a:r>
              <a:rPr lang="sr-Latn-ME" dirty="0"/>
              <a:t>London Data</a:t>
            </a:r>
            <a:endParaRPr lang="en-US" dirty="0"/>
          </a:p>
        </p:txBody>
      </p:sp>
      <p:pic>
        <p:nvPicPr>
          <p:cNvPr id="5" name="Content Placeholder 4">
            <a:extLst>
              <a:ext uri="{FF2B5EF4-FFF2-40B4-BE49-F238E27FC236}">
                <a16:creationId xmlns:a16="http://schemas.microsoft.com/office/drawing/2014/main" id="{E6F468B4-699D-494A-9FA8-ABFED05F0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78" y="2174033"/>
            <a:ext cx="11098017" cy="3442996"/>
          </a:xfrm>
        </p:spPr>
      </p:pic>
    </p:spTree>
    <p:extLst>
      <p:ext uri="{BB962C8B-B14F-4D97-AF65-F5344CB8AC3E}">
        <p14:creationId xmlns:p14="http://schemas.microsoft.com/office/powerpoint/2010/main" val="1304936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763</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FINAL ASSIGNMENT: BATTLE OF NEIGHBORHOODS</vt:lpstr>
      <vt:lpstr>GOAL: FIND BEST LOCATIONS FOR AN ITALIAN RESTAURANT IN LONDON</vt:lpstr>
      <vt:lpstr>BATTLE OF NEIGHBORHOODS</vt:lpstr>
      <vt:lpstr>Introduction </vt:lpstr>
      <vt:lpstr>Target audience </vt:lpstr>
      <vt:lpstr>Collecting Data</vt:lpstr>
      <vt:lpstr>Data Approach</vt:lpstr>
      <vt:lpstr>Data Analysis</vt:lpstr>
      <vt:lpstr>London Data</vt:lpstr>
      <vt:lpstr>Neighborhoods in Kingston upon Thames</vt:lpstr>
      <vt:lpstr>PowerPoint Presentation</vt:lpstr>
      <vt:lpstr>Using Folium map we visualize the borough Kingston upon Thames with all neighborhoods.</vt:lpstr>
      <vt:lpstr>Using Foursquare API we make a dataframe with all Italian restaurants within the radius of 5500 meters from Berrylands (the center of Kingston upon Thames)</vt:lpstr>
      <vt:lpstr>Using Folium map we vizualize Italian restaurants in Kingston upon Thames.</vt:lpstr>
      <vt:lpstr>We plot the number of Italian restaurants in the borough Kingston Upon Thames.</vt:lpstr>
      <vt:lpstr>Using foursquare API we explore venue details (likes, rating and tips) for the found Italian restaurants.</vt:lpstr>
      <vt:lpstr>Results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 BATTLE OF NEIGHBORHOODS</dc:title>
  <dc:creator>Kruna Ratkovic</dc:creator>
  <cp:lastModifiedBy>Kruna Ratkovic</cp:lastModifiedBy>
  <cp:revision>6</cp:revision>
  <dcterms:created xsi:type="dcterms:W3CDTF">2019-12-28T19:59:09Z</dcterms:created>
  <dcterms:modified xsi:type="dcterms:W3CDTF">2019-12-28T20:51:08Z</dcterms:modified>
</cp:coreProperties>
</file>