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0" r:id="rId2"/>
    <p:sldId id="257" r:id="rId3"/>
    <p:sldId id="258" r:id="rId4"/>
    <p:sldId id="272" r:id="rId5"/>
    <p:sldId id="273" r:id="rId6"/>
    <p:sldId id="275" r:id="rId7"/>
    <p:sldId id="276" r:id="rId8"/>
    <p:sldId id="274" r:id="rId9"/>
    <p:sldId id="277" r:id="rId10"/>
    <p:sldId id="260" r:id="rId11"/>
    <p:sldId id="259" r:id="rId12"/>
    <p:sldId id="263" r:id="rId13"/>
    <p:sldId id="264" r:id="rId14"/>
    <p:sldId id="271"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snapToGrid="0">
      <p:cViewPr>
        <p:scale>
          <a:sx n="92" d="100"/>
          <a:sy n="92" d="100"/>
        </p:scale>
        <p:origin x="46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7C821-E5F6-4A14-BF10-DA2D250F9370}" type="datetimeFigureOut">
              <a:rPr lang="en-IN" smtClean="0"/>
              <a:t>07-04-2025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DBBC13-51F8-44FA-8445-A5563C9A19D7}" type="slidenum">
              <a:rPr lang="en-IN" smtClean="0"/>
              <a:t>‹#›</a:t>
            </a:fld>
            <a:endParaRPr lang="en-IN"/>
          </a:p>
        </p:txBody>
      </p:sp>
    </p:spTree>
    <p:extLst>
      <p:ext uri="{BB962C8B-B14F-4D97-AF65-F5344CB8AC3E}">
        <p14:creationId xmlns:p14="http://schemas.microsoft.com/office/powerpoint/2010/main" val="2828706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DBBC13-51F8-44FA-8445-A5563C9A19D7}" type="slidenum">
              <a:rPr lang="en-IN" smtClean="0"/>
              <a:t>12</a:t>
            </a:fld>
            <a:endParaRPr lang="en-IN"/>
          </a:p>
        </p:txBody>
      </p:sp>
    </p:spTree>
    <p:extLst>
      <p:ext uri="{BB962C8B-B14F-4D97-AF65-F5344CB8AC3E}">
        <p14:creationId xmlns:p14="http://schemas.microsoft.com/office/powerpoint/2010/main" val="2907160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DBBC13-51F8-44FA-8445-A5563C9A19D7}" type="slidenum">
              <a:rPr lang="en-IN" smtClean="0"/>
              <a:t>15</a:t>
            </a:fld>
            <a:endParaRPr lang="en-IN"/>
          </a:p>
        </p:txBody>
      </p:sp>
    </p:spTree>
    <p:extLst>
      <p:ext uri="{BB962C8B-B14F-4D97-AF65-F5344CB8AC3E}">
        <p14:creationId xmlns:p14="http://schemas.microsoft.com/office/powerpoint/2010/main" val="733867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73CE-E865-6C25-35DC-AFAB132DA3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ACC90C-82AD-8102-882C-0CEDDE2139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37542CF-A1D6-D41B-19D2-51BEE6CD19E8}"/>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5" name="Footer Placeholder 4">
            <a:extLst>
              <a:ext uri="{FF2B5EF4-FFF2-40B4-BE49-F238E27FC236}">
                <a16:creationId xmlns:a16="http://schemas.microsoft.com/office/drawing/2014/main" id="{A02705D0-059B-AD85-3246-4D3F2D2DDE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559021-DC37-C799-05C9-0DCE0F67F90B}"/>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252308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FC88-91BA-4AD9-5370-92606CA2AC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642D01-A7B0-9F5F-8BF6-22935D1DE3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A7A5FB-E9F9-29E2-5525-D0F96153D642}"/>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5" name="Footer Placeholder 4">
            <a:extLst>
              <a:ext uri="{FF2B5EF4-FFF2-40B4-BE49-F238E27FC236}">
                <a16:creationId xmlns:a16="http://schemas.microsoft.com/office/drawing/2014/main" id="{574B6FBB-E287-2B38-C27A-F03A7AB4A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97EBAD-5DA2-2E75-BD57-024EC32015D3}"/>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1413672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EECAE5-A68D-2F84-8AF1-2DDC5A8485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00D7FA-F0B8-D870-180E-A9A38DF7A8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477BF1-8300-E366-C9BB-8F1B28B0DF34}"/>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5" name="Footer Placeholder 4">
            <a:extLst>
              <a:ext uri="{FF2B5EF4-FFF2-40B4-BE49-F238E27FC236}">
                <a16:creationId xmlns:a16="http://schemas.microsoft.com/office/drawing/2014/main" id="{18EEFA24-F016-434C-F633-0424F2EC0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45191-4A53-9688-E435-B05337BE200E}"/>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587947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D0806-2384-6E44-47A1-A998D73693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187756-83DF-623F-B28A-EE06A06C31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1A184B-B304-E813-E5ED-41DDDEE53EDD}"/>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5" name="Footer Placeholder 4">
            <a:extLst>
              <a:ext uri="{FF2B5EF4-FFF2-40B4-BE49-F238E27FC236}">
                <a16:creationId xmlns:a16="http://schemas.microsoft.com/office/drawing/2014/main" id="{6D7D1DEA-051E-C0A1-B672-5655AE85FC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634C5-7299-2E1A-CDDC-BF2F835FCBE9}"/>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1432787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7311-B536-0FBF-D231-E8014464F2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408471-B94F-20A9-0B9F-FCA47F3407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7EB2F3-BFF8-63CD-3655-298AA3F95982}"/>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5" name="Footer Placeholder 4">
            <a:extLst>
              <a:ext uri="{FF2B5EF4-FFF2-40B4-BE49-F238E27FC236}">
                <a16:creationId xmlns:a16="http://schemas.microsoft.com/office/drawing/2014/main" id="{BBB3E0B4-4662-9A30-326C-EB4411EEB3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BDB122-4F3B-C307-9B8F-4E83F4017AE2}"/>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1767357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F6A1-69B3-1D98-FD04-0ED2E75A72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A3629C-E601-12CA-24FD-F41F436957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D29114-D27A-A824-C1E6-CECB79F18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E20EAA-1C07-6056-7BD9-746D30E16533}"/>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6" name="Footer Placeholder 5">
            <a:extLst>
              <a:ext uri="{FF2B5EF4-FFF2-40B4-BE49-F238E27FC236}">
                <a16:creationId xmlns:a16="http://schemas.microsoft.com/office/drawing/2014/main" id="{0DC03FB7-74DF-748F-AFF6-5A8C4D59C7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155B31-4A41-73C4-7048-67AE8AB96122}"/>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269032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9EA9-AB3C-042F-F677-DFEF535D94F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058728-3172-40BE-1DFB-8542275139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4F4D48-656A-8790-442E-9E41909FB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458A891-6064-A6AA-6AAB-A1D8F12A4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8A4866-06C7-A926-C7F0-57D33A3460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3015082-EDE3-7E5D-7EC9-CF459A3A7DF8}"/>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8" name="Footer Placeholder 7">
            <a:extLst>
              <a:ext uri="{FF2B5EF4-FFF2-40B4-BE49-F238E27FC236}">
                <a16:creationId xmlns:a16="http://schemas.microsoft.com/office/drawing/2014/main" id="{D5F02C39-B2CA-68CB-B08D-C7BDDD7E71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6D7AD4-C413-D316-9F86-29A475CDE05A}"/>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4219037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45F5-D5B6-C7CB-9B7F-ED7CBE4A7C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04B672-1844-F84E-9B7A-467BA064CB65}"/>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4" name="Footer Placeholder 3">
            <a:extLst>
              <a:ext uri="{FF2B5EF4-FFF2-40B4-BE49-F238E27FC236}">
                <a16:creationId xmlns:a16="http://schemas.microsoft.com/office/drawing/2014/main" id="{EF6FE0B5-26D0-BA5E-28EE-6DB43512FA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5E994E-9E6C-C4B1-8BC6-6C1ED6EBC91D}"/>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2917367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B36692-4402-5236-781D-015D77C8E080}"/>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3" name="Footer Placeholder 2">
            <a:extLst>
              <a:ext uri="{FF2B5EF4-FFF2-40B4-BE49-F238E27FC236}">
                <a16:creationId xmlns:a16="http://schemas.microsoft.com/office/drawing/2014/main" id="{D0D20691-8FA6-FDA3-39C0-4A823756BF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FAD25C-70CD-1090-5AAA-D02F6814F459}"/>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647815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B815-EC62-E829-9519-77F9B9CE12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92F8AF-A497-9F5A-9E91-3551860B8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9DCD49-58B0-6853-8D73-59685A0ACD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6AC00-991B-A19F-731B-082220AA6FEF}"/>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6" name="Footer Placeholder 5">
            <a:extLst>
              <a:ext uri="{FF2B5EF4-FFF2-40B4-BE49-F238E27FC236}">
                <a16:creationId xmlns:a16="http://schemas.microsoft.com/office/drawing/2014/main" id="{0F86CBEB-AAB1-8F47-7247-DAF9CC6348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52BA8F-599D-8A69-F598-94F679D8271A}"/>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1371991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0A8B9-597D-C75D-24A0-3257D20FEF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3670D5-75EE-F040-BD2C-C0A0FD8DE2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944587-17F3-CBD9-4D20-E310EACDC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E2C236-2ACE-947F-93FB-22331DFA4382}"/>
              </a:ext>
            </a:extLst>
          </p:cNvPr>
          <p:cNvSpPr>
            <a:spLocks noGrp="1"/>
          </p:cNvSpPr>
          <p:nvPr>
            <p:ph type="dt" sz="half" idx="10"/>
          </p:nvPr>
        </p:nvSpPr>
        <p:spPr/>
        <p:txBody>
          <a:bodyPr/>
          <a:lstStyle/>
          <a:p>
            <a:fld id="{B32D67AD-7818-4DD5-90BD-F8F746941E96}" type="datetimeFigureOut">
              <a:rPr lang="en-IN" smtClean="0"/>
              <a:t>07-04-2025</a:t>
            </a:fld>
            <a:endParaRPr lang="en-IN"/>
          </a:p>
        </p:txBody>
      </p:sp>
      <p:sp>
        <p:nvSpPr>
          <p:cNvPr id="6" name="Footer Placeholder 5">
            <a:extLst>
              <a:ext uri="{FF2B5EF4-FFF2-40B4-BE49-F238E27FC236}">
                <a16:creationId xmlns:a16="http://schemas.microsoft.com/office/drawing/2014/main" id="{76E6C1B8-D2F2-76A1-84B3-386F065EE9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A8B4D0-98F9-C61A-C58C-4A3101BAAA76}"/>
              </a:ext>
            </a:extLst>
          </p:cNvPr>
          <p:cNvSpPr>
            <a:spLocks noGrp="1"/>
          </p:cNvSpPr>
          <p:nvPr>
            <p:ph type="sldNum" sz="quarter" idx="12"/>
          </p:nvPr>
        </p:nvSpPr>
        <p:spPr/>
        <p:txBody>
          <a:bodyPr/>
          <a:lstStyle/>
          <a:p>
            <a:fld id="{BB1FDFCF-B060-448C-8DF3-BA5522B9079E}" type="slidenum">
              <a:rPr lang="en-IN" smtClean="0"/>
              <a:t>‹#›</a:t>
            </a:fld>
            <a:endParaRPr lang="en-IN"/>
          </a:p>
        </p:txBody>
      </p:sp>
    </p:spTree>
    <p:extLst>
      <p:ext uri="{BB962C8B-B14F-4D97-AF65-F5344CB8AC3E}">
        <p14:creationId xmlns:p14="http://schemas.microsoft.com/office/powerpoint/2010/main" val="3319661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64918-E39D-1E67-F3D0-6818ABB4DC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B04D68-AAC3-4302-4E5E-A9F71C012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DD560-E30B-0F78-9A73-693B0B805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D67AD-7818-4DD5-90BD-F8F746941E96}" type="datetimeFigureOut">
              <a:rPr lang="en-IN" smtClean="0"/>
              <a:t>07-04-2025</a:t>
            </a:fld>
            <a:endParaRPr lang="en-IN"/>
          </a:p>
        </p:txBody>
      </p:sp>
      <p:sp>
        <p:nvSpPr>
          <p:cNvPr id="5" name="Footer Placeholder 4">
            <a:extLst>
              <a:ext uri="{FF2B5EF4-FFF2-40B4-BE49-F238E27FC236}">
                <a16:creationId xmlns:a16="http://schemas.microsoft.com/office/drawing/2014/main" id="{A0C91B31-7CB3-8525-263A-AFFC4AA03E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FCF62FE-11D7-B88C-DAC4-C1082BD3E9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1FDFCF-B060-448C-8DF3-BA5522B9079E}" type="slidenum">
              <a:rPr lang="en-IN" smtClean="0"/>
              <a:t>‹#›</a:t>
            </a:fld>
            <a:endParaRPr lang="en-IN"/>
          </a:p>
        </p:txBody>
      </p:sp>
    </p:spTree>
    <p:extLst>
      <p:ext uri="{BB962C8B-B14F-4D97-AF65-F5344CB8AC3E}">
        <p14:creationId xmlns:p14="http://schemas.microsoft.com/office/powerpoint/2010/main" val="2530155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1C3FE0-0DA0-96FA-9407-A3C444396AEB}"/>
              </a:ext>
            </a:extLst>
          </p:cNvPr>
          <p:cNvSpPr txBox="1"/>
          <p:nvPr/>
        </p:nvSpPr>
        <p:spPr>
          <a:xfrm>
            <a:off x="355596" y="3503483"/>
            <a:ext cx="12122559" cy="1877437"/>
          </a:xfrm>
          <a:prstGeom prst="rect">
            <a:avLst/>
          </a:prstGeom>
          <a:noFill/>
        </p:spPr>
        <p:txBody>
          <a:bodyPr wrap="square" rtlCol="0" anchor="ctr">
            <a:spAutoFit/>
          </a:bodyPr>
          <a:lstStyle/>
          <a:p>
            <a:r>
              <a:rPr lang="en-US" altLang="ko-KR" sz="3200" dirty="0">
                <a:latin typeface="Times New Roman" pitchFamily="18" charset="0"/>
                <a:cs typeface="Times New Roman" pitchFamily="18" charset="0"/>
              </a:rPr>
              <a:t>Presented by :- </a:t>
            </a:r>
            <a:r>
              <a:rPr lang="en-US" altLang="ko-KR" sz="3200" dirty="0" err="1">
                <a:latin typeface="Times New Roman" pitchFamily="18" charset="0"/>
                <a:cs typeface="Times New Roman" pitchFamily="18" charset="0"/>
              </a:rPr>
              <a:t>Preet.T.Patel</a:t>
            </a:r>
            <a:r>
              <a:rPr lang="en-US" altLang="ko-KR" sz="3200" dirty="0">
                <a:latin typeface="Times New Roman" pitchFamily="18" charset="0"/>
                <a:cs typeface="Times New Roman" pitchFamily="18" charset="0"/>
              </a:rPr>
              <a:t>, </a:t>
            </a:r>
            <a:r>
              <a:rPr lang="en-IN" sz="3200" dirty="0" err="1"/>
              <a:t>Padhmanabh</a:t>
            </a:r>
            <a:r>
              <a:rPr lang="en-IN" sz="3200" dirty="0"/>
              <a:t> </a:t>
            </a:r>
            <a:r>
              <a:rPr lang="en-IN" sz="3200" dirty="0" err="1"/>
              <a:t>Wanikar</a:t>
            </a:r>
            <a:r>
              <a:rPr lang="en-IN" sz="3200" dirty="0"/>
              <a:t>, Krunal </a:t>
            </a:r>
            <a:r>
              <a:rPr lang="en-IN" sz="3200" dirty="0" err="1"/>
              <a:t>Dhapodkar</a:t>
            </a:r>
            <a:endParaRPr lang="en-US" altLang="ko-KR" sz="3200" dirty="0">
              <a:latin typeface="Times New Roman" pitchFamily="18" charset="0"/>
              <a:cs typeface="Times New Roman" pitchFamily="18" charset="0"/>
            </a:endParaRPr>
          </a:p>
          <a:p>
            <a:r>
              <a:rPr lang="en-US" altLang="ko-KR" sz="3200" dirty="0">
                <a:latin typeface="Times New Roman" pitchFamily="18" charset="0"/>
                <a:cs typeface="Times New Roman" pitchFamily="18" charset="0"/>
              </a:rPr>
              <a:t>Sem: VI-C,A,A</a:t>
            </a:r>
          </a:p>
          <a:p>
            <a:r>
              <a:rPr lang="en-US" altLang="ko-KR" sz="3200" dirty="0">
                <a:latin typeface="Times New Roman" pitchFamily="18" charset="0"/>
                <a:cs typeface="Times New Roman" pitchFamily="18" charset="0"/>
              </a:rPr>
              <a:t>PRN:-2207051088, 22070521058,22070521006</a:t>
            </a:r>
          </a:p>
          <a:p>
            <a:pPr algn="ctr"/>
            <a:endParaRPr lang="en-US" altLang="ko-KR" sz="2000" dirty="0">
              <a:solidFill>
                <a:srgbClr val="000099"/>
              </a:solidFill>
              <a:latin typeface="Times New Roman" pitchFamily="18" charset="0"/>
              <a:cs typeface="Times New Roman" pitchFamily="18" charset="0"/>
            </a:endParaRPr>
          </a:p>
        </p:txBody>
      </p:sp>
      <p:grpSp>
        <p:nvGrpSpPr>
          <p:cNvPr id="8" name="Group 7">
            <a:extLst>
              <a:ext uri="{FF2B5EF4-FFF2-40B4-BE49-F238E27FC236}">
                <a16:creationId xmlns:a16="http://schemas.microsoft.com/office/drawing/2014/main" id="{03C2682C-0F20-A07A-69E6-7D9BD3ECBFFF}"/>
              </a:ext>
            </a:extLst>
          </p:cNvPr>
          <p:cNvGrpSpPr/>
          <p:nvPr/>
        </p:nvGrpSpPr>
        <p:grpSpPr>
          <a:xfrm>
            <a:off x="64766" y="6376649"/>
            <a:ext cx="12192000" cy="476250"/>
            <a:chOff x="0" y="6381750"/>
            <a:chExt cx="12192000" cy="476250"/>
          </a:xfrm>
          <a:solidFill>
            <a:srgbClr val="C00000"/>
          </a:solidFill>
        </p:grpSpPr>
        <p:sp>
          <p:nvSpPr>
            <p:cNvPr id="9" name="Rectangle 8">
              <a:extLst>
                <a:ext uri="{FF2B5EF4-FFF2-40B4-BE49-F238E27FC236}">
                  <a16:creationId xmlns:a16="http://schemas.microsoft.com/office/drawing/2014/main" id="{FB8FD903-A642-EA18-0B9C-914F44415A88}"/>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10" name="Group 9">
              <a:extLst>
                <a:ext uri="{FF2B5EF4-FFF2-40B4-BE49-F238E27FC236}">
                  <a16:creationId xmlns:a16="http://schemas.microsoft.com/office/drawing/2014/main" id="{6E8BF3B1-DE78-3680-A64C-1746F08521E7}"/>
                </a:ext>
              </a:extLst>
            </p:cNvPr>
            <p:cNvGrpSpPr/>
            <p:nvPr/>
          </p:nvGrpSpPr>
          <p:grpSpPr>
            <a:xfrm>
              <a:off x="160089" y="6467143"/>
              <a:ext cx="4087748" cy="273466"/>
              <a:chOff x="4366684" y="2926127"/>
              <a:chExt cx="3278335" cy="2571063"/>
            </a:xfrm>
            <a:grpFill/>
          </p:grpSpPr>
          <p:sp>
            <p:nvSpPr>
              <p:cNvPr id="11" name="Freeform: Shape 4">
                <a:extLst>
                  <a:ext uri="{FF2B5EF4-FFF2-40B4-BE49-F238E27FC236}">
                    <a16:creationId xmlns:a16="http://schemas.microsoft.com/office/drawing/2014/main" id="{99DDF5E4-3E0B-0C30-AF65-73BA1B6BAEC4}"/>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5">
                <a:extLst>
                  <a:ext uri="{FF2B5EF4-FFF2-40B4-BE49-F238E27FC236}">
                    <a16:creationId xmlns:a16="http://schemas.microsoft.com/office/drawing/2014/main" id="{E7AD098F-FD2D-2E38-90EF-F9DC4F04334A}"/>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6">
                <a:extLst>
                  <a:ext uri="{FF2B5EF4-FFF2-40B4-BE49-F238E27FC236}">
                    <a16:creationId xmlns:a16="http://schemas.microsoft.com/office/drawing/2014/main" id="{608D22A1-02AA-F469-19FB-F01F6D80BEA7}"/>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7">
                <a:extLst>
                  <a:ext uri="{FF2B5EF4-FFF2-40B4-BE49-F238E27FC236}">
                    <a16:creationId xmlns:a16="http://schemas.microsoft.com/office/drawing/2014/main" id="{D2560C51-32AC-4E7C-81B8-F86A150CEAB7}"/>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8">
                <a:extLst>
                  <a:ext uri="{FF2B5EF4-FFF2-40B4-BE49-F238E27FC236}">
                    <a16:creationId xmlns:a16="http://schemas.microsoft.com/office/drawing/2014/main" id="{D220A45F-E6B6-5B14-E93E-BB1C446AB395}"/>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9">
                <a:extLst>
                  <a:ext uri="{FF2B5EF4-FFF2-40B4-BE49-F238E27FC236}">
                    <a16:creationId xmlns:a16="http://schemas.microsoft.com/office/drawing/2014/main" id="{86DBFB96-EA8F-E653-86BC-77650D676123}"/>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0">
                <a:extLst>
                  <a:ext uri="{FF2B5EF4-FFF2-40B4-BE49-F238E27FC236}">
                    <a16:creationId xmlns:a16="http://schemas.microsoft.com/office/drawing/2014/main" id="{E608C89B-EE8B-599A-685E-F960DA11135C}"/>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1">
                <a:extLst>
                  <a:ext uri="{FF2B5EF4-FFF2-40B4-BE49-F238E27FC236}">
                    <a16:creationId xmlns:a16="http://schemas.microsoft.com/office/drawing/2014/main" id="{98B47994-C8F1-1EC8-747F-3ABD2908CC7E}"/>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2">
                <a:extLst>
                  <a:ext uri="{FF2B5EF4-FFF2-40B4-BE49-F238E27FC236}">
                    <a16:creationId xmlns:a16="http://schemas.microsoft.com/office/drawing/2014/main" id="{902C888A-7FD5-AC33-6493-54582810525F}"/>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3">
                <a:extLst>
                  <a:ext uri="{FF2B5EF4-FFF2-40B4-BE49-F238E27FC236}">
                    <a16:creationId xmlns:a16="http://schemas.microsoft.com/office/drawing/2014/main" id="{41C2D975-259B-E807-15A5-B30FDE78809E}"/>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4">
                <a:extLst>
                  <a:ext uri="{FF2B5EF4-FFF2-40B4-BE49-F238E27FC236}">
                    <a16:creationId xmlns:a16="http://schemas.microsoft.com/office/drawing/2014/main" id="{1378A871-272F-B67B-A125-2F8ACC859322}"/>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5">
                <a:extLst>
                  <a:ext uri="{FF2B5EF4-FFF2-40B4-BE49-F238E27FC236}">
                    <a16:creationId xmlns:a16="http://schemas.microsoft.com/office/drawing/2014/main" id="{51528530-3B2A-4A3C-AA06-F1CC8F2530F0}"/>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6">
                <a:extLst>
                  <a:ext uri="{FF2B5EF4-FFF2-40B4-BE49-F238E27FC236}">
                    <a16:creationId xmlns:a16="http://schemas.microsoft.com/office/drawing/2014/main" id="{E3CC4CD6-A37B-8FFC-7E93-F0DBCD1C2E3C}"/>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7">
                <a:extLst>
                  <a:ext uri="{FF2B5EF4-FFF2-40B4-BE49-F238E27FC236}">
                    <a16:creationId xmlns:a16="http://schemas.microsoft.com/office/drawing/2014/main" id="{A76F6771-558C-8736-F8C8-E15EA39161F0}"/>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8">
                <a:extLst>
                  <a:ext uri="{FF2B5EF4-FFF2-40B4-BE49-F238E27FC236}">
                    <a16:creationId xmlns:a16="http://schemas.microsoft.com/office/drawing/2014/main" id="{8B3FAAF5-53F7-C777-C0DE-6AD57E5A2A3B}"/>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19">
                <a:extLst>
                  <a:ext uri="{FF2B5EF4-FFF2-40B4-BE49-F238E27FC236}">
                    <a16:creationId xmlns:a16="http://schemas.microsoft.com/office/drawing/2014/main" id="{FD21225F-C63E-21D5-967F-2565161B9438}"/>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0">
                <a:extLst>
                  <a:ext uri="{FF2B5EF4-FFF2-40B4-BE49-F238E27FC236}">
                    <a16:creationId xmlns:a16="http://schemas.microsoft.com/office/drawing/2014/main" id="{7B748F0C-72B1-D1E6-03CC-5A9B630A3114}"/>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1">
                <a:extLst>
                  <a:ext uri="{FF2B5EF4-FFF2-40B4-BE49-F238E27FC236}">
                    <a16:creationId xmlns:a16="http://schemas.microsoft.com/office/drawing/2014/main" id="{44587755-7327-6B4A-6E8E-0CC530CB60DA}"/>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2">
                <a:extLst>
                  <a:ext uri="{FF2B5EF4-FFF2-40B4-BE49-F238E27FC236}">
                    <a16:creationId xmlns:a16="http://schemas.microsoft.com/office/drawing/2014/main" id="{98E12B5E-9AAC-9271-E1A4-9173D82C48DE}"/>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3">
                <a:extLst>
                  <a:ext uri="{FF2B5EF4-FFF2-40B4-BE49-F238E27FC236}">
                    <a16:creationId xmlns:a16="http://schemas.microsoft.com/office/drawing/2014/main" id="{5F4E96AA-A732-2BA9-5D1F-BFC4258BF1D2}"/>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4">
                <a:extLst>
                  <a:ext uri="{FF2B5EF4-FFF2-40B4-BE49-F238E27FC236}">
                    <a16:creationId xmlns:a16="http://schemas.microsoft.com/office/drawing/2014/main" id="{3686E8A3-178E-8093-5C7D-831403571C0F}"/>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5">
                <a:extLst>
                  <a:ext uri="{FF2B5EF4-FFF2-40B4-BE49-F238E27FC236}">
                    <a16:creationId xmlns:a16="http://schemas.microsoft.com/office/drawing/2014/main" id="{684A1863-8303-6477-C429-C3BEED6C04E1}"/>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6">
                <a:extLst>
                  <a:ext uri="{FF2B5EF4-FFF2-40B4-BE49-F238E27FC236}">
                    <a16:creationId xmlns:a16="http://schemas.microsoft.com/office/drawing/2014/main" id="{D1FA6BF0-3EDD-3965-9B67-07C39637451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7">
                <a:extLst>
                  <a:ext uri="{FF2B5EF4-FFF2-40B4-BE49-F238E27FC236}">
                    <a16:creationId xmlns:a16="http://schemas.microsoft.com/office/drawing/2014/main" id="{750C68B8-31CC-D42B-D8E2-8E596E81C089}"/>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8">
                <a:extLst>
                  <a:ext uri="{FF2B5EF4-FFF2-40B4-BE49-F238E27FC236}">
                    <a16:creationId xmlns:a16="http://schemas.microsoft.com/office/drawing/2014/main" id="{851D221A-9EAA-0335-D092-A751BFCC719A}"/>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29">
                <a:extLst>
                  <a:ext uri="{FF2B5EF4-FFF2-40B4-BE49-F238E27FC236}">
                    <a16:creationId xmlns:a16="http://schemas.microsoft.com/office/drawing/2014/main" id="{07607E04-EDA4-CAF1-C7B0-E8ACF9C2B5CD}"/>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0">
                <a:extLst>
                  <a:ext uri="{FF2B5EF4-FFF2-40B4-BE49-F238E27FC236}">
                    <a16:creationId xmlns:a16="http://schemas.microsoft.com/office/drawing/2014/main" id="{2E5B5BE1-29C8-3B45-09DD-037515500343}"/>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1">
                <a:extLst>
                  <a:ext uri="{FF2B5EF4-FFF2-40B4-BE49-F238E27FC236}">
                    <a16:creationId xmlns:a16="http://schemas.microsoft.com/office/drawing/2014/main" id="{721F7787-8247-2F30-47AC-91DA1E916BEC}"/>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2">
                <a:extLst>
                  <a:ext uri="{FF2B5EF4-FFF2-40B4-BE49-F238E27FC236}">
                    <a16:creationId xmlns:a16="http://schemas.microsoft.com/office/drawing/2014/main" id="{5180E405-BD42-2BE9-FC69-4EA410A4C98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3">
                <a:extLst>
                  <a:ext uri="{FF2B5EF4-FFF2-40B4-BE49-F238E27FC236}">
                    <a16:creationId xmlns:a16="http://schemas.microsoft.com/office/drawing/2014/main" id="{2D6AD0D1-201B-42BE-3C1F-C272FA42CC5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4">
                <a:extLst>
                  <a:ext uri="{FF2B5EF4-FFF2-40B4-BE49-F238E27FC236}">
                    <a16:creationId xmlns:a16="http://schemas.microsoft.com/office/drawing/2014/main" id="{2B3FDA90-0C41-9DD8-D260-035042DC080C}"/>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5">
                <a:extLst>
                  <a:ext uri="{FF2B5EF4-FFF2-40B4-BE49-F238E27FC236}">
                    <a16:creationId xmlns:a16="http://schemas.microsoft.com/office/drawing/2014/main" id="{4B95729F-E471-74C6-CD0D-3F57EF092239}"/>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6">
                <a:extLst>
                  <a:ext uri="{FF2B5EF4-FFF2-40B4-BE49-F238E27FC236}">
                    <a16:creationId xmlns:a16="http://schemas.microsoft.com/office/drawing/2014/main" id="{AABA6D87-9800-E895-2800-2FA84BCC486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7">
                <a:extLst>
                  <a:ext uri="{FF2B5EF4-FFF2-40B4-BE49-F238E27FC236}">
                    <a16:creationId xmlns:a16="http://schemas.microsoft.com/office/drawing/2014/main" id="{272D6C99-765D-EF54-C6E3-1324AEC8E875}"/>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5" name="Freeform: Shape 38">
                <a:extLst>
                  <a:ext uri="{FF2B5EF4-FFF2-40B4-BE49-F238E27FC236}">
                    <a16:creationId xmlns:a16="http://schemas.microsoft.com/office/drawing/2014/main" id="{09C654BF-EB57-59DA-4918-DFD032410466}"/>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46" name="Group 45">
            <a:extLst>
              <a:ext uri="{FF2B5EF4-FFF2-40B4-BE49-F238E27FC236}">
                <a16:creationId xmlns:a16="http://schemas.microsoft.com/office/drawing/2014/main" id="{4012BF80-4BF3-E383-B79C-9E4071923800}"/>
              </a:ext>
            </a:extLst>
          </p:cNvPr>
          <p:cNvGrpSpPr/>
          <p:nvPr/>
        </p:nvGrpSpPr>
        <p:grpSpPr>
          <a:xfrm>
            <a:off x="450920" y="6490548"/>
            <a:ext cx="4247655" cy="273466"/>
            <a:chOff x="4366684" y="2926127"/>
            <a:chExt cx="3278335" cy="2571063"/>
          </a:xfrm>
        </p:grpSpPr>
        <p:sp>
          <p:nvSpPr>
            <p:cNvPr id="47" name="Freeform: Shape 4">
              <a:extLst>
                <a:ext uri="{FF2B5EF4-FFF2-40B4-BE49-F238E27FC236}">
                  <a16:creationId xmlns:a16="http://schemas.microsoft.com/office/drawing/2014/main" id="{E6F3836D-D8F2-4858-7BE0-043292F874F9}"/>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5">
              <a:extLst>
                <a:ext uri="{FF2B5EF4-FFF2-40B4-BE49-F238E27FC236}">
                  <a16:creationId xmlns:a16="http://schemas.microsoft.com/office/drawing/2014/main" id="{474AF1CC-F2FA-901D-E9F2-FD2C516197D4}"/>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6">
              <a:extLst>
                <a:ext uri="{FF2B5EF4-FFF2-40B4-BE49-F238E27FC236}">
                  <a16:creationId xmlns:a16="http://schemas.microsoft.com/office/drawing/2014/main" id="{9CD61D72-1626-B89D-CEE9-0BB7AC5B39E3}"/>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7">
              <a:extLst>
                <a:ext uri="{FF2B5EF4-FFF2-40B4-BE49-F238E27FC236}">
                  <a16:creationId xmlns:a16="http://schemas.microsoft.com/office/drawing/2014/main" id="{303B91CB-2E4F-B43C-372C-638A01FAFBD3}"/>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8">
              <a:extLst>
                <a:ext uri="{FF2B5EF4-FFF2-40B4-BE49-F238E27FC236}">
                  <a16:creationId xmlns:a16="http://schemas.microsoft.com/office/drawing/2014/main" id="{CB57E502-9E1E-39D5-3DC3-5979A3E2ABA4}"/>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9">
              <a:extLst>
                <a:ext uri="{FF2B5EF4-FFF2-40B4-BE49-F238E27FC236}">
                  <a16:creationId xmlns:a16="http://schemas.microsoft.com/office/drawing/2014/main" id="{8D76944E-3BFF-5477-00D0-87B3F801E33F}"/>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0">
              <a:extLst>
                <a:ext uri="{FF2B5EF4-FFF2-40B4-BE49-F238E27FC236}">
                  <a16:creationId xmlns:a16="http://schemas.microsoft.com/office/drawing/2014/main" id="{F4067164-ED0D-8770-15CD-1496F65771F7}"/>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1">
              <a:extLst>
                <a:ext uri="{FF2B5EF4-FFF2-40B4-BE49-F238E27FC236}">
                  <a16:creationId xmlns:a16="http://schemas.microsoft.com/office/drawing/2014/main" id="{1192AD79-81DF-1E55-204F-CF51E9151279}"/>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2">
              <a:extLst>
                <a:ext uri="{FF2B5EF4-FFF2-40B4-BE49-F238E27FC236}">
                  <a16:creationId xmlns:a16="http://schemas.microsoft.com/office/drawing/2014/main" id="{825D4632-5195-E281-3E4C-57245623EB9A}"/>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3">
              <a:extLst>
                <a:ext uri="{FF2B5EF4-FFF2-40B4-BE49-F238E27FC236}">
                  <a16:creationId xmlns:a16="http://schemas.microsoft.com/office/drawing/2014/main" id="{DDB07284-63C4-3E3B-C5F0-7F723B3479AB}"/>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4">
              <a:extLst>
                <a:ext uri="{FF2B5EF4-FFF2-40B4-BE49-F238E27FC236}">
                  <a16:creationId xmlns:a16="http://schemas.microsoft.com/office/drawing/2014/main" id="{968AA318-CCA7-1CD1-D093-841E90E021F4}"/>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5">
              <a:extLst>
                <a:ext uri="{FF2B5EF4-FFF2-40B4-BE49-F238E27FC236}">
                  <a16:creationId xmlns:a16="http://schemas.microsoft.com/office/drawing/2014/main" id="{25D26DA0-262B-1575-E10A-868F69298018}"/>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6">
              <a:extLst>
                <a:ext uri="{FF2B5EF4-FFF2-40B4-BE49-F238E27FC236}">
                  <a16:creationId xmlns:a16="http://schemas.microsoft.com/office/drawing/2014/main" id="{4B0CCB7C-7C25-2E08-62C7-B8074CB98AA0}"/>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7">
              <a:extLst>
                <a:ext uri="{FF2B5EF4-FFF2-40B4-BE49-F238E27FC236}">
                  <a16:creationId xmlns:a16="http://schemas.microsoft.com/office/drawing/2014/main" id="{09323786-0C50-D889-3EE0-FE877DAE1163}"/>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8">
              <a:extLst>
                <a:ext uri="{FF2B5EF4-FFF2-40B4-BE49-F238E27FC236}">
                  <a16:creationId xmlns:a16="http://schemas.microsoft.com/office/drawing/2014/main" id="{F50C6C77-A050-5D3C-4CA5-BB4230EAF1FA}"/>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19">
              <a:extLst>
                <a:ext uri="{FF2B5EF4-FFF2-40B4-BE49-F238E27FC236}">
                  <a16:creationId xmlns:a16="http://schemas.microsoft.com/office/drawing/2014/main" id="{1C236E7B-0B99-7717-3E98-B735C8BFAE0A}"/>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0">
              <a:extLst>
                <a:ext uri="{FF2B5EF4-FFF2-40B4-BE49-F238E27FC236}">
                  <a16:creationId xmlns:a16="http://schemas.microsoft.com/office/drawing/2014/main" id="{FBA13F6E-E14E-7D1A-3085-310AA7E79FD6}"/>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1">
              <a:extLst>
                <a:ext uri="{FF2B5EF4-FFF2-40B4-BE49-F238E27FC236}">
                  <a16:creationId xmlns:a16="http://schemas.microsoft.com/office/drawing/2014/main" id="{B684EA18-91FD-FFEF-1269-7548101E6C01}"/>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2">
              <a:extLst>
                <a:ext uri="{FF2B5EF4-FFF2-40B4-BE49-F238E27FC236}">
                  <a16:creationId xmlns:a16="http://schemas.microsoft.com/office/drawing/2014/main" id="{86EA1EBF-B402-A245-4356-F60ADB8FA289}"/>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3">
              <a:extLst>
                <a:ext uri="{FF2B5EF4-FFF2-40B4-BE49-F238E27FC236}">
                  <a16:creationId xmlns:a16="http://schemas.microsoft.com/office/drawing/2014/main" id="{E3A96575-8B17-D93B-13BC-207F0D68F3C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4">
              <a:extLst>
                <a:ext uri="{FF2B5EF4-FFF2-40B4-BE49-F238E27FC236}">
                  <a16:creationId xmlns:a16="http://schemas.microsoft.com/office/drawing/2014/main" id="{C83EF04B-B8F4-088C-A194-9697A07CD369}"/>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5">
              <a:extLst>
                <a:ext uri="{FF2B5EF4-FFF2-40B4-BE49-F238E27FC236}">
                  <a16:creationId xmlns:a16="http://schemas.microsoft.com/office/drawing/2014/main" id="{6D567010-FE87-8A5D-FBEB-C377946BA92E}"/>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6">
              <a:extLst>
                <a:ext uri="{FF2B5EF4-FFF2-40B4-BE49-F238E27FC236}">
                  <a16:creationId xmlns:a16="http://schemas.microsoft.com/office/drawing/2014/main" id="{F4175496-B904-BC52-DEDF-3D159228C792}"/>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7">
              <a:extLst>
                <a:ext uri="{FF2B5EF4-FFF2-40B4-BE49-F238E27FC236}">
                  <a16:creationId xmlns:a16="http://schemas.microsoft.com/office/drawing/2014/main" id="{EC8A9F7F-A8EB-1E11-40D2-4AE74B267C61}"/>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8">
              <a:extLst>
                <a:ext uri="{FF2B5EF4-FFF2-40B4-BE49-F238E27FC236}">
                  <a16:creationId xmlns:a16="http://schemas.microsoft.com/office/drawing/2014/main" id="{530E59C3-4C52-6A57-FC54-ED1DE928E1DD}"/>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29">
              <a:extLst>
                <a:ext uri="{FF2B5EF4-FFF2-40B4-BE49-F238E27FC236}">
                  <a16:creationId xmlns:a16="http://schemas.microsoft.com/office/drawing/2014/main" id="{B695A1AE-4C86-5CA7-AE57-918CCFBBAE80}"/>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0">
              <a:extLst>
                <a:ext uri="{FF2B5EF4-FFF2-40B4-BE49-F238E27FC236}">
                  <a16:creationId xmlns:a16="http://schemas.microsoft.com/office/drawing/2014/main" id="{4E4E6D88-291D-DFD8-D946-6BE6C0648DE2}"/>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1">
              <a:extLst>
                <a:ext uri="{FF2B5EF4-FFF2-40B4-BE49-F238E27FC236}">
                  <a16:creationId xmlns:a16="http://schemas.microsoft.com/office/drawing/2014/main" id="{C6DE0356-F134-B0E2-B6A4-C607B0C75CA7}"/>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2">
              <a:extLst>
                <a:ext uri="{FF2B5EF4-FFF2-40B4-BE49-F238E27FC236}">
                  <a16:creationId xmlns:a16="http://schemas.microsoft.com/office/drawing/2014/main" id="{3C61DCDC-10D6-4351-5E5C-B7EE8AC6671D}"/>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3">
              <a:extLst>
                <a:ext uri="{FF2B5EF4-FFF2-40B4-BE49-F238E27FC236}">
                  <a16:creationId xmlns:a16="http://schemas.microsoft.com/office/drawing/2014/main" id="{C62630CB-5706-890D-8A16-44799C1D0AE9}"/>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4">
              <a:extLst>
                <a:ext uri="{FF2B5EF4-FFF2-40B4-BE49-F238E27FC236}">
                  <a16:creationId xmlns:a16="http://schemas.microsoft.com/office/drawing/2014/main" id="{E4059BFE-CC05-C680-2086-C0E93AF21445}"/>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5">
              <a:extLst>
                <a:ext uri="{FF2B5EF4-FFF2-40B4-BE49-F238E27FC236}">
                  <a16:creationId xmlns:a16="http://schemas.microsoft.com/office/drawing/2014/main" id="{F453BAE9-AC4A-B64D-B144-116068AC026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6">
              <a:extLst>
                <a:ext uri="{FF2B5EF4-FFF2-40B4-BE49-F238E27FC236}">
                  <a16:creationId xmlns:a16="http://schemas.microsoft.com/office/drawing/2014/main" id="{331045AD-6A32-ACBE-5D4A-090F014694CC}"/>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7">
              <a:extLst>
                <a:ext uri="{FF2B5EF4-FFF2-40B4-BE49-F238E27FC236}">
                  <a16:creationId xmlns:a16="http://schemas.microsoft.com/office/drawing/2014/main" id="{998BEEA7-7491-2DD9-CB33-534B5545838A}"/>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1" name="Freeform: Shape 38">
              <a:extLst>
                <a:ext uri="{FF2B5EF4-FFF2-40B4-BE49-F238E27FC236}">
                  <a16:creationId xmlns:a16="http://schemas.microsoft.com/office/drawing/2014/main" id="{7CE6A202-A956-D9C9-756D-6389F5D1A981}"/>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grpSp>
        <p:nvGrpSpPr>
          <p:cNvPr id="83" name="Group 82">
            <a:extLst>
              <a:ext uri="{FF2B5EF4-FFF2-40B4-BE49-F238E27FC236}">
                <a16:creationId xmlns:a16="http://schemas.microsoft.com/office/drawing/2014/main" id="{2FB99858-EA23-4110-441C-9B3CE1D00A81}"/>
              </a:ext>
            </a:extLst>
          </p:cNvPr>
          <p:cNvGrpSpPr/>
          <p:nvPr/>
        </p:nvGrpSpPr>
        <p:grpSpPr>
          <a:xfrm>
            <a:off x="4815395" y="6382131"/>
            <a:ext cx="7369479" cy="465286"/>
            <a:chOff x="4817758" y="6382984"/>
            <a:chExt cx="7369479" cy="465286"/>
          </a:xfrm>
        </p:grpSpPr>
        <p:sp>
          <p:nvSpPr>
            <p:cNvPr id="84" name="Rectangle 83">
              <a:extLst>
                <a:ext uri="{FF2B5EF4-FFF2-40B4-BE49-F238E27FC236}">
                  <a16:creationId xmlns:a16="http://schemas.microsoft.com/office/drawing/2014/main" id="{E35FF48C-4E1A-F31E-1311-DB34C1F7A3CE}"/>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5" name="Picture 84">
              <a:extLst>
                <a:ext uri="{FF2B5EF4-FFF2-40B4-BE49-F238E27FC236}">
                  <a16:creationId xmlns:a16="http://schemas.microsoft.com/office/drawing/2014/main" id="{E477A98B-E4AF-DC03-E3A8-1EA81EA5E2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sp>
        <p:nvSpPr>
          <p:cNvPr id="86" name="Slide Number Placeholder 9">
            <a:extLst>
              <a:ext uri="{FF2B5EF4-FFF2-40B4-BE49-F238E27FC236}">
                <a16:creationId xmlns:a16="http://schemas.microsoft.com/office/drawing/2014/main" id="{B7C0D5F8-3573-381F-7D91-4F510659323B}"/>
              </a:ext>
            </a:extLst>
          </p:cNvPr>
          <p:cNvSpPr>
            <a:spLocks noGrp="1"/>
          </p:cNvSpPr>
          <p:nvPr>
            <p:ph type="sldNum" sz="quarter" idx="12"/>
          </p:nvPr>
        </p:nvSpPr>
        <p:spPr>
          <a:xfrm>
            <a:off x="9258300" y="6445250"/>
            <a:ext cx="2743200" cy="365125"/>
          </a:xfrm>
        </p:spPr>
        <p:txBody>
          <a:bodyPr/>
          <a:lstStyle/>
          <a:p>
            <a:fld id="{38A635C9-4A98-4745-BD96-9D0E32025E69}" type="slidenum">
              <a:rPr lang="en-IN" smtClean="0"/>
              <a:t>1</a:t>
            </a:fld>
            <a:endParaRPr lang="en-IN"/>
          </a:p>
        </p:txBody>
      </p:sp>
      <p:sp>
        <p:nvSpPr>
          <p:cNvPr id="87" name="TextBox 86">
            <a:extLst>
              <a:ext uri="{FF2B5EF4-FFF2-40B4-BE49-F238E27FC236}">
                <a16:creationId xmlns:a16="http://schemas.microsoft.com/office/drawing/2014/main" id="{4C964027-D524-9417-A04F-321929043388}"/>
              </a:ext>
            </a:extLst>
          </p:cNvPr>
          <p:cNvSpPr txBox="1"/>
          <p:nvPr/>
        </p:nvSpPr>
        <p:spPr>
          <a:xfrm>
            <a:off x="-2111446" y="1505648"/>
            <a:ext cx="10238047" cy="830997"/>
          </a:xfrm>
          <a:prstGeom prst="rect">
            <a:avLst/>
          </a:prstGeom>
          <a:noFill/>
        </p:spPr>
        <p:txBody>
          <a:bodyPr wrap="square" rtlCol="0">
            <a:spAutoFit/>
          </a:bodyPr>
          <a:lstStyle/>
          <a:p>
            <a:pPr algn="ctr"/>
            <a:r>
              <a:rPr lang="en-IN" sz="4800" b="1" dirty="0">
                <a:latin typeface="Times New Roman" panose="02020603050405020304" pitchFamily="18" charset="0"/>
                <a:cs typeface="Times New Roman" panose="02020603050405020304" pitchFamily="18" charset="0"/>
              </a:rPr>
              <a:t>Capstone Presentation</a:t>
            </a:r>
          </a:p>
        </p:txBody>
      </p:sp>
      <p:sp>
        <p:nvSpPr>
          <p:cNvPr id="3" name="TextBox 2">
            <a:extLst>
              <a:ext uri="{FF2B5EF4-FFF2-40B4-BE49-F238E27FC236}">
                <a16:creationId xmlns:a16="http://schemas.microsoft.com/office/drawing/2014/main" id="{90C8E86C-0981-9CD9-CDCD-52EBC8F4AC79}"/>
              </a:ext>
            </a:extLst>
          </p:cNvPr>
          <p:cNvSpPr txBox="1"/>
          <p:nvPr/>
        </p:nvSpPr>
        <p:spPr>
          <a:xfrm>
            <a:off x="64766" y="2336645"/>
            <a:ext cx="10999474" cy="892552"/>
          </a:xfrm>
          <a:prstGeom prst="rect">
            <a:avLst/>
          </a:prstGeom>
          <a:noFill/>
        </p:spPr>
        <p:txBody>
          <a:bodyPr wrap="square">
            <a:spAutoFit/>
          </a:bodyPr>
          <a:lstStyle/>
          <a:p>
            <a:pPr algn="l"/>
            <a:endParaRPr lang="en-IN" sz="2000" b="0" i="0" u="none" strike="noStrike" baseline="0" dirty="0">
              <a:solidFill>
                <a:srgbClr val="000000"/>
              </a:solidFill>
              <a:latin typeface="Arial" panose="020B0604020202020204" pitchFamily="34" charset="0"/>
            </a:endParaRPr>
          </a:p>
          <a:p>
            <a:r>
              <a:rPr lang="en-US" sz="3200" b="1" i="0" u="none" strike="noStrike" baseline="0" dirty="0">
                <a:latin typeface="Arial" panose="020B0604020202020204" pitchFamily="34" charset="0"/>
              </a:rPr>
              <a:t>Object Detection Using YOLO for Sign Recognition </a:t>
            </a:r>
            <a:endParaRPr lang="en-IN" sz="3200" dirty="0"/>
          </a:p>
        </p:txBody>
      </p:sp>
      <p:pic>
        <p:nvPicPr>
          <p:cNvPr id="5" name="Picture 4">
            <a:extLst>
              <a:ext uri="{FF2B5EF4-FFF2-40B4-BE49-F238E27FC236}">
                <a16:creationId xmlns:a16="http://schemas.microsoft.com/office/drawing/2014/main" id="{87E54436-D249-794F-7981-86A67D881872}"/>
              </a:ext>
            </a:extLst>
          </p:cNvPr>
          <p:cNvPicPr>
            <a:picLocks noChangeAspect="1"/>
          </p:cNvPicPr>
          <p:nvPr/>
        </p:nvPicPr>
        <p:blipFill>
          <a:blip r:embed="rId3"/>
          <a:stretch>
            <a:fillRect/>
          </a:stretch>
        </p:blipFill>
        <p:spPr>
          <a:xfrm>
            <a:off x="25148" y="43557"/>
            <a:ext cx="7401456" cy="1487730"/>
          </a:xfrm>
          <a:prstGeom prst="rect">
            <a:avLst/>
          </a:prstGeom>
        </p:spPr>
      </p:pic>
    </p:spTree>
    <p:extLst>
      <p:ext uri="{BB962C8B-B14F-4D97-AF65-F5344CB8AC3E}">
        <p14:creationId xmlns:p14="http://schemas.microsoft.com/office/powerpoint/2010/main" val="332712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0634F-B803-9163-E9D7-9FB9728C568C}"/>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88A90BDF-FA91-437B-D532-F07691A4EDAE}"/>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0084FD8B-B2D8-D178-0B1A-89573C64F0E4}"/>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F3842617-E10C-A6FE-6BDC-2359E2D163EF}"/>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7782F37D-1E09-ED26-27D2-441F32D1F140}"/>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3B403000-B49D-9A67-9AE4-035E0F3FEA1B}"/>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F8A569B7-7EAE-22A5-4E91-165E2BEC2978}"/>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B9E93769-512D-461D-F962-DD3153F509F4}"/>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8B2F72A4-C4FD-B955-B077-7188451FE92E}"/>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3A289DEA-091A-71A2-2363-FB891BB08AC0}"/>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831F4EF9-FD4A-5A07-FEF3-3DFD2F1C41FD}"/>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A2843998-B5A5-D44E-B51A-ABF02E0FA364}"/>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7C6F291F-2654-A613-CF53-84C90523B284}"/>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6802BDB2-C20A-3B81-72D9-C11D0BA62C1F}"/>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E8A9E1E9-0979-C8EC-228F-ADEBA6A55C0C}"/>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AA8F9166-8384-ACBC-5968-C4179DE5EB28}"/>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9F386497-D6E1-6979-9F2E-7892CADFEE4C}"/>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DB30ADD1-85BB-BB68-99A4-4CE34E99388D}"/>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4631D140-B441-6BC3-7587-68644B333036}"/>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E93DFD72-B7AA-54D7-7C08-ED1998C67283}"/>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8DD5A403-C196-8D29-BBF3-8C925CB35657}"/>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E7B1DFB3-B80A-E0AF-AB5C-352D1FAA6879}"/>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BE0377E1-B84C-907E-15E0-02AE692E29CC}"/>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EDF11811-A575-1410-6158-81CD99E8EDDF}"/>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D27DED65-20F7-3A56-793A-1E04119B2A86}"/>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A4AF032E-D382-CB91-D6F4-BA56CB252F92}"/>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17BC52FE-885A-9A41-929C-8E5FC4FE5265}"/>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E282AD6A-E173-4587-57CC-6D31267C330D}"/>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CBFECFF2-7206-7B84-E467-C8FE0B049DFC}"/>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2F0D5D49-AF7C-1F6C-A6E5-F525E72AB7D7}"/>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818516D6-2D06-05E8-10FE-9B2DF3F056DD}"/>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E1352624-04A8-B284-2EBE-FBEA773B0E92}"/>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BADAF490-8E9E-0DA6-E813-D976CBAB10F8}"/>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8679DA68-75EF-8CDA-6E61-7908A8E5292B}"/>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1D9E9DFC-467C-7848-AEF4-435B51431D58}"/>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3DF2791F-548E-B510-75F5-5044932E68BB}"/>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D1E74463-980A-6103-5CA9-7930B9EE0C15}"/>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B39D3D73-C318-2D33-45FE-C0C88CE69A7A}"/>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92A85621-BB63-48BB-04DB-CDDA89064FE5}"/>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37FDF39E-04D0-690D-50D9-293698FAB93A}"/>
              </a:ext>
            </a:extLst>
          </p:cNvPr>
          <p:cNvSpPr>
            <a:spLocks noGrp="1"/>
          </p:cNvSpPr>
          <p:nvPr>
            <p:ph type="ctrTitle"/>
          </p:nvPr>
        </p:nvSpPr>
        <p:spPr>
          <a:xfrm>
            <a:off x="393954" y="-135029"/>
            <a:ext cx="10081469" cy="1190745"/>
          </a:xfrm>
        </p:spPr>
        <p:txBody>
          <a:bodyPr>
            <a:normAutofit/>
          </a:bodyPr>
          <a:lstStyle/>
          <a:p>
            <a:r>
              <a:rPr lang="en-IN" sz="4800" b="1" dirty="0">
                <a:latin typeface="+mn-lt"/>
              </a:rPr>
              <a:t>Result &amp; Metrics</a:t>
            </a:r>
          </a:p>
        </p:txBody>
      </p:sp>
      <p:sp>
        <p:nvSpPr>
          <p:cNvPr id="3" name="Subtitle 2">
            <a:extLst>
              <a:ext uri="{FF2B5EF4-FFF2-40B4-BE49-F238E27FC236}">
                <a16:creationId xmlns:a16="http://schemas.microsoft.com/office/drawing/2014/main" id="{214C4E76-CDF2-FCF0-584E-273C45D81E85}"/>
              </a:ext>
            </a:extLst>
          </p:cNvPr>
          <p:cNvSpPr>
            <a:spLocks noGrp="1"/>
          </p:cNvSpPr>
          <p:nvPr>
            <p:ph type="subTitle" idx="1"/>
          </p:nvPr>
        </p:nvSpPr>
        <p:spPr>
          <a:xfrm>
            <a:off x="440736" y="1338349"/>
            <a:ext cx="7867507" cy="955964"/>
          </a:xfrm>
        </p:spPr>
        <p:txBody>
          <a:bodyPr>
            <a:normAutofit/>
          </a:bodyPr>
          <a:lstStyle/>
          <a:p>
            <a:pPr algn="l"/>
            <a:r>
              <a:rPr lang="en-IN" sz="1800" b="1" i="0" u="none" strike="noStrike" baseline="0" dirty="0">
                <a:solidFill>
                  <a:srgbClr val="000000"/>
                </a:solidFill>
                <a:latin typeface="Canva Sans"/>
              </a:rPr>
              <a:t>Displaying Annotated Labels </a:t>
            </a:r>
            <a:endParaRPr lang="en-IN" sz="1800" b="0" i="0" u="none" strike="noStrike" baseline="0" dirty="0">
              <a:solidFill>
                <a:srgbClr val="000000"/>
              </a:solidFill>
              <a:latin typeface="Canva Sans"/>
            </a:endParaRPr>
          </a:p>
          <a:p>
            <a:pPr algn="l"/>
            <a:r>
              <a:rPr lang="fr-FR" sz="1800" b="1" i="0" u="none" strike="noStrike" baseline="0" dirty="0">
                <a:solidFill>
                  <a:srgbClr val="000000"/>
                </a:solidFill>
                <a:latin typeface="Canva Sans"/>
              </a:rPr>
              <a:t>Code:- Image("/content/runs/</a:t>
            </a:r>
            <a:r>
              <a:rPr lang="fr-FR" sz="1800" b="1" i="0" u="none" strike="noStrike" baseline="0" dirty="0" err="1">
                <a:solidFill>
                  <a:srgbClr val="000000"/>
                </a:solidFill>
                <a:latin typeface="Canva Sans"/>
              </a:rPr>
              <a:t>detect</a:t>
            </a:r>
            <a:r>
              <a:rPr lang="fr-FR" sz="1800" b="1" i="0" u="none" strike="noStrike" baseline="0" dirty="0">
                <a:solidFill>
                  <a:srgbClr val="000000"/>
                </a:solidFill>
                <a:latin typeface="Canva Sans"/>
              </a:rPr>
              <a:t>/train/labels.jpg", </a:t>
            </a:r>
            <a:r>
              <a:rPr lang="fr-FR" sz="1800" b="1" i="0" u="none" strike="noStrike" baseline="0" dirty="0" err="1">
                <a:solidFill>
                  <a:srgbClr val="000000"/>
                </a:solidFill>
                <a:latin typeface="Canva Sans"/>
              </a:rPr>
              <a:t>width</a:t>
            </a:r>
            <a:r>
              <a:rPr lang="fr-FR" sz="1800" b="1" i="0" u="none" strike="noStrike" baseline="0" dirty="0">
                <a:solidFill>
                  <a:srgbClr val="000000"/>
                </a:solidFill>
                <a:latin typeface="Canva Sans"/>
              </a:rPr>
              <a:t>=600)</a:t>
            </a:r>
            <a:endParaRPr lang="en-IN" dirty="0"/>
          </a:p>
        </p:txBody>
      </p:sp>
      <p:grpSp>
        <p:nvGrpSpPr>
          <p:cNvPr id="4" name="Group 3">
            <a:extLst>
              <a:ext uri="{FF2B5EF4-FFF2-40B4-BE49-F238E27FC236}">
                <a16:creationId xmlns:a16="http://schemas.microsoft.com/office/drawing/2014/main" id="{2F411A06-FE65-34D8-3984-85E97B7E2CB6}"/>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B6B3F5CF-35E2-10EC-6E2C-F1BA529102F8}"/>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DF3E8374-8178-DF00-16DF-902717B4CE6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6DE800EA-1B30-B3AE-F134-175363D2D4BF}"/>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3E82E870-9297-46BB-46F9-F306F086945A}"/>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92713BA2-4049-26A7-DBB2-B5B03C20ECB8}"/>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B7204E26-D563-ABEF-F2D6-18E328D144EE}"/>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858C51CB-5171-A7DD-AB18-855446E84761}"/>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DEFC49FC-97F5-FC36-0968-B4048C639A5B}"/>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4BCB190D-5298-7358-B8F0-3A3FA1D52F61}"/>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9E12D9E4-90AA-211D-25CC-B26A67221E0E}"/>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A0DAAB76-8DDB-5881-26A5-86DDC70882B3}"/>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322AA440-ACE5-D324-61A5-D45546AC6141}"/>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15401BFB-8321-1469-349B-4CB0BEA44D92}"/>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A6D8A7B5-E9D6-29F9-64F5-E90F349660A3}"/>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D9CEF13F-DEE1-B22E-986A-24101F542060}"/>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EF77F616-7FD5-9C36-B5AB-8CB25D81118B}"/>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E2A0EE2A-DFBF-0A37-2B0D-C160D027E4A1}"/>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48A4ED9D-9AA9-230A-6A0B-DEC56CF9040F}"/>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95ED07FA-8D2D-2857-1979-1A2710DA8692}"/>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3AE29C0E-4556-D0C1-0007-2A2C7070B631}"/>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AF23B65F-270D-6109-5E9B-42CFED31CFB7}"/>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ABF58A1B-EEEB-1DAA-0971-33D40CAD18F0}"/>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3A166AAB-8DC4-148C-BCAC-AC55884DAFFC}"/>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5F7C4D58-EF45-364E-FD0D-CFDB68FFA43C}"/>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B46AA74D-466F-F733-2A8F-FF8DB0C16FED}"/>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49BA936C-5953-5319-A6A6-82402775BE6A}"/>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6628901C-E658-75A5-BD3D-8F5FAE92BA1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A727E6B8-419D-5694-E29E-C684FC25043B}"/>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0849EEF2-75F2-2C98-6190-AA38618E6595}"/>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FE5A3101-303C-557F-E65E-0AEE5811FA2E}"/>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2893FA0E-298F-E430-DE70-BCB27D63E8D4}"/>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0AD0520A-0104-0508-5ED2-4075C4511E26}"/>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BE7B16ED-19F0-6389-6E29-45ECE06CA989}"/>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0C190DCB-B21E-1BDD-ED79-D425F8B6FBE8}"/>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3D029939-93A6-3FA6-929A-03A59FEE5C69}"/>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31BC246D-07CB-7747-B4C6-99E85A507A76}"/>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8BD313A2-A936-05CC-23CA-8AE49494A445}"/>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483010CB-B841-DE7F-24BB-D1BF2A464515}"/>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79E3BD9F-7349-3560-115D-A1F66027FB00}"/>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10</a:t>
            </a:fld>
            <a:endParaRPr lang="en-IN" dirty="0"/>
          </a:p>
        </p:txBody>
      </p:sp>
      <p:sp>
        <p:nvSpPr>
          <p:cNvPr id="85" name="Rectangle 84">
            <a:extLst>
              <a:ext uri="{FF2B5EF4-FFF2-40B4-BE49-F238E27FC236}">
                <a16:creationId xmlns:a16="http://schemas.microsoft.com/office/drawing/2014/main" id="{6AB92064-200D-5BD3-903D-D2EB054F9A22}"/>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endParaRPr lang="en-IN" dirty="0"/>
          </a:p>
        </p:txBody>
      </p:sp>
      <p:pic>
        <p:nvPicPr>
          <p:cNvPr id="82" name="Picture 81">
            <a:extLst>
              <a:ext uri="{FF2B5EF4-FFF2-40B4-BE49-F238E27FC236}">
                <a16:creationId xmlns:a16="http://schemas.microsoft.com/office/drawing/2014/main" id="{AF0361C4-0592-89DC-034A-99B375D381CA}"/>
              </a:ext>
            </a:extLst>
          </p:cNvPr>
          <p:cNvPicPr>
            <a:picLocks noChangeAspect="1"/>
          </p:cNvPicPr>
          <p:nvPr/>
        </p:nvPicPr>
        <p:blipFill>
          <a:blip r:embed="rId3"/>
          <a:stretch>
            <a:fillRect/>
          </a:stretch>
        </p:blipFill>
        <p:spPr>
          <a:xfrm>
            <a:off x="925989" y="2593571"/>
            <a:ext cx="5293293" cy="2840540"/>
          </a:xfrm>
          <a:prstGeom prst="rect">
            <a:avLst/>
          </a:prstGeom>
        </p:spPr>
      </p:pic>
      <p:pic>
        <p:nvPicPr>
          <p:cNvPr id="86" name="Picture 85">
            <a:extLst>
              <a:ext uri="{FF2B5EF4-FFF2-40B4-BE49-F238E27FC236}">
                <a16:creationId xmlns:a16="http://schemas.microsoft.com/office/drawing/2014/main" id="{2735F925-F511-E17B-9EEE-C314B28E2329}"/>
              </a:ext>
            </a:extLst>
          </p:cNvPr>
          <p:cNvPicPr>
            <a:picLocks noChangeAspect="1"/>
          </p:cNvPicPr>
          <p:nvPr/>
        </p:nvPicPr>
        <p:blipFill>
          <a:blip r:embed="rId4"/>
          <a:stretch>
            <a:fillRect/>
          </a:stretch>
        </p:blipFill>
        <p:spPr>
          <a:xfrm>
            <a:off x="6219282" y="2449938"/>
            <a:ext cx="5354488" cy="2961951"/>
          </a:xfrm>
          <a:prstGeom prst="rect">
            <a:avLst/>
          </a:prstGeom>
        </p:spPr>
      </p:pic>
    </p:spTree>
    <p:extLst>
      <p:ext uri="{BB962C8B-B14F-4D97-AF65-F5344CB8AC3E}">
        <p14:creationId xmlns:p14="http://schemas.microsoft.com/office/powerpoint/2010/main" val="672689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1E540-F553-659B-3427-E9DB6B76647A}"/>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F0981E1F-53D6-5092-6773-3106A684B5C5}"/>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8516324A-FE62-AA80-D659-680B6C15D0E6}"/>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B3F5D904-DA1B-A898-85D5-EC89BD8EC4B5}"/>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21E1521D-CFD9-B722-9A2F-6B68326B2BE1}"/>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3ACA9BEA-6C60-C7D9-5110-0A9486C4A6CD}"/>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DD14672C-C091-C923-1964-96BDF6B894C5}"/>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5395B37C-EBF3-9479-EE7C-9CBC59F5EFA8}"/>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9A9116E4-F95A-3E2B-8F8F-9B16AB626F1B}"/>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B6B5C152-93E4-5138-9E13-B0B295868698}"/>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97E1AA4F-9BDD-A119-441A-95763125FB08}"/>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429A4EE6-1936-41A7-0DED-C2C5980BAA71}"/>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AF47D546-829F-454C-30E3-61536D9C7D8B}"/>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64301E49-BFA9-298E-4DDA-69C6C2179DF7}"/>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FCFEE6E0-284C-37F2-6B11-93CCD4DC7594}"/>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3635A71C-7DAA-AB6E-FBCC-0934A74E5946}"/>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053A3F4C-C412-44A8-D3B1-BB9E8D6308E8}"/>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0E37F0A9-88F9-DB3C-7E9C-721A0B502747}"/>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4CEED365-CA61-18DF-26D3-AA24465AA20C}"/>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2740F656-1538-A640-0492-E0702D4BDD94}"/>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8BA489A4-E02B-2410-97C4-AD28BC1F8EF1}"/>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B34AFB6C-8AE1-5235-F9A2-DE2B87D39033}"/>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3602C195-BC37-23D0-FCDE-EB9973AF1627}"/>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60C84EA6-1744-2922-53F7-2A42239164F1}"/>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9F91E70E-5B58-EA59-9F79-A19707977E1B}"/>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0B6EFB87-CB46-AAF1-3726-604EF21938EC}"/>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915BB84C-D631-E221-B5AA-6D64C07DA7CB}"/>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C8F1BD92-41B3-E6DB-EE3E-20E63197F3C7}"/>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47FF810D-51D2-CD28-EA32-68A0D2720861}"/>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268809D9-BA16-C899-484A-E1122BAFA55A}"/>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CECDF952-DABE-7AB5-1B95-2811B740B462}"/>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4B74119E-CB70-1090-09B7-8701B9CC064F}"/>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B631F644-9AAC-75E8-DA9A-0440996AD84D}"/>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8ED6CD56-3B90-CBC4-D052-112136498882}"/>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7257DDCA-E5CD-8479-C12D-88AE8FAB7912}"/>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C47F0DE1-2DF7-B82B-B394-D03AC29843FB}"/>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7CC5DB98-8B10-014F-1CE8-F76DFC13A9E9}"/>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F656BAC6-80D8-7E7E-21C7-0D86EAED98C6}"/>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80F8A4CF-A0A4-1093-D045-0AC106E65BA4}"/>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4" name="Group 3">
            <a:extLst>
              <a:ext uri="{FF2B5EF4-FFF2-40B4-BE49-F238E27FC236}">
                <a16:creationId xmlns:a16="http://schemas.microsoft.com/office/drawing/2014/main" id="{8317603A-125D-A7F6-A2D7-C1100F570677}"/>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F2B43CA7-7370-1729-D0AF-CFFAA5208B3D}"/>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6BBC9C68-98F6-795E-98DE-4D7297E50C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8A4CFB13-41A0-15F5-587C-8BC8E920052D}"/>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4558A027-40DF-90C5-CCF7-3D717B540C5F}"/>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178F0D71-4C64-6BBB-12AE-42BE2EFAF31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4B40C175-CD56-5DBB-CBD8-F6EDC9BD4E80}"/>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E9E29E07-A2CD-4677-3334-AD13A12D42EF}"/>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2B5BDF7D-2604-046E-CCAE-0DEB8340C193}"/>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82D2C140-682C-79EB-A036-8DAB614E604E}"/>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35CBC49C-2E8E-60FC-531A-6CE55A521A4E}"/>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AF0888D8-5AE8-F967-582B-00FE1147F07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BC46BE60-2A7E-4531-7BCE-1B8601D90DC6}"/>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BAF0A7ED-C5C2-90F6-CBD4-C015BB629B1E}"/>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7DBDF101-42C1-653C-77F2-704A5A736259}"/>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011897ED-5C05-849E-35EE-707FEBAF989A}"/>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0BED281D-CF29-B6B4-861A-27E72439372A}"/>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06CC21D3-A752-373B-FF47-470D30B06EB7}"/>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1FFD2897-A799-F183-B5EA-BCFFB16AD968}"/>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AD1F7226-735D-6348-5E4E-DB8397264B0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F880FEA0-6FE6-D29D-9119-7D08DCADF899}"/>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50439B86-9A08-1214-798D-ECD50BF77813}"/>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09FC5292-BE11-67EB-F927-E5E2600DB337}"/>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11153644-2033-EA24-82F5-635F673FFB13}"/>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75FBBD22-A63C-49AF-A6C1-89BFE78AC107}"/>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EC18B616-5049-01DF-7D9E-D4B1EA335172}"/>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0742575C-0C31-8862-A793-F952EBC5553E}"/>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FCD4A538-B19C-8CB9-E345-0940CF64F0F4}"/>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30CC1FE4-4E0A-1591-287F-F7C1AAD7477B}"/>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F4F64A04-9F7D-C00D-1449-F75D53E33C4B}"/>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10DD75B4-CF07-0DC4-3C42-8EBA62B16D2B}"/>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77C1D980-A5F9-E451-4086-56C9E9BB10FA}"/>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F431EEF2-3B88-AEE3-9CC8-192F504EFB9B}"/>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25A1989C-FA7F-1DCA-1BF4-8CDCAE88FCE9}"/>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89E4FA51-CC1D-797F-1EB1-6F9B6B0BCF12}"/>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BA092AE3-8F56-8FD6-9F37-B645A423F260}"/>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0A0F553F-0736-02C3-6405-E5BA4B5E01E7}"/>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7645ACBA-BE4C-9F60-9657-CD4A73BA6D38}"/>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5ECF9537-EEDF-F8FB-1ABD-A3BDA50FE36D}"/>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76C557CB-32AC-2850-1305-D036C27FA9C0}"/>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11</a:t>
            </a:fld>
            <a:endParaRPr lang="en-IN" dirty="0"/>
          </a:p>
        </p:txBody>
      </p:sp>
      <p:sp>
        <p:nvSpPr>
          <p:cNvPr id="85" name="Rectangle 84">
            <a:extLst>
              <a:ext uri="{FF2B5EF4-FFF2-40B4-BE49-F238E27FC236}">
                <a16:creationId xmlns:a16="http://schemas.microsoft.com/office/drawing/2014/main" id="{BDCE18E1-707E-F7F3-7B0A-F70E8EFCB869}"/>
              </a:ext>
            </a:extLst>
          </p:cNvPr>
          <p:cNvSpPr/>
          <p:nvPr/>
        </p:nvSpPr>
        <p:spPr>
          <a:xfrm>
            <a:off x="11799489" y="6193544"/>
            <a:ext cx="278041"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endParaRPr lang="en-IN" dirty="0"/>
          </a:p>
        </p:txBody>
      </p:sp>
      <p:sp>
        <p:nvSpPr>
          <p:cNvPr id="81" name="Rectangle 1">
            <a:extLst>
              <a:ext uri="{FF2B5EF4-FFF2-40B4-BE49-F238E27FC236}">
                <a16:creationId xmlns:a16="http://schemas.microsoft.com/office/drawing/2014/main" id="{6FCB2D6E-EB7E-7179-C0BD-A9B7AB7F13C1}"/>
              </a:ext>
            </a:extLst>
          </p:cNvPr>
          <p:cNvSpPr>
            <a:spLocks noGrp="1" noChangeArrowheads="1"/>
          </p:cNvSpPr>
          <p:nvPr>
            <p:ph type="subTitle" idx="1"/>
          </p:nvPr>
        </p:nvSpPr>
        <p:spPr bwMode="auto">
          <a:xfrm>
            <a:off x="443604" y="905778"/>
            <a:ext cx="1118590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r>
              <a:rPr lang="en-US" sz="2000" b="0" i="0" u="none" strike="noStrike" baseline="0" dirty="0">
                <a:solidFill>
                  <a:srgbClr val="000000"/>
                </a:solidFill>
                <a:latin typeface="Canva Sans"/>
              </a:rPr>
              <a:t>After training the model, it is tested on a </a:t>
            </a:r>
            <a:r>
              <a:rPr lang="en-US" sz="2000" b="1" i="0" u="none" strike="noStrike" baseline="0" dirty="0">
                <a:solidFill>
                  <a:srgbClr val="000000"/>
                </a:solidFill>
                <a:latin typeface="Canva Sans"/>
              </a:rPr>
              <a:t>video(capstone.mp4) </a:t>
            </a:r>
            <a:r>
              <a:rPr lang="en-US" sz="2000" b="0" i="0" u="none" strike="noStrike" baseline="0" dirty="0">
                <a:solidFill>
                  <a:srgbClr val="000000"/>
                </a:solidFill>
                <a:latin typeface="Canva Sans"/>
              </a:rPr>
              <a:t>to verify its performance. The best-trained weights (best.pt) are used for prediction.(conf=0.25) is the Confidence threshold for detecting an object. (save=True) is used to save the detected results as output.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6" name="TextBox 85">
            <a:extLst>
              <a:ext uri="{FF2B5EF4-FFF2-40B4-BE49-F238E27FC236}">
                <a16:creationId xmlns:a16="http://schemas.microsoft.com/office/drawing/2014/main" id="{0AA8B718-45BA-51FF-5AC8-E46DCBCB3D06}"/>
              </a:ext>
            </a:extLst>
          </p:cNvPr>
          <p:cNvSpPr txBox="1"/>
          <p:nvPr/>
        </p:nvSpPr>
        <p:spPr>
          <a:xfrm>
            <a:off x="2715995" y="338966"/>
            <a:ext cx="5374936" cy="523220"/>
          </a:xfrm>
          <a:prstGeom prst="rect">
            <a:avLst/>
          </a:prstGeom>
          <a:noFill/>
        </p:spPr>
        <p:txBody>
          <a:bodyPr wrap="square">
            <a:spAutoFit/>
          </a:bodyPr>
          <a:lstStyle/>
          <a:p>
            <a:r>
              <a:rPr lang="en-IN" sz="2800" b="1" i="0" u="none" strike="noStrike" baseline="0" dirty="0">
                <a:solidFill>
                  <a:srgbClr val="000000"/>
                </a:solidFill>
                <a:latin typeface="Canva Sans"/>
              </a:rPr>
              <a:t>Model Prediction on Video</a:t>
            </a:r>
            <a:endParaRPr lang="en-IN" sz="2800" dirty="0"/>
          </a:p>
        </p:txBody>
      </p:sp>
      <p:pic>
        <p:nvPicPr>
          <p:cNvPr id="88" name="Picture 87">
            <a:extLst>
              <a:ext uri="{FF2B5EF4-FFF2-40B4-BE49-F238E27FC236}">
                <a16:creationId xmlns:a16="http://schemas.microsoft.com/office/drawing/2014/main" id="{8FBE2E2A-48FF-6230-7ECD-11B2D40DD943}"/>
              </a:ext>
            </a:extLst>
          </p:cNvPr>
          <p:cNvPicPr>
            <a:picLocks noChangeAspect="1"/>
          </p:cNvPicPr>
          <p:nvPr/>
        </p:nvPicPr>
        <p:blipFill>
          <a:blip r:embed="rId3"/>
          <a:stretch>
            <a:fillRect/>
          </a:stretch>
        </p:blipFill>
        <p:spPr>
          <a:xfrm>
            <a:off x="392656" y="2026588"/>
            <a:ext cx="8138865" cy="586791"/>
          </a:xfrm>
          <a:prstGeom prst="rect">
            <a:avLst/>
          </a:prstGeom>
        </p:spPr>
      </p:pic>
      <p:pic>
        <p:nvPicPr>
          <p:cNvPr id="90" name="Picture 89">
            <a:extLst>
              <a:ext uri="{FF2B5EF4-FFF2-40B4-BE49-F238E27FC236}">
                <a16:creationId xmlns:a16="http://schemas.microsoft.com/office/drawing/2014/main" id="{DA9B3C69-BD9C-E272-F8C6-BC48EB231042}"/>
              </a:ext>
            </a:extLst>
          </p:cNvPr>
          <p:cNvPicPr>
            <a:picLocks noChangeAspect="1"/>
          </p:cNvPicPr>
          <p:nvPr/>
        </p:nvPicPr>
        <p:blipFill>
          <a:blip r:embed="rId4"/>
          <a:srcRect t="3039"/>
          <a:stretch/>
        </p:blipFill>
        <p:spPr>
          <a:xfrm>
            <a:off x="440736" y="2752655"/>
            <a:ext cx="8096115" cy="2423315"/>
          </a:xfrm>
          <a:prstGeom prst="rect">
            <a:avLst/>
          </a:prstGeom>
        </p:spPr>
      </p:pic>
    </p:spTree>
    <p:extLst>
      <p:ext uri="{BB962C8B-B14F-4D97-AF65-F5344CB8AC3E}">
        <p14:creationId xmlns:p14="http://schemas.microsoft.com/office/powerpoint/2010/main" val="34737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149DF-03F0-F10A-81C1-59897402DA9C}"/>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94EF5AD8-5C5A-CD12-CE53-1E66874EE52F}"/>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81A558BE-D49A-7D51-2786-59570D3754F1}"/>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D6F81960-B024-C2B1-59EF-4EBEFA016CCE}"/>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50D851F5-4FDF-B7F9-1490-F4912271DF6F}"/>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7DA23D2E-093B-4B5F-12D3-95ACA7031E39}"/>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B16BF2FA-F2BD-F410-AB79-C6174BBC81DF}"/>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316ECC39-A87F-A023-F2C4-9714F338BBB7}"/>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5C875690-DC59-DE85-607E-5AC0080562D7}"/>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289B6933-F105-9D47-B1D1-F81777E06FEF}"/>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B56940F5-F9F1-C7E2-D6F7-E5972026C0D0}"/>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4CA2E4AD-A886-F023-33C4-09FBD8754D51}"/>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05ECCB30-79B8-D678-1320-F60E36105AAF}"/>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F8C4DE5A-AB31-953C-2E15-341FEF2A3422}"/>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0EE87AB8-A241-AF30-7299-4E35FF47A005}"/>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8D4E11F9-69B5-1696-9FE2-11E2218468F2}"/>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14A81438-A760-B03D-6171-875F27F3A50F}"/>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5547BE91-7250-63D1-7C61-B6E6216C3EF6}"/>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5A76AF01-F12C-7C76-9C36-327484AE33F6}"/>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A821707E-4038-EE32-03A8-FD8DA26B924E}"/>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896FE7CA-433D-6711-9944-B14FD4CB47C6}"/>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A5CD4479-7C78-8F23-8080-404F3CBFB2EE}"/>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AFEDF0C4-81F1-A690-8065-4B07CC8BDCAF}"/>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5F25C6C3-42E7-28E0-1B0E-F35C6A6BD247}"/>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0672AC10-FECF-79FE-7D71-2A84B2853AF0}"/>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4886C463-5F0A-F452-E30D-74ACF100BA4E}"/>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8954F007-E1FF-D81E-DE82-3FDA939E1244}"/>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57C86255-3584-85CD-1AEF-E92E0D1BAC5D}"/>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413DF6E0-09D5-23B8-343F-99B5F60588AF}"/>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8C57FB1D-52D3-0196-B0E3-AA333D8541D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1934FE87-6FE6-AC24-BE8B-7D488F60ADB3}"/>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3BC2035D-C1B6-9A79-0ED2-AC3BB6C9A72C}"/>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3238328E-5955-891B-6761-51186A57F2A1}"/>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74C0A8E9-6545-C6DA-BA88-6310A258B5F3}"/>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75D46B21-3BD5-8059-DDBF-71366573FEC1}"/>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E5E80F86-6CF1-824E-1F85-A902B887D921}"/>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7091DC72-5890-EE6D-A6E0-020D96AADD2E}"/>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6A3A8BB1-371E-EFAC-B70F-5B17E60534C9}"/>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948E9F04-8F8C-AD4E-BEBF-5F8AF924ABFB}"/>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372F0803-E5B8-9703-C71E-00401A4774A7}"/>
              </a:ext>
            </a:extLst>
          </p:cNvPr>
          <p:cNvSpPr>
            <a:spLocks noGrp="1"/>
          </p:cNvSpPr>
          <p:nvPr>
            <p:ph type="ctrTitle"/>
          </p:nvPr>
        </p:nvSpPr>
        <p:spPr>
          <a:xfrm>
            <a:off x="123655" y="-666632"/>
            <a:ext cx="11823588" cy="1551108"/>
          </a:xfrm>
        </p:spPr>
        <p:txBody>
          <a:bodyPr>
            <a:normAutofit fontScale="90000"/>
          </a:bodyPr>
          <a:lstStyle/>
          <a:p>
            <a:r>
              <a:rPr lang="en-US" b="1" dirty="0"/>
              <a:t>Predicting individual words through images</a:t>
            </a:r>
            <a:endParaRPr lang="en-IN" b="1" dirty="0">
              <a:latin typeface="+mn-lt"/>
            </a:endParaRPr>
          </a:p>
        </p:txBody>
      </p:sp>
      <p:grpSp>
        <p:nvGrpSpPr>
          <p:cNvPr id="4" name="Group 3">
            <a:extLst>
              <a:ext uri="{FF2B5EF4-FFF2-40B4-BE49-F238E27FC236}">
                <a16:creationId xmlns:a16="http://schemas.microsoft.com/office/drawing/2014/main" id="{05B6E968-C570-48EA-1599-37E8F8FD3698}"/>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8A4D7F72-3244-15D8-9278-EDA31334E0DB}"/>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803A1438-17E6-D6D8-4EC5-FC81594E70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9718491B-B010-822B-3CB6-9F99257D8623}"/>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FB7D5B17-C65E-752C-53C9-EF40363EDB5F}"/>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81F0667A-11F8-3A05-9237-EA5E3633BA2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8CFBDB36-E468-F747-CBC9-ACCAA211F61C}"/>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5C1A2F2A-4F4F-CC86-39E2-361FE4685EC0}"/>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68550C04-5808-B9AC-7B14-B7DA831EC6BA}"/>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3490793E-0CB0-87D9-E35D-BF35A7561338}"/>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0A264BCC-72E3-C591-2F76-55764B6ED218}"/>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4B02E8AA-2928-41BF-BA2D-9FD234ABD66A}"/>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D2710478-DECC-5546-B465-D8462C5E341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91972787-2D2B-88EC-D0D7-315696057F4A}"/>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06FF9E49-B0EC-8488-0C6A-6721248FA041}"/>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C1B6D5F7-AC93-49AC-D5DE-94E4ABBCB419}"/>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84CFB5DB-26B2-DA61-779A-8EE209C47D9B}"/>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B6F204BA-E56F-511C-24DB-E685F53A7A93}"/>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D7409CD7-0092-62A4-F96A-6706D1F007D9}"/>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92C81C4A-42C8-2A24-C2A2-8DCDD68B9644}"/>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E0EA07DF-7EF9-5EF5-DC0E-D81FAAFDC735}"/>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5C10FFC2-9E5E-51C0-D64C-98F959CC267A}"/>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E97AC31E-C15B-FEC9-6C21-AA4510109D24}"/>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730B26A4-14EE-FFFE-2A40-18AD95CB3CAC}"/>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1000E1A5-1790-7B0D-8CC9-BAE5654A2F89}"/>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394AC1B7-F0AF-29B4-DF62-003B158824F4}"/>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E748EB24-3664-66B6-7E09-73E07D508B7A}"/>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936506B0-F59C-DE17-FF8D-FB875EDB8F3F}"/>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409194F2-9875-FC0C-38AE-BBA8E9CF4F23}"/>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C6A7B9BD-10B1-403F-F710-BF76227D1940}"/>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3A3D268D-F198-06E2-6386-7FB216F1AB19}"/>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B8C9D03B-7D56-880C-002A-719B8A1BB438}"/>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9D376046-8545-AC16-2178-F4A0C22B796D}"/>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6BAF3F9B-5C53-DCD4-3D6C-8F008EB87942}"/>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B78CB59F-4EF6-68FF-7A1B-995F958D8F2B}"/>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75B8CF0E-4482-1DC9-AF71-49CB3230BA5A}"/>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5749A7BD-305F-F2DD-C5CA-AC073DA76BAE}"/>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1A19B5E0-8C8B-66B5-EE8B-D43D7ED0A3F6}"/>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D105841A-CDC8-C801-34FA-50AFC27E848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5" name="Rectangle 84">
            <a:extLst>
              <a:ext uri="{FF2B5EF4-FFF2-40B4-BE49-F238E27FC236}">
                <a16:creationId xmlns:a16="http://schemas.microsoft.com/office/drawing/2014/main" id="{FD21312A-0951-A069-1A8E-BEE414C271D7}"/>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8</a:t>
            </a:r>
            <a:endParaRPr lang="en-IN" dirty="0"/>
          </a:p>
        </p:txBody>
      </p:sp>
      <p:pic>
        <p:nvPicPr>
          <p:cNvPr id="81" name="Picture 80">
            <a:extLst>
              <a:ext uri="{FF2B5EF4-FFF2-40B4-BE49-F238E27FC236}">
                <a16:creationId xmlns:a16="http://schemas.microsoft.com/office/drawing/2014/main" id="{071AB3E1-AA6A-E218-267F-075DBB2A078C}"/>
              </a:ext>
            </a:extLst>
          </p:cNvPr>
          <p:cNvPicPr>
            <a:picLocks noChangeAspect="1"/>
          </p:cNvPicPr>
          <p:nvPr/>
        </p:nvPicPr>
        <p:blipFill>
          <a:blip r:embed="rId4"/>
          <a:stretch>
            <a:fillRect/>
          </a:stretch>
        </p:blipFill>
        <p:spPr>
          <a:xfrm>
            <a:off x="503917" y="916642"/>
            <a:ext cx="3482642" cy="2987299"/>
          </a:xfrm>
          <a:prstGeom prst="rect">
            <a:avLst/>
          </a:prstGeom>
        </p:spPr>
      </p:pic>
      <p:pic>
        <p:nvPicPr>
          <p:cNvPr id="86" name="Picture 85">
            <a:extLst>
              <a:ext uri="{FF2B5EF4-FFF2-40B4-BE49-F238E27FC236}">
                <a16:creationId xmlns:a16="http://schemas.microsoft.com/office/drawing/2014/main" id="{364B4E3C-133D-B314-F890-CDEADAF16E5C}"/>
              </a:ext>
            </a:extLst>
          </p:cNvPr>
          <p:cNvPicPr>
            <a:picLocks noChangeAspect="1"/>
          </p:cNvPicPr>
          <p:nvPr/>
        </p:nvPicPr>
        <p:blipFill>
          <a:blip r:embed="rId5"/>
          <a:stretch>
            <a:fillRect/>
          </a:stretch>
        </p:blipFill>
        <p:spPr>
          <a:xfrm>
            <a:off x="4219615" y="884477"/>
            <a:ext cx="2297564" cy="2949839"/>
          </a:xfrm>
          <a:prstGeom prst="rect">
            <a:avLst/>
          </a:prstGeom>
        </p:spPr>
      </p:pic>
      <p:pic>
        <p:nvPicPr>
          <p:cNvPr id="88" name="Picture 87">
            <a:extLst>
              <a:ext uri="{FF2B5EF4-FFF2-40B4-BE49-F238E27FC236}">
                <a16:creationId xmlns:a16="http://schemas.microsoft.com/office/drawing/2014/main" id="{8897FEF0-AE22-BBDE-D0F4-2A4039154A3E}"/>
              </a:ext>
            </a:extLst>
          </p:cNvPr>
          <p:cNvPicPr>
            <a:picLocks noChangeAspect="1"/>
          </p:cNvPicPr>
          <p:nvPr/>
        </p:nvPicPr>
        <p:blipFill>
          <a:blip r:embed="rId6"/>
          <a:stretch>
            <a:fillRect/>
          </a:stretch>
        </p:blipFill>
        <p:spPr>
          <a:xfrm>
            <a:off x="6962418" y="956547"/>
            <a:ext cx="4252328" cy="2560542"/>
          </a:xfrm>
          <a:prstGeom prst="rect">
            <a:avLst/>
          </a:prstGeom>
        </p:spPr>
      </p:pic>
      <p:pic>
        <p:nvPicPr>
          <p:cNvPr id="90" name="Picture 89">
            <a:extLst>
              <a:ext uri="{FF2B5EF4-FFF2-40B4-BE49-F238E27FC236}">
                <a16:creationId xmlns:a16="http://schemas.microsoft.com/office/drawing/2014/main" id="{82421595-A3F9-3FC7-582C-67C2A9F57AE8}"/>
              </a:ext>
            </a:extLst>
          </p:cNvPr>
          <p:cNvPicPr>
            <a:picLocks noChangeAspect="1"/>
          </p:cNvPicPr>
          <p:nvPr/>
        </p:nvPicPr>
        <p:blipFill>
          <a:blip r:embed="rId7"/>
          <a:stretch>
            <a:fillRect/>
          </a:stretch>
        </p:blipFill>
        <p:spPr>
          <a:xfrm>
            <a:off x="308108" y="3986599"/>
            <a:ext cx="6209071" cy="2029230"/>
          </a:xfrm>
          <a:prstGeom prst="rect">
            <a:avLst/>
          </a:prstGeom>
        </p:spPr>
      </p:pic>
      <p:pic>
        <p:nvPicPr>
          <p:cNvPr id="94" name="Picture 93">
            <a:extLst>
              <a:ext uri="{FF2B5EF4-FFF2-40B4-BE49-F238E27FC236}">
                <a16:creationId xmlns:a16="http://schemas.microsoft.com/office/drawing/2014/main" id="{410FA091-759B-24DF-C5E7-2E8B9DFFE242}"/>
              </a:ext>
            </a:extLst>
          </p:cNvPr>
          <p:cNvPicPr>
            <a:picLocks noChangeAspect="1"/>
          </p:cNvPicPr>
          <p:nvPr/>
        </p:nvPicPr>
        <p:blipFill>
          <a:blip r:embed="rId8"/>
          <a:stretch>
            <a:fillRect/>
          </a:stretch>
        </p:blipFill>
        <p:spPr>
          <a:xfrm>
            <a:off x="7298575" y="3809707"/>
            <a:ext cx="4056610" cy="2091394"/>
          </a:xfrm>
          <a:prstGeom prst="rect">
            <a:avLst/>
          </a:prstGeom>
        </p:spPr>
      </p:pic>
    </p:spTree>
    <p:extLst>
      <p:ext uri="{BB962C8B-B14F-4D97-AF65-F5344CB8AC3E}">
        <p14:creationId xmlns:p14="http://schemas.microsoft.com/office/powerpoint/2010/main" val="1470567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940B1-1B77-6917-996E-6CD59A1DD5BD}"/>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C412890F-4B68-314A-8A9B-FBB9209FC944}"/>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58FA78B0-4C58-DBC1-1065-C13166B70031}"/>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D839C3FA-1076-94FC-C488-F3F051A6EA9C}"/>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69831F9F-25E7-A897-02F1-F01585512884}"/>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4CC28816-60EA-24FA-CA8B-8381F45EE5D0}"/>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AE50615A-A290-CFD2-F4EF-2E2F52582908}"/>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E7D5A123-9E30-1612-ECF9-83B07E33A829}"/>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7D9DCF61-BB97-E9A8-D108-F74F9C2C47CE}"/>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426E9188-0DF9-AF1B-C355-6D1233B0A13A}"/>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BA3D6695-266F-398B-C758-C062F7966462}"/>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6330BD40-4B68-6C62-E799-073FF0C6974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AFA3B671-CA0F-B2DF-4B7D-2515F16E29E2}"/>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6D6A1973-BC42-A77C-AA7B-148EDEAAB772}"/>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35C58696-9E77-E9B9-373C-3005B363545C}"/>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040ED2DC-40AD-D4A2-E3FF-304AF564BFFD}"/>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D3BD66C2-EC33-A7ED-A866-C53B12D21B5C}"/>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A70CBBF8-28B0-44B6-1FC9-2DEE626AF767}"/>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53E92881-B6A4-32F0-9A13-3CABC3B582AF}"/>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EBFE66DE-90E8-1099-56AB-C510DDFA7C60}"/>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8C74B4AA-4F76-1C84-4BE2-4E0FD0B50090}"/>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73C77321-4270-56DF-40F0-CF8FCB125572}"/>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B1D19600-DF9D-C681-90A3-545E6E873F20}"/>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35D698DB-05AB-12C9-1775-2A80F79C5150}"/>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2BA39625-F834-7C0A-7F31-E6944AA3CA06}"/>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50BF2E60-6F92-7F51-27B1-B8A533830DFA}"/>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26395FB4-5DA8-C659-AC00-FB3EDAEB29C1}"/>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519B762D-2914-CBAF-D854-04F00CCF298E}"/>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C89CA637-DA8C-5D16-C238-689E1A708E1C}"/>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00C97296-DCEB-3655-5275-54D2DF334747}"/>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54FF86AF-9F3D-7D1B-DA80-888F7C9F94F8}"/>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F091F1D8-F2DA-7005-CDA7-8108DB525D96}"/>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D7BF8B90-6B1C-CCAE-BD4D-52F407BD8C4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7CB3F1BB-A083-76B8-FE6D-C7C9090D3FB3}"/>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C0B426B9-6F75-02E8-6D1A-32114B20CF38}"/>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078BE04D-10AA-0450-21A5-56A5416CB8D2}"/>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12277478-5DB2-D3D5-2145-E01B451A2484}"/>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BCF54822-A992-9E4F-0AFC-83C48E947AEA}"/>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CDACC9BD-17FC-5D06-77CA-D279D1D772AB}"/>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4" name="Group 3">
            <a:extLst>
              <a:ext uri="{FF2B5EF4-FFF2-40B4-BE49-F238E27FC236}">
                <a16:creationId xmlns:a16="http://schemas.microsoft.com/office/drawing/2014/main" id="{82DA24E7-70D9-7789-A6A3-3F6C4DB65BCC}"/>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95CEA562-B33D-59FC-5748-4D399995E54C}"/>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1A5C40EC-1016-0824-AD9C-767FC22648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5AC98C31-451D-7155-E761-410CC358E5A2}"/>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C438D17E-2578-F07E-DE82-C65348FAF10D}"/>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56A06BD3-6C18-7973-17AD-6FD7280640C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5160957A-89C4-4FE2-CB88-F7607B82306C}"/>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FE9AA4DE-9330-F901-3130-4602F7D76965}"/>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9243DF46-E0F9-76DF-4D11-6F97EA5D7A81}"/>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8EF4A255-73D1-17F0-0179-FC80A6F42304}"/>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04FCCD2B-C89F-0C74-B01E-EC3B78CAC8AE}"/>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331C0B27-5480-139E-1E54-DABBC8432783}"/>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5BFB5882-D943-2860-5C67-D2577CCD472D}"/>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94D47E8C-938F-1599-EB79-A78699C4C394}"/>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9AFBFCF7-18E2-20DA-A2AB-748E3C781F9E}"/>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4D82E0E5-8921-B485-A7AA-814FA1D0E382}"/>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2B24022E-5674-9166-3D61-96C692424172}"/>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350FB7BE-83CA-536F-1BFD-621775BA513E}"/>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3B1BDED5-ED61-BEC5-BAB3-BAFBD5FF1551}"/>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47419799-7FDB-AFB1-CCB5-15E1C81F02C4}"/>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02072DE0-F88D-AB06-C417-4772200F9144}"/>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04DD331F-7DD8-E4AD-C340-068D4EC5CD0C}"/>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4C30E412-8FB7-BB2A-18D6-FCC1094662FE}"/>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746D55D2-A2F2-11C6-6F22-EEAE5F143C08}"/>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2BC5C74D-17B6-C6E3-BFC0-E75E3EF5EFAA}"/>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9811E7E8-4399-9C53-686F-B5457A1AFD0D}"/>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41CCBFD1-E4A1-48CF-DBEE-B6D8E1BDBC19}"/>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A2984823-BA1B-E397-61CA-953D86FF3537}"/>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53740474-CCB6-00A6-21FD-9B5B53A49370}"/>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AAB5D9E9-4947-BED2-3C48-13B832FA9FEA}"/>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ECC9C7D2-7186-DCA5-253D-99380CFB20D4}"/>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20A1E6AC-94E4-A69F-1FF8-84DAD499F2E5}"/>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D4AA0F69-5CAF-3B83-92C2-38FD09832948}"/>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529FFFB7-0AC4-5DCC-22BC-52219B5D3C71}"/>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283B5FB1-7B03-A1EF-5C31-18645FD5B3BF}"/>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95A97B24-A5A3-5566-E79D-E345488D7EFB}"/>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B5EB1832-F59C-41AA-3984-1033754A0B8C}"/>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99EA5C59-F663-2A38-2AE6-D54F7A834BD5}"/>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7ED5DD21-76BC-10CD-D385-A30E180B009A}"/>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051A264F-FDD8-C93A-9D19-9C3D4823BA96}"/>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13</a:t>
            </a:fld>
            <a:endParaRPr lang="en-IN" dirty="0"/>
          </a:p>
        </p:txBody>
      </p:sp>
      <p:sp>
        <p:nvSpPr>
          <p:cNvPr id="85" name="Rectangle 84">
            <a:extLst>
              <a:ext uri="{FF2B5EF4-FFF2-40B4-BE49-F238E27FC236}">
                <a16:creationId xmlns:a16="http://schemas.microsoft.com/office/drawing/2014/main" id="{8F516769-524B-0DB9-AF75-F33B86D2960A}"/>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en-IN" dirty="0"/>
          </a:p>
        </p:txBody>
      </p:sp>
      <p:sp>
        <p:nvSpPr>
          <p:cNvPr id="82" name="TextBox 81">
            <a:extLst>
              <a:ext uri="{FF2B5EF4-FFF2-40B4-BE49-F238E27FC236}">
                <a16:creationId xmlns:a16="http://schemas.microsoft.com/office/drawing/2014/main" id="{6CCEFB4C-F25C-51F9-852A-234FF04DFD73}"/>
              </a:ext>
            </a:extLst>
          </p:cNvPr>
          <p:cNvSpPr txBox="1"/>
          <p:nvPr/>
        </p:nvSpPr>
        <p:spPr>
          <a:xfrm>
            <a:off x="449481" y="308151"/>
            <a:ext cx="9177088"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Future Improvements &amp; Challenges</a:t>
            </a:r>
            <a:endParaRPr lang="en-IN" sz="2800" b="1" dirty="0"/>
          </a:p>
        </p:txBody>
      </p:sp>
      <p:sp>
        <p:nvSpPr>
          <p:cNvPr id="3" name="TextBox 2">
            <a:extLst>
              <a:ext uri="{FF2B5EF4-FFF2-40B4-BE49-F238E27FC236}">
                <a16:creationId xmlns:a16="http://schemas.microsoft.com/office/drawing/2014/main" id="{BBED4DFF-11DB-EF13-AFFE-521E9E58FC81}"/>
              </a:ext>
            </a:extLst>
          </p:cNvPr>
          <p:cNvSpPr txBox="1"/>
          <p:nvPr/>
        </p:nvSpPr>
        <p:spPr>
          <a:xfrm>
            <a:off x="-491622" y="1577087"/>
            <a:ext cx="11943097" cy="3608680"/>
          </a:xfrm>
          <a:prstGeom prst="rect">
            <a:avLst/>
          </a:prstGeom>
          <a:noFill/>
        </p:spPr>
        <p:txBody>
          <a:bodyPr wrap="square">
            <a:spAutoFit/>
          </a:bodyPr>
          <a:lstStyle/>
          <a:p>
            <a:pPr marL="671398" rtl="0">
              <a:spcBef>
                <a:spcPts val="260"/>
              </a:spcBef>
              <a:buNone/>
            </a:pPr>
            <a:r>
              <a:rPr lang="en-US" sz="1800" b="1" i="0" u="none" strike="noStrike" dirty="0">
                <a:solidFill>
                  <a:srgbClr val="000000"/>
                </a:solidFill>
                <a:effectLst/>
                <a:latin typeface="Arial" panose="020B0604020202020204" pitchFamily="34" charset="0"/>
              </a:rPr>
              <a:t>Dataset size limitations</a:t>
            </a:r>
            <a:r>
              <a:rPr lang="en-US" sz="1800" b="0" i="0" u="none" strike="noStrike" dirty="0">
                <a:solidFill>
                  <a:srgbClr val="000000"/>
                </a:solidFill>
                <a:effectLst/>
                <a:latin typeface="Arial" panose="020B0604020202020204" pitchFamily="34" charset="0"/>
              </a:rPr>
              <a:t>: More data is required for improved accuracy. </a:t>
            </a:r>
            <a:endParaRPr lang="en-US" b="0" dirty="0">
              <a:effectLst/>
            </a:endParaRPr>
          </a:p>
          <a:p>
            <a:pPr marL="665759" marR="371043" indent="-445" rtl="0">
              <a:spcBef>
                <a:spcPts val="325"/>
              </a:spcBef>
              <a:buNone/>
            </a:pPr>
            <a:r>
              <a:rPr lang="en-US" sz="1800" b="1" i="0" u="none" strike="noStrike" dirty="0">
                <a:solidFill>
                  <a:srgbClr val="000000"/>
                </a:solidFill>
                <a:effectLst/>
                <a:latin typeface="Arial" panose="020B0604020202020204" pitchFamily="34" charset="0"/>
              </a:rPr>
              <a:t>Generalization</a:t>
            </a:r>
            <a:r>
              <a:rPr lang="en-US" sz="1800" b="0" i="0" u="none" strike="noStrike" dirty="0">
                <a:solidFill>
                  <a:srgbClr val="000000"/>
                </a:solidFill>
                <a:effectLst/>
                <a:latin typeface="Arial" panose="020B0604020202020204" pitchFamily="34" charset="0"/>
              </a:rPr>
              <a:t>: The model may not perform well on unseen images if trained on a limited dataset. </a:t>
            </a:r>
            <a:endParaRPr lang="en-US" b="0" dirty="0">
              <a:effectLst/>
            </a:endParaRPr>
          </a:p>
          <a:p>
            <a:pPr marL="660870" marR="512115" indent="-10668" rtl="0">
              <a:spcBef>
                <a:spcPts val="150"/>
              </a:spcBef>
              <a:buNone/>
            </a:pPr>
            <a:r>
              <a:rPr lang="en-US" sz="1800" b="0" i="0" u="none" strike="noStrike" dirty="0">
                <a:solidFill>
                  <a:srgbClr val="000000"/>
                </a:solidFill>
                <a:effectLst/>
                <a:latin typeface="Arial" panose="020B0604020202020204" pitchFamily="34" charset="0"/>
              </a:rPr>
              <a:t>these problems can be solved with big data models and powerful GPU but it would not be feasible &amp; cost effective compared to pre-existing solutions. </a:t>
            </a:r>
            <a:endParaRPr lang="en-US" b="0" dirty="0">
              <a:effectLst/>
            </a:endParaRPr>
          </a:p>
          <a:p>
            <a:pPr marL="360261" rtl="0">
              <a:spcBef>
                <a:spcPts val="1222"/>
              </a:spcBef>
              <a:buNone/>
            </a:pPr>
            <a:r>
              <a:rPr lang="en-US" sz="2400" b="1" i="0" u="none" strike="noStrike" dirty="0">
                <a:solidFill>
                  <a:srgbClr val="000000"/>
                </a:solidFill>
                <a:effectLst/>
                <a:latin typeface="Arial" panose="020B0604020202020204" pitchFamily="34" charset="0"/>
              </a:rPr>
              <a:t>    </a:t>
            </a:r>
            <a:r>
              <a:rPr lang="en-US" sz="2000" b="1" i="0" u="none" strike="noStrike" dirty="0">
                <a:solidFill>
                  <a:srgbClr val="000000"/>
                </a:solidFill>
                <a:effectLst/>
                <a:latin typeface="Arial" panose="020B0604020202020204" pitchFamily="34" charset="0"/>
              </a:rPr>
              <a:t>Future Scope </a:t>
            </a:r>
            <a:endParaRPr lang="en-US" sz="2000" b="0" dirty="0">
              <a:effectLst/>
            </a:endParaRPr>
          </a:p>
          <a:p>
            <a:pPr marL="957148" marR="1472679" indent="-285750" rtl="0">
              <a:spcBef>
                <a:spcPts val="1641"/>
              </a:spcBef>
              <a:buFont typeface="Arial" panose="020B0604020202020204" pitchFamily="34" charset="0"/>
              <a:buChar char="•"/>
            </a:pPr>
            <a:r>
              <a:rPr lang="en-US" sz="1800" i="0" u="none" strike="noStrike" dirty="0">
                <a:solidFill>
                  <a:srgbClr val="000000"/>
                </a:solidFill>
                <a:effectLst/>
                <a:latin typeface="Arial" panose="020B0604020202020204" pitchFamily="34" charset="0"/>
              </a:rPr>
              <a:t>Deploying the model on embedded systems (Raspberry Pi, Jetson Nano).</a:t>
            </a:r>
          </a:p>
          <a:p>
            <a:pPr marL="957148" marR="1472679" indent="-285750" rtl="0">
              <a:spcBef>
                <a:spcPts val="1641"/>
              </a:spcBef>
              <a:buFont typeface="Arial" panose="020B0604020202020204" pitchFamily="34" charset="0"/>
              <a:buChar char="•"/>
            </a:pPr>
            <a:r>
              <a:rPr lang="en-US" sz="1800" i="0" u="none" strike="noStrike" dirty="0">
                <a:solidFill>
                  <a:srgbClr val="000000"/>
                </a:solidFill>
                <a:effectLst/>
                <a:latin typeface="Arial" panose="020B0604020202020204" pitchFamily="34" charset="0"/>
              </a:rPr>
              <a:t> Improving accuracy with larger and more diverse datasets. </a:t>
            </a:r>
            <a:endParaRPr lang="en-US" dirty="0">
              <a:effectLst/>
            </a:endParaRPr>
          </a:p>
          <a:p>
            <a:pPr marL="957148" indent="-285750" rtl="0">
              <a:spcBef>
                <a:spcPts val="150"/>
              </a:spcBef>
              <a:buFont typeface="Arial" panose="020B0604020202020204" pitchFamily="34" charset="0"/>
              <a:buChar char="•"/>
            </a:pPr>
            <a:r>
              <a:rPr lang="en-US" sz="1800" i="0" u="none" strike="noStrike" dirty="0">
                <a:solidFill>
                  <a:srgbClr val="000000"/>
                </a:solidFill>
                <a:effectLst/>
                <a:latin typeface="Arial" panose="020B0604020202020204" pitchFamily="34" charset="0"/>
              </a:rPr>
              <a:t>Integrating object tracking for real-time applications. </a:t>
            </a:r>
            <a:endParaRPr lang="en-US" dirty="0">
              <a:effectLst/>
            </a:endParaRPr>
          </a:p>
          <a:p>
            <a:pPr>
              <a:buNone/>
            </a:pPr>
            <a:br>
              <a:rPr lang="en-US" dirty="0"/>
            </a:br>
            <a:endParaRPr lang="en-IN" dirty="0"/>
          </a:p>
        </p:txBody>
      </p:sp>
    </p:spTree>
    <p:extLst>
      <p:ext uri="{BB962C8B-B14F-4D97-AF65-F5344CB8AC3E}">
        <p14:creationId xmlns:p14="http://schemas.microsoft.com/office/powerpoint/2010/main" val="275410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4665C-19EE-42B3-EB62-16C77396A14B}"/>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4445DE15-9FE5-455C-F6EA-4424A18820E1}"/>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D1E76264-7B94-F12B-1D92-40F0C88FC63A}"/>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5CBBEF7C-2E77-9A85-1C0E-FCDF697A219E}"/>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510FAB7A-7D31-7C29-CDC2-6B4FDCFD022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A333C6AA-73CB-9214-B353-FC9A19FE1E8E}"/>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D59E655E-F4F3-A708-BFE2-C734E727AD3B}"/>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677301D8-2E14-779A-1069-CDCAF73AB551}"/>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7E26BC67-831E-46D9-98A2-C1D9DFF3BA94}"/>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D2E2C1EF-5895-E418-5ED0-E251985B7602}"/>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2EAEA0A0-2C72-3F20-7425-A0F477461F68}"/>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3DB96301-807C-C7D3-BDE7-A6754DE8BF5A}"/>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C1C8E307-88F0-BD40-CB9C-617D49A123E5}"/>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8CB32CF4-8C27-3C2F-2326-61211D8F7B29}"/>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DD09F610-FB79-F18B-7B17-A0DDB7FDC658}"/>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7FCB0E97-AAD5-F8DC-9096-08EB644AC359}"/>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37164CF7-D413-F400-944A-19248BA52A30}"/>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48E28194-3ADC-D074-5B5D-4081E410E54E}"/>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7F8BCF5B-AF04-E7B5-DB8F-A773BF4C542D}"/>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A1C5866A-9353-8E6F-6DB0-4625FAE6EF15}"/>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22E078A4-1AD0-AF9C-47FF-3E27F7ADC723}"/>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46988CDE-531D-064A-D8CD-866051C5DBF3}"/>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F8AAA239-013F-4165-70E4-A7DA30B378B4}"/>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9593D9A1-FE11-CDFD-FEBE-14BD2E9EB333}"/>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4DEB17C0-A542-4482-EF8B-AA8291274CBF}"/>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1F5BE4B2-BD62-90CE-8D06-777737F555EB}"/>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349761FB-0763-22B6-D11A-FBD6560A1AB0}"/>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DBDA1E85-7A52-D548-6477-DFB468EEA4A6}"/>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795024E3-86CB-13EC-2C82-8062C999E9AB}"/>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B4C2A2A8-739D-202F-EC49-A6BD3207BE1E}"/>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B01FAFC5-F6F2-021F-5D29-FFDB5166DC8A}"/>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C69F783A-594F-E475-5117-964AE8530AF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F142FBB7-3F53-61D3-212F-401C58B62EF7}"/>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DCE9B3FD-22AC-2AB9-0D14-DF6D17377CDE}"/>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ECB764CC-C88C-6313-3FE7-96BEC87A6D51}"/>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09D7630D-2A10-A22B-8388-2D7885BFB2C4}"/>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DFBBDB3D-1B17-2FA4-49CB-487458122F5B}"/>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445F2AF7-ACC5-99E0-D93A-58368AC09F04}"/>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2695F5F3-1ACF-2313-30BE-4FB1ABA41ED2}"/>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grpSp>
        <p:nvGrpSpPr>
          <p:cNvPr id="4" name="Group 3">
            <a:extLst>
              <a:ext uri="{FF2B5EF4-FFF2-40B4-BE49-F238E27FC236}">
                <a16:creationId xmlns:a16="http://schemas.microsoft.com/office/drawing/2014/main" id="{053021BC-6B90-B648-AD0F-A9AE04EF05FB}"/>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A1C41206-9E94-E8F7-1222-5ADD4C0720A8}"/>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FD201550-9A7A-2B6C-19C8-A2BDCF0B8C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217F9E7C-7A00-560F-22C4-F1BE0D2B68C9}"/>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E59DF9F7-583A-7655-9499-6524E6E0A13F}"/>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AE07309F-920F-E651-1B9D-DB2626184341}"/>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03D76688-5A5C-ABDC-3A15-BF4E6BD0C967}"/>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2DCBFD22-41F3-A1AF-3C7A-A3476AB734A7}"/>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811CB6FA-D3C2-DC87-8105-450BDADDD0AB}"/>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8A75F6B1-CBF0-6091-910F-A39984F602F5}"/>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2F21BF1B-025D-CB01-4E24-A6C48DFE7C58}"/>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677F0106-E8FD-4EFD-181B-29479F457152}"/>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3EC0019A-7AE1-E709-FAA8-FB0CB47E4BC1}"/>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0A78F48E-3336-7086-4AA3-E99E6D511709}"/>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02184B06-3D8B-4761-0B27-2ECD3D4D66A7}"/>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351AAEC3-133D-8562-59C7-595FD128F399}"/>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3AC8F75F-C289-1C6C-A9CA-B430BE9AEFFB}"/>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59392C97-2D59-90C1-E6A3-8D62DE42203A}"/>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27AA1481-F3E3-8272-72AF-3558B018ECDC}"/>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0DB62222-EC15-4192-6E4C-9A8086BC62DA}"/>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3B31229C-BFDC-AF05-E697-ABAEE3289BA1}"/>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FC6B307C-0DFE-E5D3-D2A2-A63BB100847A}"/>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FE65E54E-6474-1A56-835C-61D135729673}"/>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114A2CF9-A67E-0BB7-4454-355A04638E37}"/>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0673F711-8869-F379-E952-08F515A2AE0B}"/>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BC080A66-A94C-D28E-3D41-466C4ED0585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DAA14831-D8CE-44BC-39A8-B92B101AE614}"/>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7F338E13-CC04-EA47-8A51-3E0665789BFD}"/>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DC82585D-8AD6-AEBE-78D7-3452F147A2F5}"/>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105F1556-419F-895E-5229-8ED119A04ECD}"/>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6F922C73-2633-1786-93B8-F4CA4FEE8C46}"/>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36CE828D-3213-A78A-063E-FA3E5354709A}"/>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0BB92B40-7BE2-7C77-4178-897271F4AD96}"/>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BEA115C0-27A8-EF85-6F16-DE61208B33A5}"/>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C14578E1-EA27-D731-D38C-B38A6C7C56A1}"/>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D9F74AC4-68F4-F885-960F-1CE3020C84F9}"/>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B9EF1F6C-9E6C-1CCB-75D1-4BBA75DF764F}"/>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7F0D4F95-BD01-C46A-77C4-E8734D68A649}"/>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EB125C85-49B0-9350-70F2-715006E44226}"/>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BA9AE5DA-837A-E336-8D6B-83570B471D62}"/>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14</a:t>
            </a:fld>
            <a:endParaRPr lang="en-IN" dirty="0"/>
          </a:p>
        </p:txBody>
      </p:sp>
      <p:sp>
        <p:nvSpPr>
          <p:cNvPr id="85" name="Rectangle 84">
            <a:extLst>
              <a:ext uri="{FF2B5EF4-FFF2-40B4-BE49-F238E27FC236}">
                <a16:creationId xmlns:a16="http://schemas.microsoft.com/office/drawing/2014/main" id="{9ABE7704-1633-11AD-CA12-A3878BB9A80F}"/>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9</a:t>
            </a:r>
            <a:endParaRPr lang="en-IN" dirty="0"/>
          </a:p>
        </p:txBody>
      </p:sp>
      <p:sp>
        <p:nvSpPr>
          <p:cNvPr id="82" name="TextBox 81">
            <a:extLst>
              <a:ext uri="{FF2B5EF4-FFF2-40B4-BE49-F238E27FC236}">
                <a16:creationId xmlns:a16="http://schemas.microsoft.com/office/drawing/2014/main" id="{59B41546-013B-7D0D-B272-936AD901F1FB}"/>
              </a:ext>
            </a:extLst>
          </p:cNvPr>
          <p:cNvSpPr txBox="1"/>
          <p:nvPr/>
        </p:nvSpPr>
        <p:spPr>
          <a:xfrm>
            <a:off x="3684449" y="73043"/>
            <a:ext cx="9177088" cy="738664"/>
          </a:xfrm>
          <a:prstGeom prst="rect">
            <a:avLst/>
          </a:prstGeom>
          <a:noFill/>
        </p:spPr>
        <p:txBody>
          <a:bodyPr wrap="square">
            <a:spAutoFit/>
          </a:bodyPr>
          <a:lstStyle/>
          <a:p>
            <a:r>
              <a:rPr lang="en-IN" sz="4200" b="1" dirty="0"/>
              <a:t>CONCLUSION </a:t>
            </a:r>
          </a:p>
        </p:txBody>
      </p:sp>
      <p:sp>
        <p:nvSpPr>
          <p:cNvPr id="3" name="TextBox 2">
            <a:extLst>
              <a:ext uri="{FF2B5EF4-FFF2-40B4-BE49-F238E27FC236}">
                <a16:creationId xmlns:a16="http://schemas.microsoft.com/office/drawing/2014/main" id="{7431F8C7-0002-446D-657D-1B761BE01B37}"/>
              </a:ext>
            </a:extLst>
          </p:cNvPr>
          <p:cNvSpPr txBox="1"/>
          <p:nvPr/>
        </p:nvSpPr>
        <p:spPr>
          <a:xfrm>
            <a:off x="97003" y="1203021"/>
            <a:ext cx="11943097" cy="3108543"/>
          </a:xfrm>
          <a:prstGeom prst="rect">
            <a:avLst/>
          </a:prstGeom>
          <a:noFill/>
        </p:spPr>
        <p:txBody>
          <a:bodyPr wrap="square">
            <a:spAutoFit/>
          </a:bodyPr>
          <a:lstStyle/>
          <a:p>
            <a:pPr>
              <a:buNone/>
            </a:pPr>
            <a:r>
              <a:rPr lang="en-US" sz="2800" b="0" i="0" u="none" strike="noStrike" dirty="0">
                <a:solidFill>
                  <a:srgbClr val="000000"/>
                </a:solidFill>
                <a:effectLst/>
                <a:latin typeface="Arial" panose="020B0604020202020204" pitchFamily="34" charset="0"/>
              </a:rPr>
              <a:t>The implemented object detection system based on YOLOv11 achieved successful sign recognition using the detection framework. The system processed a built-in dataset and conducted evaluation tests using operational video files. Deep learning object detection research demonstrates effective real-time performance which serves as a basis for advancing autonomous systems and smart surveillance and assistive technology development</a:t>
            </a:r>
            <a:r>
              <a:rPr lang="en-US" sz="1800" b="0" i="0" u="none" strike="noStrike" dirty="0">
                <a:solidFill>
                  <a:srgbClr val="000000"/>
                </a:solidFill>
                <a:effectLst/>
                <a:latin typeface="Arial" panose="020B0604020202020204" pitchFamily="34" charset="0"/>
              </a:rPr>
              <a:t>. </a:t>
            </a:r>
            <a:endParaRPr lang="en-IN" dirty="0"/>
          </a:p>
        </p:txBody>
      </p:sp>
    </p:spTree>
    <p:extLst>
      <p:ext uri="{BB962C8B-B14F-4D97-AF65-F5344CB8AC3E}">
        <p14:creationId xmlns:p14="http://schemas.microsoft.com/office/powerpoint/2010/main" val="1632810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58F82-769A-1FC4-866D-D9D7743D10D1}"/>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55F2587B-F9ED-B683-530E-677EB1D5AE06}"/>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D3F74DB1-E8A5-9BD4-899C-DE53F74EEA94}"/>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5AED1047-7FF5-77B5-F725-B0B21B1254BB}"/>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DC5B5330-C535-27E2-BF37-4F4AF2BA10A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6ABD3851-FB3F-F508-FAAE-AD97C407848B}"/>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14C05382-4EF3-B64B-217B-F87380EC3483}"/>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C5C4B332-037A-B3D2-C238-6CB93C811F09}"/>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1EAAA80F-F46A-E0AD-D051-FACB911F2739}"/>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F00F8101-0F2C-617D-C360-DCEBDFDD5696}"/>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F44AF3DD-618E-0ACE-FA24-84EFE046BCCB}"/>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E4AECAF4-2CC5-3CF8-003A-6292119298B6}"/>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68520B30-6BB4-1A6E-8B57-7275385664F0}"/>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D9DB8BF4-4604-A830-6857-7A6A3D6BE5CE}"/>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3D31FD58-E1D1-07D7-F397-F1295A8E1531}"/>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D6F32E7E-F4D8-6EF5-6D4A-C8B6258033C3}"/>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F0FAEB37-BEE0-7708-7FBF-3CF81302CF13}"/>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526A22F6-D634-DA07-8F42-7255BB7EAAAE}"/>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8DFD1137-7C1B-1D34-4CD7-5399D84AA541}"/>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5D8E14C3-EBB4-306F-5AC0-C3AA98BE7C8C}"/>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81243FFD-4B09-AFC9-FDFB-935D4571F02B}"/>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21CB2AC6-7C7C-AFA3-7F68-0D7327361D76}"/>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AF2FA094-DE39-F557-8631-FA738D99EEEF}"/>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4ED10218-7CA3-A1AD-4F5B-1D2658825017}"/>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C313F886-7A7A-4682-39D8-6F39DC53536F}"/>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7E5DD29F-6250-0F55-8801-7EF13F859FD4}"/>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71D07B14-4D73-8449-CCB1-6BEFDC72682E}"/>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BD7C5EBA-CDC5-B5A7-40E6-FB725284CE3B}"/>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22BB284C-A60D-E8AC-F10A-BFD46D27FEAE}"/>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95083424-9AE2-6E03-7BAE-CA83F838491D}"/>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103BBCF5-F372-90C3-F33D-BE9D041931AA}"/>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B7367225-33D5-0E00-33DB-8B36658FFEE3}"/>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5E8C26CA-54BF-6256-7154-8D13D6A5660D}"/>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40271504-7C58-3E32-1D92-E2169B744717}"/>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27E4E817-C06E-6207-472D-28A080765500}"/>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C8A539BE-DBD7-6B71-A680-F253FC60CF51}"/>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ADC77B32-7315-52C1-A202-7D73E5DBDB6A}"/>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2B174BD1-69C7-A454-7B7E-972F1A045572}"/>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61FA434C-9D05-E4AE-F529-73EA0EBE89D1}"/>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5E83648C-4AED-9139-26E1-4C7055E6EBC4}"/>
              </a:ext>
            </a:extLst>
          </p:cNvPr>
          <p:cNvSpPr>
            <a:spLocks noGrp="1"/>
          </p:cNvSpPr>
          <p:nvPr>
            <p:ph type="ctrTitle"/>
          </p:nvPr>
        </p:nvSpPr>
        <p:spPr>
          <a:xfrm>
            <a:off x="1422487" y="615288"/>
            <a:ext cx="9144000" cy="3499512"/>
          </a:xfrm>
        </p:spPr>
        <p:txBody>
          <a:bodyPr>
            <a:noAutofit/>
          </a:bodyPr>
          <a:lstStyle/>
          <a:p>
            <a:r>
              <a:rPr lang="en-US" sz="8800" b="1" dirty="0"/>
              <a:t>THANK YOU FOR WATCHING  !!!</a:t>
            </a:r>
            <a:endParaRPr lang="en-IN" sz="8800" b="1" dirty="0"/>
          </a:p>
        </p:txBody>
      </p:sp>
      <p:grpSp>
        <p:nvGrpSpPr>
          <p:cNvPr id="4" name="Group 3">
            <a:extLst>
              <a:ext uri="{FF2B5EF4-FFF2-40B4-BE49-F238E27FC236}">
                <a16:creationId xmlns:a16="http://schemas.microsoft.com/office/drawing/2014/main" id="{A41B3A2D-DBE0-AB72-C03B-397C1FC0224D}"/>
              </a:ext>
            </a:extLst>
          </p:cNvPr>
          <p:cNvGrpSpPr/>
          <p:nvPr/>
        </p:nvGrpSpPr>
        <p:grpSpPr>
          <a:xfrm>
            <a:off x="4406114" y="6124318"/>
            <a:ext cx="7085197" cy="476250"/>
            <a:chOff x="4817758" y="6382984"/>
            <a:chExt cx="7369479" cy="465286"/>
          </a:xfrm>
        </p:grpSpPr>
        <p:sp>
          <p:nvSpPr>
            <p:cNvPr id="5" name="Rectangle 4">
              <a:extLst>
                <a:ext uri="{FF2B5EF4-FFF2-40B4-BE49-F238E27FC236}">
                  <a16:creationId xmlns:a16="http://schemas.microsoft.com/office/drawing/2014/main" id="{1D614091-0FAB-A438-450A-CB03BB7ED990}"/>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A70AE03D-A37A-9E62-7A8C-8AB0488FB8D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2CB61CBF-9969-9E2D-EA0F-2F5ADC78D390}"/>
              </a:ext>
            </a:extLst>
          </p:cNvPr>
          <p:cNvGrpSpPr/>
          <p:nvPr/>
        </p:nvGrpSpPr>
        <p:grpSpPr>
          <a:xfrm>
            <a:off x="113302" y="6217973"/>
            <a:ext cx="4227969" cy="320474"/>
            <a:chOff x="4366684" y="2926127"/>
            <a:chExt cx="3278335" cy="2571063"/>
          </a:xfrm>
        </p:grpSpPr>
        <p:sp>
          <p:nvSpPr>
            <p:cNvPr id="46" name="Freeform: Shape 4">
              <a:extLst>
                <a:ext uri="{FF2B5EF4-FFF2-40B4-BE49-F238E27FC236}">
                  <a16:creationId xmlns:a16="http://schemas.microsoft.com/office/drawing/2014/main" id="{8F30479C-4D06-6E5F-1A2E-094A0E344F56}"/>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5BAEE039-B0E5-AEE3-091F-C12D554F948F}"/>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8EC2F183-6D9A-A244-5891-E91BC3648261}"/>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6B768820-A203-2DFB-5197-E7559E9EBA94}"/>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C4D4F6E6-2609-3BD3-1414-7CD8202D1940}"/>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C2F55081-5148-E4E0-74D2-76BC1D63525C}"/>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C1C20D3B-7598-32E2-F490-1FD35BB55ED0}"/>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E083791A-F4E6-362B-0D75-ACBA7FB914FF}"/>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E0C39333-BD38-5FDB-AE5D-7DA312F6227A}"/>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5C44AF99-8377-CBF9-6547-7D9A8C8BAF03}"/>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95AD9DED-E2F9-F764-98A7-7E9EF2093A11}"/>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0FCB14CC-4788-14BE-6EEB-90C5D1CCCA6A}"/>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E918F768-2941-3FCD-90B6-4FCC4DB92003}"/>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2A954B8D-FE01-3425-9DAF-00F75BFF6123}"/>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594F6AD0-AA0D-17C2-493D-6760D9D45EB6}"/>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FEB8C836-7E41-51E3-B927-6EAC306CBEE9}"/>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A4F04D91-4108-936F-DEA8-0D3B978468C8}"/>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6FCC8BEE-E7DD-FF5D-2EDE-FE70B6A36E4C}"/>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C004E418-14BC-1E4D-B198-97908D90CF3A}"/>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CDC5DDDD-94BD-8D04-DD39-5A05E5941513}"/>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2BB69D5F-AFD3-38E0-AE7D-3A81F7D59E32}"/>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AD286158-CD75-1396-0FB7-93328C594175}"/>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6A45B106-C490-3F2D-DF6F-49F3EF78D2E4}"/>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D0925867-1557-8C8D-AA54-284D4C0AE874}"/>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43F40A38-B39B-B287-70BD-7813A23C43D0}"/>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B78690FD-D4FC-0D49-240B-B8EF706B69D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F1FF58F7-DB37-361A-4AFB-154A23202CDC}"/>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E9F54579-DBF3-2FF7-448C-007DC57F4D45}"/>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8D1C49C4-043E-7C16-004F-47CEA4619C17}"/>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35D53D66-04D5-8DBB-ED8C-80F808050C9E}"/>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A554AF6A-C23A-8D88-7BD2-C212E277FF0F}"/>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47C2DC53-2797-689E-EEC2-8AF585DB721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88D21CA9-5440-C6CE-72BD-C8780BFC1767}"/>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17441577-A24C-B897-B1DE-F7AEEA7C05CC}"/>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53530CFC-C371-F543-5488-55D8D53E90C0}"/>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5" name="Rectangle 84">
            <a:extLst>
              <a:ext uri="{FF2B5EF4-FFF2-40B4-BE49-F238E27FC236}">
                <a16:creationId xmlns:a16="http://schemas.microsoft.com/office/drawing/2014/main" id="{AD78139A-C369-1354-D99C-41307AB1038F}"/>
              </a:ext>
            </a:extLst>
          </p:cNvPr>
          <p:cNvSpPr/>
          <p:nvPr/>
        </p:nvSpPr>
        <p:spPr>
          <a:xfrm>
            <a:off x="11591439" y="6217972"/>
            <a:ext cx="474774" cy="3449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endParaRPr lang="en-IN" dirty="0"/>
          </a:p>
        </p:txBody>
      </p:sp>
    </p:spTree>
    <p:extLst>
      <p:ext uri="{BB962C8B-B14F-4D97-AF65-F5344CB8AC3E}">
        <p14:creationId xmlns:p14="http://schemas.microsoft.com/office/powerpoint/2010/main" val="2925934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2179C-F05C-147D-752D-87DA1260EA2C}"/>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6286A71B-6CCA-BF57-1E0E-D0F85A170C8D}"/>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58BDE490-B18A-08CF-8A1F-27F1D9D9C930}"/>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718D5329-5CCE-FEAB-1A0F-B334CADDF97C}"/>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1641DA25-5FC6-174F-1CBF-C104202DFA73}"/>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54945FA2-5BEA-70E3-495E-90F95D5EC59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5AF134F5-E01F-DF33-3BD5-2A4D6181A453}"/>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EDA8B4DC-09B8-6DE1-80BA-7E0A119673AB}"/>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E39D79FC-51EC-1FBB-3F6E-9DA17557948C}"/>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BB314291-C521-DE51-E8E0-B37D27866411}"/>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350B0947-7F39-0C8C-F714-F79872029BE6}"/>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B4BD9857-DAFE-1A1A-36B1-0C35DCE63ED0}"/>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5C066CAE-95CF-68F8-A019-5C0754920039}"/>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A4B16851-F8E3-C3FD-8136-FD5A6B672673}"/>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11BF083C-7A72-96AB-17A2-4B2811DA4DAC}"/>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6EE72C08-11F6-6DD7-A305-A938863DC9C3}"/>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A9D89238-222D-63EA-75D3-04A85D04A281}"/>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738F426D-54EB-9459-8512-A9D98117CA9A}"/>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53D9A39A-AA7C-B657-02F6-58E36FC87CA1}"/>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470D14E5-A9B1-8CA9-0D58-282D9661AAFA}"/>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20CFC48F-52EE-06EC-B76B-E346148F43EB}"/>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30E4C1C9-4BEC-3682-30B6-453FBC7AA9B8}"/>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19B86674-42C7-4CFB-78B2-9562EC53E7C0}"/>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4808B27B-E05A-3611-E80F-005EDD1EE2CF}"/>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F2C9EF18-F3E3-5BC0-050E-46A8D1779A2B}"/>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DEFB1EB0-E727-9292-6328-AC0CC021BBE6}"/>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2674C5E1-3B63-883C-1A98-EF137968F6CB}"/>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E1A0DD07-4EC8-517A-128A-B61EF12D14D7}"/>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1C3AA7F6-56EE-DF6D-3844-991925FBF6C9}"/>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733145BB-E20F-CA56-DFD0-6876F8E7B130}"/>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66FC6D89-638C-F59A-0FEB-92B5E05C3F2E}"/>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C9ED9EA7-52D6-CCF1-2D59-7BFD7EA1323E}"/>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11D9CBE9-DF7B-5407-9D18-6E56F8804599}"/>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23EE804C-6015-432C-35C9-3D410A575638}"/>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F82A965A-922E-EA80-F4C4-013A8D6F8339}"/>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9F97966A-77A2-4132-92A6-0471E8583E63}"/>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C1E443D2-12BC-7070-6186-C0752204BEB2}"/>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76103B27-8BBA-1F55-418C-F86F194C092B}"/>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ABA14854-2FD4-26C6-26FA-1C52DE06E111}"/>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7689FBE2-C6B7-A033-ED42-A139F0AFFE6D}"/>
              </a:ext>
            </a:extLst>
          </p:cNvPr>
          <p:cNvSpPr>
            <a:spLocks noGrp="1"/>
          </p:cNvSpPr>
          <p:nvPr>
            <p:ph type="ctrTitle"/>
          </p:nvPr>
        </p:nvSpPr>
        <p:spPr>
          <a:xfrm>
            <a:off x="287475" y="409455"/>
            <a:ext cx="10826642" cy="710633"/>
          </a:xfrm>
        </p:spPr>
        <p:txBody>
          <a:bodyPr>
            <a:normAutofit fontScale="90000"/>
          </a:bodyPr>
          <a:lstStyle/>
          <a:p>
            <a:r>
              <a:rPr lang="en-IN" b="1" dirty="0">
                <a:latin typeface="+mn-lt"/>
              </a:rPr>
              <a:t>Proposed System and Methodology</a:t>
            </a:r>
          </a:p>
        </p:txBody>
      </p:sp>
      <p:sp>
        <p:nvSpPr>
          <p:cNvPr id="3" name="Subtitle 2">
            <a:extLst>
              <a:ext uri="{FF2B5EF4-FFF2-40B4-BE49-F238E27FC236}">
                <a16:creationId xmlns:a16="http://schemas.microsoft.com/office/drawing/2014/main" id="{A53DCB13-849A-DA6A-3A1B-22B79F0B38C2}"/>
              </a:ext>
            </a:extLst>
          </p:cNvPr>
          <p:cNvSpPr>
            <a:spLocks noGrp="1"/>
          </p:cNvSpPr>
          <p:nvPr>
            <p:ph type="subTitle" idx="1"/>
          </p:nvPr>
        </p:nvSpPr>
        <p:spPr>
          <a:xfrm>
            <a:off x="121328" y="1313991"/>
            <a:ext cx="12022187" cy="4346976"/>
          </a:xfrm>
        </p:spPr>
        <p:txBody>
          <a:bodyPr>
            <a:normAutofit fontScale="25000" lnSpcReduction="20000"/>
          </a:bodyPr>
          <a:lstStyle/>
          <a:p>
            <a:pPr marL="357911" marR="1620596" indent="303568" algn="l" rtl="0">
              <a:buNone/>
            </a:pPr>
            <a:r>
              <a:rPr lang="en-US" sz="1800" b="1" i="0" u="none" strike="noStrike" dirty="0">
                <a:solidFill>
                  <a:srgbClr val="000000"/>
                </a:solidFill>
                <a:effectLst/>
                <a:latin typeface="Arial" panose="020B0604020202020204" pitchFamily="34" charset="0"/>
              </a:rPr>
              <a:t> </a:t>
            </a:r>
            <a:endParaRPr lang="en-US" sz="4800" b="0" dirty="0">
              <a:effectLst/>
            </a:endParaRPr>
          </a:p>
          <a:p>
            <a:pPr marL="363233" marR="334137" indent="-3505" algn="l" rtl="0">
              <a:spcBef>
                <a:spcPts val="441"/>
              </a:spcBef>
              <a:buNone/>
            </a:pPr>
            <a:r>
              <a:rPr lang="en-US" sz="4800" b="0" i="0" u="none" strike="noStrike" dirty="0">
                <a:solidFill>
                  <a:srgbClr val="000000"/>
                </a:solidFill>
                <a:effectLst/>
              </a:rPr>
              <a:t>                 Our proposed system leverages YOLOv12's advanced object detection capabilities to create a robust sign language detection system with the following components: </a:t>
            </a:r>
            <a:endParaRPr lang="en-US" sz="4800" b="0" dirty="0">
              <a:effectLst/>
            </a:endParaRPr>
          </a:p>
          <a:p>
            <a:pPr marL="436385" algn="l" rtl="0">
              <a:spcBef>
                <a:spcPts val="1238"/>
              </a:spcBef>
              <a:buNone/>
            </a:pPr>
            <a:r>
              <a:rPr lang="en-US" sz="4800" b="0" i="0" u="none" strike="noStrike" dirty="0">
                <a:solidFill>
                  <a:srgbClr val="000000"/>
                </a:solidFill>
                <a:effectLst/>
              </a:rPr>
              <a:t>              1.</a:t>
            </a:r>
            <a:r>
              <a:rPr lang="en-US" sz="4800" b="1" i="0" u="none" strike="noStrike" dirty="0">
                <a:solidFill>
                  <a:srgbClr val="000000"/>
                </a:solidFill>
                <a:effectLst/>
              </a:rPr>
              <a:t>YOLOv12-based Detection Engine: </a:t>
            </a:r>
            <a:endParaRPr lang="en-US" sz="4800" b="0" dirty="0">
              <a:effectLst/>
            </a:endParaRPr>
          </a:p>
          <a:p>
            <a:pPr marL="889775" marR="772566" indent="3505" algn="l" rtl="0">
              <a:spcBef>
                <a:spcPts val="325"/>
              </a:spcBef>
              <a:buNone/>
            </a:pPr>
            <a:r>
              <a:rPr lang="en-US" sz="4800" b="0" i="0" u="none" strike="noStrike" dirty="0">
                <a:solidFill>
                  <a:srgbClr val="000000"/>
                </a:solidFill>
                <a:effectLst/>
              </a:rPr>
              <a:t>State-of-the-art object detection with improved small object detection The network design includes improved feature extraction capabilities to monitor delicate hand arrangement patterns. </a:t>
            </a:r>
            <a:endParaRPr lang="en-US" sz="4800" b="0" dirty="0">
              <a:effectLst/>
            </a:endParaRPr>
          </a:p>
          <a:p>
            <a:pPr marL="889775" marR="619887" indent="-1676" algn="l" rtl="0">
              <a:spcBef>
                <a:spcPts val="150"/>
              </a:spcBef>
              <a:buNone/>
            </a:pPr>
            <a:r>
              <a:rPr lang="en-US" sz="4800" b="0" i="0" u="none" strike="noStrike" dirty="0">
                <a:solidFill>
                  <a:srgbClr val="000000"/>
                </a:solidFill>
                <a:effectLst/>
              </a:rPr>
              <a:t>The detection engine uses optimized anchor-free processing methods to speed up system operations. </a:t>
            </a:r>
            <a:endParaRPr lang="en-US" sz="4800" dirty="0">
              <a:solidFill>
                <a:srgbClr val="000000"/>
              </a:solidFill>
            </a:endParaRPr>
          </a:p>
          <a:p>
            <a:pPr marL="889775" marR="619887" indent="-1676" algn="l" rtl="0">
              <a:spcBef>
                <a:spcPts val="150"/>
              </a:spcBef>
              <a:buNone/>
            </a:pPr>
            <a:endParaRPr lang="en-US" sz="4800" b="0" dirty="0">
              <a:effectLst/>
            </a:endParaRPr>
          </a:p>
          <a:p>
            <a:pPr marL="434264" algn="l" rtl="0">
              <a:spcBef>
                <a:spcPts val="150"/>
              </a:spcBef>
              <a:buNone/>
            </a:pPr>
            <a:r>
              <a:rPr lang="en-US" sz="4800" b="0" i="0" u="none" strike="noStrike" dirty="0">
                <a:solidFill>
                  <a:srgbClr val="000000"/>
                </a:solidFill>
                <a:effectLst/>
              </a:rPr>
              <a:t>              2.  </a:t>
            </a:r>
            <a:r>
              <a:rPr lang="en-US" sz="4800" b="1" i="0" u="none" strike="noStrike" dirty="0">
                <a:solidFill>
                  <a:srgbClr val="000000"/>
                </a:solidFill>
                <a:effectLst/>
              </a:rPr>
              <a:t>Multi-scale Feature Integration: </a:t>
            </a:r>
            <a:endParaRPr lang="en-US" sz="4800" b="0" dirty="0">
              <a:effectLst/>
            </a:endParaRPr>
          </a:p>
          <a:p>
            <a:pPr marL="889775" marR="551396" indent="-4115" algn="l" rtl="0">
              <a:spcBef>
                <a:spcPts val="250"/>
              </a:spcBef>
              <a:buNone/>
            </a:pPr>
            <a:r>
              <a:rPr lang="en-US" sz="4800" b="0" i="0" u="none" strike="noStrike" dirty="0">
                <a:solidFill>
                  <a:srgbClr val="000000"/>
                </a:solidFill>
                <a:effectLst/>
              </a:rPr>
              <a:t>The system utilizes a hierarchical feature pyramid structure to discover signs which appear at different object sizes. </a:t>
            </a:r>
            <a:endParaRPr lang="en-US" sz="4800" b="0" dirty="0">
              <a:effectLst/>
            </a:endParaRPr>
          </a:p>
          <a:p>
            <a:pPr marL="889483" marR="840219" indent="292" algn="l" rtl="0">
              <a:spcBef>
                <a:spcPts val="150"/>
              </a:spcBef>
              <a:buNone/>
            </a:pPr>
            <a:r>
              <a:rPr lang="en-US" sz="4800" b="0" i="0" u="none" strike="noStrike" dirty="0">
                <a:solidFill>
                  <a:srgbClr val="000000"/>
                </a:solidFill>
                <a:effectLst/>
              </a:rPr>
              <a:t>The system implements improved spatial attention methods which direct focus toward important hand areas. </a:t>
            </a:r>
            <a:endParaRPr lang="en-US" sz="4800" b="0" dirty="0">
              <a:effectLst/>
            </a:endParaRPr>
          </a:p>
          <a:p>
            <a:pPr marL="889775" marR="445999" indent="-10363" algn="l" rtl="0">
              <a:spcBef>
                <a:spcPts val="150"/>
              </a:spcBef>
              <a:buNone/>
            </a:pPr>
            <a:r>
              <a:rPr lang="en-US" sz="4800" b="0" i="0" u="none" strike="noStrike" dirty="0">
                <a:solidFill>
                  <a:srgbClr val="000000"/>
                </a:solidFill>
                <a:effectLst/>
              </a:rPr>
              <a:t>The detection system employs context-aware capabilities which distinguish between hand motions that have similar gestures. </a:t>
            </a:r>
          </a:p>
          <a:p>
            <a:pPr marL="889775" marR="445999" indent="-10363" algn="l" rtl="0">
              <a:spcBef>
                <a:spcPts val="150"/>
              </a:spcBef>
              <a:buNone/>
            </a:pPr>
            <a:endParaRPr lang="en-US" sz="4800" b="0" dirty="0">
              <a:effectLst/>
            </a:endParaRPr>
          </a:p>
          <a:p>
            <a:pPr marL="434556" algn="l" rtl="0">
              <a:spcBef>
                <a:spcPts val="75"/>
              </a:spcBef>
              <a:buNone/>
            </a:pPr>
            <a:r>
              <a:rPr lang="en-US" sz="4800" b="0" i="0" u="none" strike="noStrike" dirty="0">
                <a:solidFill>
                  <a:srgbClr val="000000"/>
                </a:solidFill>
                <a:effectLst/>
              </a:rPr>
              <a:t>              3.  </a:t>
            </a:r>
            <a:r>
              <a:rPr lang="en-US" sz="4800" b="1" i="0" u="none" strike="noStrike" dirty="0">
                <a:solidFill>
                  <a:srgbClr val="000000"/>
                </a:solidFill>
                <a:effectLst/>
              </a:rPr>
              <a:t>Robust Data Processing Pipeline: </a:t>
            </a:r>
            <a:endParaRPr lang="en-US" sz="4800" b="0" dirty="0">
              <a:effectLst/>
            </a:endParaRPr>
          </a:p>
          <a:p>
            <a:pPr marL="890854" marR="692912" indent="11417" algn="l" rtl="0">
              <a:spcBef>
                <a:spcPts val="325"/>
              </a:spcBef>
              <a:buNone/>
            </a:pPr>
            <a:r>
              <a:rPr lang="en-US" sz="4800" b="0" i="0" u="none" strike="noStrike" dirty="0">
                <a:solidFill>
                  <a:srgbClr val="000000"/>
                </a:solidFill>
                <a:effectLst/>
              </a:rPr>
              <a:t>During training the system uses dynamic data augmentation methods to enhance generalization capabilities. </a:t>
            </a:r>
            <a:endParaRPr lang="en-US" sz="4800" b="0" dirty="0">
              <a:effectLst/>
            </a:endParaRPr>
          </a:p>
          <a:p>
            <a:pPr marL="889775" marR="403428" indent="-12497" algn="l" rtl="0">
              <a:spcBef>
                <a:spcPts val="75"/>
              </a:spcBef>
              <a:buNone/>
            </a:pPr>
            <a:r>
              <a:rPr lang="en-US" sz="4800" b="0" i="0" u="none" strike="noStrike" dirty="0">
                <a:solidFill>
                  <a:srgbClr val="000000"/>
                </a:solidFill>
                <a:effectLst/>
              </a:rPr>
              <a:t>The system enables real-time processing of images under different lighting situations. Background invariant detection techniques </a:t>
            </a:r>
          </a:p>
          <a:p>
            <a:pPr marL="889775" marR="403428" indent="-12497" algn="l" rtl="0">
              <a:spcBef>
                <a:spcPts val="75"/>
              </a:spcBef>
              <a:buNone/>
            </a:pPr>
            <a:endParaRPr lang="en-US" sz="4800" b="0" dirty="0">
              <a:effectLst/>
            </a:endParaRPr>
          </a:p>
          <a:p>
            <a:pPr marL="433642" algn="l" rtl="0">
              <a:spcBef>
                <a:spcPts val="13"/>
              </a:spcBef>
              <a:buNone/>
            </a:pPr>
            <a:r>
              <a:rPr lang="en-US" sz="4800" b="0" i="0" u="none" strike="noStrike" dirty="0">
                <a:solidFill>
                  <a:srgbClr val="000000"/>
                </a:solidFill>
                <a:effectLst/>
              </a:rPr>
              <a:t>              4.  </a:t>
            </a:r>
            <a:r>
              <a:rPr lang="en-US" sz="4800" b="1" i="0" u="none" strike="noStrike" dirty="0">
                <a:solidFill>
                  <a:srgbClr val="000000"/>
                </a:solidFill>
                <a:effectLst/>
              </a:rPr>
              <a:t>Efficient Model Architecture: </a:t>
            </a:r>
            <a:endParaRPr lang="en-US" sz="4800" b="0" dirty="0">
              <a:effectLst/>
            </a:endParaRPr>
          </a:p>
          <a:p>
            <a:pPr marL="891769" marR="812279" indent="-8369" algn="l" rtl="0">
              <a:spcBef>
                <a:spcPts val="325"/>
              </a:spcBef>
              <a:buNone/>
            </a:pPr>
            <a:r>
              <a:rPr lang="en-US" sz="4800" b="0" i="0" u="none" strike="noStrike" dirty="0">
                <a:solidFill>
                  <a:srgbClr val="000000"/>
                </a:solidFill>
                <a:effectLst/>
              </a:rPr>
              <a:t>We applied model quantization along with pruning techniques for deploying the model onto restricted devices. </a:t>
            </a:r>
            <a:endParaRPr lang="en-US" sz="4800" b="0" dirty="0">
              <a:effectLst/>
            </a:endParaRPr>
          </a:p>
          <a:p>
            <a:pPr marL="437159" marR="829081" indent="452615" algn="l" rtl="0">
              <a:spcBef>
                <a:spcPts val="75"/>
              </a:spcBef>
              <a:buNone/>
            </a:pPr>
            <a:r>
              <a:rPr lang="en-US" sz="4800" b="0" i="0" u="none" strike="noStrike" dirty="0">
                <a:solidFill>
                  <a:srgbClr val="000000"/>
                </a:solidFill>
                <a:effectLst/>
              </a:rPr>
              <a:t>The system contains a real-time detection optimization of its inference process. A video frame batch processing system works to enhance system throughput.</a:t>
            </a:r>
          </a:p>
          <a:p>
            <a:pPr marL="437159" marR="829081" indent="452615" algn="l" rtl="0">
              <a:spcBef>
                <a:spcPts val="75"/>
              </a:spcBef>
              <a:buNone/>
            </a:pPr>
            <a:endParaRPr lang="en-US" sz="4800" dirty="0">
              <a:solidFill>
                <a:srgbClr val="000000"/>
              </a:solidFill>
            </a:endParaRPr>
          </a:p>
          <a:p>
            <a:pPr marL="437159" marR="829081" indent="452615" algn="l" rtl="0">
              <a:spcBef>
                <a:spcPts val="75"/>
              </a:spcBef>
              <a:buNone/>
            </a:pPr>
            <a:r>
              <a:rPr lang="en-US" sz="4800" b="0" i="0" u="none" strike="noStrike" dirty="0">
                <a:solidFill>
                  <a:srgbClr val="000000"/>
                </a:solidFill>
                <a:effectLst/>
              </a:rPr>
              <a:t>5.  </a:t>
            </a:r>
            <a:r>
              <a:rPr lang="en-US" sz="4800" b="1" i="0" u="none" strike="noStrike" dirty="0">
                <a:solidFill>
                  <a:srgbClr val="000000"/>
                </a:solidFill>
                <a:effectLst/>
              </a:rPr>
              <a:t>User-friendly Interface: </a:t>
            </a:r>
            <a:endParaRPr lang="en-US" sz="4800" b="0" dirty="0">
              <a:effectLst/>
            </a:endParaRPr>
          </a:p>
          <a:p>
            <a:pPr marL="889775" algn="l" rtl="0">
              <a:spcBef>
                <a:spcPts val="325"/>
              </a:spcBef>
              <a:buNone/>
            </a:pPr>
            <a:r>
              <a:rPr lang="en-US" sz="4800" b="0" i="0" u="none" strike="noStrike" dirty="0">
                <a:solidFill>
                  <a:srgbClr val="000000"/>
                </a:solidFill>
                <a:effectLst/>
              </a:rPr>
              <a:t>Text interpretation of detected warning signs appears in real-time. </a:t>
            </a:r>
            <a:endParaRPr lang="en-US" sz="4800" b="0" dirty="0">
              <a:effectLst/>
            </a:endParaRPr>
          </a:p>
          <a:p>
            <a:pPr marL="901357" algn="l" rtl="0">
              <a:spcBef>
                <a:spcPts val="250"/>
              </a:spcBef>
              <a:buNone/>
            </a:pPr>
            <a:r>
              <a:rPr lang="en-US" sz="4800" b="0" i="0" u="none" strike="noStrike" dirty="0">
                <a:solidFill>
                  <a:srgbClr val="000000"/>
                </a:solidFill>
                <a:effectLst/>
              </a:rPr>
              <a:t>User feedback mechanism for continuous improvement </a:t>
            </a:r>
            <a:endParaRPr lang="en-US" sz="4800" b="0" dirty="0">
              <a:effectLst/>
            </a:endParaRPr>
          </a:p>
          <a:p>
            <a:pPr marL="896633" algn="l" rtl="0">
              <a:spcBef>
                <a:spcPts val="250"/>
              </a:spcBef>
              <a:buNone/>
            </a:pPr>
            <a:r>
              <a:rPr lang="en-US" sz="4800" b="0" i="0" u="none" strike="noStrike" dirty="0">
                <a:solidFill>
                  <a:srgbClr val="000000"/>
                </a:solidFill>
                <a:effectLst/>
              </a:rPr>
              <a:t>Cross-platform compatibility (desktop and mobile) </a:t>
            </a:r>
            <a:endParaRPr lang="en-US" sz="4800" b="0" dirty="0">
              <a:effectLst/>
            </a:endParaRPr>
          </a:p>
          <a:p>
            <a:pPr marL="356387" marR="954659" indent="-10351" algn="l" rtl="0">
              <a:spcBef>
                <a:spcPts val="1525"/>
              </a:spcBef>
              <a:buNone/>
            </a:pPr>
            <a:r>
              <a:rPr lang="en-US" sz="4800" b="0" i="0" u="none" strike="noStrike" dirty="0">
                <a:solidFill>
                  <a:srgbClr val="000000"/>
                </a:solidFill>
                <a:effectLst/>
              </a:rPr>
              <a:t>                  The system is designed to detect common phrases/words in American Sign Language, providing immediate textual interpretation to facilitate communication. </a:t>
            </a:r>
            <a:endParaRPr lang="en-US" sz="4800" b="0" dirty="0">
              <a:effectLst/>
            </a:endParaRPr>
          </a:p>
          <a:p>
            <a:pPr>
              <a:buNone/>
            </a:pPr>
            <a:br>
              <a:rPr lang="en-US" sz="4800" dirty="0"/>
            </a:br>
            <a:endParaRPr lang="en-IN" sz="4800" dirty="0"/>
          </a:p>
        </p:txBody>
      </p:sp>
      <p:grpSp>
        <p:nvGrpSpPr>
          <p:cNvPr id="4" name="Group 3">
            <a:extLst>
              <a:ext uri="{FF2B5EF4-FFF2-40B4-BE49-F238E27FC236}">
                <a16:creationId xmlns:a16="http://schemas.microsoft.com/office/drawing/2014/main" id="{7B9D237D-87DA-BFFC-EB56-A985BA488EEE}"/>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8E1AFDDE-0073-AFF3-14E6-2F4CBA9B7355}"/>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910F5FA2-A203-453A-E0EF-60775B5550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CB4BB6BE-56C8-9AC0-BD70-6C3AABC288A0}"/>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C745E596-5E7F-7FD8-4876-C0A16B825FF1}"/>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0C67B815-93B2-66ED-CD18-9C76E263F07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74943945-1DE1-1C86-2932-0DE7A90E4DC3}"/>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2805348A-2BC2-3097-0DC9-5FD258CE06EE}"/>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CBF426B5-4C0E-E15D-4B59-52DE37036413}"/>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CD1491B0-FA87-78F7-1E49-75861D10E593}"/>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8385BF8E-554D-734F-EBEE-F897EE2E1718}"/>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17318149-0225-AD92-5B2B-30FCDEBDDE37}"/>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7D67FEED-9CE4-00E9-D0E9-DE486D650637}"/>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A691C202-DDD6-87FD-1543-82388C12DD4F}"/>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089845B7-00EE-74B5-578E-DE8C00388FD9}"/>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E4858D91-FD5F-9F73-909D-47A11EBBD567}"/>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9ABD699C-5A37-0991-3290-CC5539B0AC30}"/>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925FE3BC-9388-109F-19E4-BFE85EC37B4B}"/>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45520AD8-4E19-EC26-92A4-80E485B5DA4C}"/>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FD089F84-E723-83F0-E2A5-96C5AAF1A22B}"/>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3CD58262-E898-E637-5CF0-098A67520F13}"/>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39579F2B-FD60-4EC6-D28E-94E75B6EEA2C}"/>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CB8DA42E-893E-620D-0D1B-6CA4A7B19222}"/>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7E1E1B76-949A-B970-4144-D9E8F99D9857}"/>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1ED08CF2-ED9F-C041-4BC8-D449F4945035}"/>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4DB32E45-EF62-4998-8972-872BDB035951}"/>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F759D5A0-8BCF-12F9-4B57-CF89DAAF91D0}"/>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9DB5EA2B-DF43-3718-B890-0D6976592237}"/>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C582D210-9034-838B-EBDB-7A44606BBDF2}"/>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19030CF3-365C-1CAA-93EA-13A6EF6F5F11}"/>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E8957CE8-C689-EC09-C1CE-0CB4026BBE25}"/>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D94092CB-E296-EEE3-94B4-59AD48B6F72B}"/>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CB4DB029-9BD3-E61C-8FFD-24CEACA9DFF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B758CD01-DA52-9E61-B8A5-921307179DA8}"/>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0C330576-A38E-4998-E13A-B7753C5E0600}"/>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21BFCAB4-CEEF-D836-879B-7CC94C3371FE}"/>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AB1AEF5A-F316-8AA7-B878-B1C202F0B530}"/>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28D4E1AF-2C74-AA3C-AAAF-284546467924}"/>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F7754812-B36C-3B3B-3F82-461CFDFD3DA8}"/>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92645025-9F56-EACC-79E3-EFFE0511957B}"/>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2</a:t>
            </a:fld>
            <a:endParaRPr lang="en-IN" dirty="0"/>
          </a:p>
        </p:txBody>
      </p:sp>
      <p:sp>
        <p:nvSpPr>
          <p:cNvPr id="85" name="Rectangle 84">
            <a:extLst>
              <a:ext uri="{FF2B5EF4-FFF2-40B4-BE49-F238E27FC236}">
                <a16:creationId xmlns:a16="http://schemas.microsoft.com/office/drawing/2014/main" id="{4322544A-58EE-727A-A6B7-55B52C95FB59}"/>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endParaRPr lang="en-IN" dirty="0"/>
          </a:p>
        </p:txBody>
      </p:sp>
    </p:spTree>
    <p:extLst>
      <p:ext uri="{BB962C8B-B14F-4D97-AF65-F5344CB8AC3E}">
        <p14:creationId xmlns:p14="http://schemas.microsoft.com/office/powerpoint/2010/main" val="3318068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DE518-93F2-F016-C04A-13BD6C4D03F2}"/>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F95AC258-6DD1-B707-C683-8249F4480B8A}"/>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0BF785EA-B35D-DF5C-2E8D-B707854969EC}"/>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5E2D2FB3-84D2-5D09-1E76-A81798845B5A}"/>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C880305C-95A6-B383-9D58-F947595DA35E}"/>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23ADBD27-CF4F-6B4E-82CB-294D0685F449}"/>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A7D6B140-258C-012B-30E0-0715CEB57744}"/>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6E7F9C4F-E45B-035F-B6D3-9F8CF3814EB3}"/>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E4784D78-B994-9797-9CC5-EE9F6757CB23}"/>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7B3E7DFF-E920-745A-07BD-9868D9F3B790}"/>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B96BF279-8D2E-79E6-C988-83807999612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65FA2C16-B457-4BE4-173D-0E1E303716B0}"/>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1CEC2FFF-9E9E-75FB-00EE-53566325D9B6}"/>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0326D01F-02DC-9E0B-EFC8-808B3C3DA4C8}"/>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2A04A966-26BC-57C6-E5D7-5E3504678BBF}"/>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23EC66D2-715F-80D4-660F-6C5D46590707}"/>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568CC454-CCBD-CF8E-6D7A-F9FE3370D202}"/>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0D11EA6E-C641-408B-4EB5-9F6182A153FC}"/>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F9C57B5E-4221-32A4-5CAD-C93DE0D37F0C}"/>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40CE977F-CE01-5C2F-AC59-C00BB5421663}"/>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E1A02C98-4B26-9AD9-3BB6-805ABB7C95D6}"/>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5CB4EF5C-6175-67FC-D4C2-74D6492DEBDB}"/>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785199CA-0270-E622-7C2F-99C5F10E3468}"/>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6CFCBDAA-07DE-FBC7-EFED-98E4AA432FF7}"/>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34C5CF36-63A9-A734-DE67-12D8CA9EE582}"/>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7D471F77-FAEB-9034-AC93-0F3742E634E4}"/>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EB0D5B04-7599-1B96-4CD8-030A63ED19F7}"/>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D4AE3C8C-1C23-23BC-9659-C95B8C1E925B}"/>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27A9602E-8447-BFE6-6B12-25107EF633D0}"/>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4DB467BD-65E8-BD7D-A045-EB06809D6284}"/>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FD82C533-9FFE-FA81-AE8D-7937DE476682}"/>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90F4E447-469B-8024-F232-831B0A84F4BB}"/>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7470E91E-C4FA-69F6-2D10-E035C9884C41}"/>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CD39688A-A24F-574C-A454-9A0C2BFB7CE8}"/>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A753F0E3-FD3A-37A5-355E-3FA326CD386C}"/>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2E204B76-E5A3-396F-536D-E847E71E5A98}"/>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FB743EBA-EE4A-9F68-2A36-BAAE68E43DD1}"/>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3077B3EE-3930-E405-2B6C-CD3C0E5C564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87BC7173-A193-715C-222F-32EB4AD27B29}"/>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E71A5838-B303-B96E-CBBB-B4C9BE3DE4E5}"/>
              </a:ext>
            </a:extLst>
          </p:cNvPr>
          <p:cNvSpPr>
            <a:spLocks noGrp="1"/>
          </p:cNvSpPr>
          <p:nvPr>
            <p:ph type="ctrTitle"/>
          </p:nvPr>
        </p:nvSpPr>
        <p:spPr>
          <a:xfrm>
            <a:off x="-3175" y="232047"/>
            <a:ext cx="12098172" cy="869170"/>
          </a:xfrm>
        </p:spPr>
        <p:txBody>
          <a:bodyPr>
            <a:normAutofit/>
          </a:bodyPr>
          <a:lstStyle/>
          <a:p>
            <a:r>
              <a:rPr lang="en-IN" sz="4400" b="1" dirty="0">
                <a:latin typeface="+mn-lt"/>
              </a:rPr>
              <a:t>System Details</a:t>
            </a:r>
          </a:p>
        </p:txBody>
      </p:sp>
      <p:sp>
        <p:nvSpPr>
          <p:cNvPr id="3" name="Subtitle 2">
            <a:extLst>
              <a:ext uri="{FF2B5EF4-FFF2-40B4-BE49-F238E27FC236}">
                <a16:creationId xmlns:a16="http://schemas.microsoft.com/office/drawing/2014/main" id="{1A7EBF65-4F85-3CF4-3B61-286BBDA468A4}"/>
              </a:ext>
            </a:extLst>
          </p:cNvPr>
          <p:cNvSpPr>
            <a:spLocks noGrp="1"/>
          </p:cNvSpPr>
          <p:nvPr>
            <p:ph type="subTitle" idx="1"/>
          </p:nvPr>
        </p:nvSpPr>
        <p:spPr>
          <a:xfrm>
            <a:off x="120437" y="1473549"/>
            <a:ext cx="10959639" cy="2119745"/>
          </a:xfrm>
        </p:spPr>
        <p:txBody>
          <a:bodyPr>
            <a:normAutofit fontScale="25000" lnSpcReduction="20000"/>
          </a:bodyPr>
          <a:lstStyle/>
          <a:p>
            <a:pPr marL="356083" algn="l" rtl="0">
              <a:spcBef>
                <a:spcPts val="1649"/>
              </a:spcBef>
              <a:buNone/>
            </a:pPr>
            <a:r>
              <a:rPr lang="en-IN" sz="8600" b="1" i="0" u="none" strike="noStrike" dirty="0">
                <a:solidFill>
                  <a:srgbClr val="000000"/>
                </a:solidFill>
                <a:effectLst/>
                <a:latin typeface="Arial" panose="020B0604020202020204" pitchFamily="34" charset="0"/>
              </a:rPr>
              <a:t>Software </a:t>
            </a:r>
            <a:endParaRPr lang="en-IN" sz="8600" b="0" dirty="0">
              <a:effectLst/>
            </a:endParaRPr>
          </a:p>
          <a:p>
            <a:pPr marL="673684" algn="l" rtl="0">
              <a:spcBef>
                <a:spcPts val="1600"/>
              </a:spcBef>
            </a:pPr>
            <a:r>
              <a:rPr lang="en-IN" sz="8600" b="0" i="0" u="none" strike="noStrike" dirty="0">
                <a:solidFill>
                  <a:srgbClr val="000000"/>
                </a:solidFill>
                <a:effectLst/>
                <a:latin typeface="Arial" panose="020B0604020202020204" pitchFamily="34" charset="0"/>
              </a:rPr>
              <a:t>Python (updated to latest version possible ) </a:t>
            </a:r>
          </a:p>
          <a:p>
            <a:pPr marL="673684" algn="l" rtl="0">
              <a:spcBef>
                <a:spcPts val="1600"/>
              </a:spcBef>
            </a:pPr>
            <a:endParaRPr lang="en-IN" sz="8600" b="0" i="0" u="none" strike="noStrike" dirty="0">
              <a:solidFill>
                <a:srgbClr val="000000"/>
              </a:solidFill>
              <a:effectLst/>
              <a:latin typeface="Arial" panose="020B0604020202020204" pitchFamily="34" charset="0"/>
            </a:endParaRPr>
          </a:p>
          <a:p>
            <a:pPr marL="672757" algn="l" rtl="0">
              <a:spcBef>
                <a:spcPts val="250"/>
              </a:spcBef>
            </a:pPr>
            <a:r>
              <a:rPr lang="en-IN" sz="8600" b="0" i="0" u="none" strike="noStrike" dirty="0" err="1">
                <a:solidFill>
                  <a:srgbClr val="000000"/>
                </a:solidFill>
                <a:effectLst/>
                <a:latin typeface="Arial" panose="020B0604020202020204" pitchFamily="34" charset="0"/>
              </a:rPr>
              <a:t>Ultralytics</a:t>
            </a:r>
            <a:r>
              <a:rPr lang="en-IN" sz="8600" b="0" i="0" u="none" strike="noStrike" dirty="0">
                <a:solidFill>
                  <a:srgbClr val="000000"/>
                </a:solidFill>
                <a:effectLst/>
                <a:latin typeface="Arial" panose="020B0604020202020204" pitchFamily="34" charset="0"/>
              </a:rPr>
              <a:t> YOLO (installed and updated ) </a:t>
            </a:r>
          </a:p>
          <a:p>
            <a:pPr marL="672757" algn="l" rtl="0">
              <a:spcBef>
                <a:spcPts val="250"/>
              </a:spcBef>
            </a:pPr>
            <a:endParaRPr lang="en-IN" sz="8600" b="0" dirty="0">
              <a:effectLst/>
            </a:endParaRPr>
          </a:p>
          <a:p>
            <a:pPr marL="668045" algn="l" rtl="0"/>
            <a:r>
              <a:rPr lang="en-IN" sz="8600" b="0" i="0" u="none" strike="noStrike" dirty="0">
                <a:solidFill>
                  <a:srgbClr val="000000"/>
                </a:solidFill>
                <a:effectLst/>
                <a:latin typeface="Arial" panose="020B0604020202020204" pitchFamily="34" charset="0"/>
              </a:rPr>
              <a:t>Google </a:t>
            </a:r>
            <a:r>
              <a:rPr lang="en-IN" sz="8600" b="0" i="0" u="none" strike="noStrike" dirty="0" err="1">
                <a:solidFill>
                  <a:srgbClr val="000000"/>
                </a:solidFill>
                <a:effectLst/>
                <a:latin typeface="Arial" panose="020B0604020202020204" pitchFamily="34" charset="0"/>
              </a:rPr>
              <a:t>Colab</a:t>
            </a:r>
            <a:r>
              <a:rPr lang="en-IN" sz="8600" b="0" i="0" u="none" strike="noStrike" dirty="0">
                <a:solidFill>
                  <a:srgbClr val="000000"/>
                </a:solidFill>
                <a:effectLst/>
                <a:latin typeface="Arial" panose="020B0604020202020204" pitchFamily="34" charset="0"/>
              </a:rPr>
              <a:t> </a:t>
            </a:r>
          </a:p>
          <a:p>
            <a:pPr marL="668045" algn="l" rtl="0"/>
            <a:endParaRPr lang="en-IN" sz="8600" b="0" i="0" u="none" strike="noStrike" dirty="0">
              <a:solidFill>
                <a:srgbClr val="000000"/>
              </a:solidFill>
              <a:effectLst/>
              <a:latin typeface="Arial" panose="020B0604020202020204" pitchFamily="34" charset="0"/>
            </a:endParaRPr>
          </a:p>
          <a:p>
            <a:pPr marL="668045" algn="l" rtl="0">
              <a:spcBef>
                <a:spcPts val="325"/>
              </a:spcBef>
            </a:pPr>
            <a:r>
              <a:rPr lang="en-IN" sz="8600" b="0" i="0" u="none" strike="noStrike" dirty="0">
                <a:solidFill>
                  <a:srgbClr val="000000"/>
                </a:solidFill>
                <a:effectLst/>
                <a:latin typeface="Arial" panose="020B0604020202020204" pitchFamily="34" charset="0"/>
              </a:rPr>
              <a:t>OpenCV </a:t>
            </a:r>
          </a:p>
          <a:p>
            <a:pPr marL="668045" algn="l" rtl="0">
              <a:spcBef>
                <a:spcPts val="325"/>
              </a:spcBef>
            </a:pPr>
            <a:endParaRPr lang="en-IN" sz="8600" b="0" i="0" u="none" strike="noStrike" dirty="0">
              <a:solidFill>
                <a:srgbClr val="000000"/>
              </a:solidFill>
              <a:effectLst/>
              <a:latin typeface="Arial" panose="020B0604020202020204" pitchFamily="34" charset="0"/>
            </a:endParaRPr>
          </a:p>
          <a:p>
            <a:pPr marL="664693" algn="l" rtl="0">
              <a:spcBef>
                <a:spcPts val="250"/>
              </a:spcBef>
            </a:pPr>
            <a:r>
              <a:rPr lang="en-IN" sz="8600" b="0" i="0" u="none" strike="noStrike" dirty="0">
                <a:solidFill>
                  <a:srgbClr val="000000"/>
                </a:solidFill>
                <a:effectLst/>
                <a:latin typeface="Arial" panose="020B0604020202020204" pitchFamily="34" charset="0"/>
              </a:rPr>
              <a:t>Storage: At least 2GB for dataset and models </a:t>
            </a:r>
            <a:endParaRPr lang="en-IN" sz="8600" b="0" dirty="0">
              <a:effectLst/>
            </a:endParaRPr>
          </a:p>
          <a:p>
            <a:pPr marL="356083" algn="l" rtl="0">
              <a:spcBef>
                <a:spcPts val="1525"/>
              </a:spcBef>
              <a:buNone/>
            </a:pPr>
            <a:r>
              <a:rPr lang="en-IN" sz="8600" b="1" i="0" u="none" strike="noStrike" dirty="0">
                <a:solidFill>
                  <a:srgbClr val="000000"/>
                </a:solidFill>
                <a:effectLst/>
                <a:latin typeface="Arial" panose="020B0604020202020204" pitchFamily="34" charset="0"/>
              </a:rPr>
              <a:t>Hardware </a:t>
            </a:r>
            <a:endParaRPr lang="en-IN" sz="8600" b="0" dirty="0">
              <a:effectLst/>
            </a:endParaRPr>
          </a:p>
          <a:p>
            <a:pPr marL="661187" algn="l" rtl="0">
              <a:spcBef>
                <a:spcPts val="1600"/>
              </a:spcBef>
              <a:buNone/>
            </a:pPr>
            <a:r>
              <a:rPr lang="en-IN" sz="8600" b="0" i="0" u="none" strike="noStrike" dirty="0">
                <a:solidFill>
                  <a:srgbClr val="000000"/>
                </a:solidFill>
                <a:effectLst/>
                <a:latin typeface="Arial" panose="020B0604020202020204" pitchFamily="34" charset="0"/>
              </a:rPr>
              <a:t>T4 GPU (as we’re using YOLOV11 for sign language detection) </a:t>
            </a:r>
            <a:endParaRPr lang="en-IN" sz="8600" b="0" dirty="0">
              <a:effectLst/>
            </a:endParaRPr>
          </a:p>
          <a:p>
            <a:pPr algn="l">
              <a:buNone/>
            </a:pPr>
            <a:br>
              <a:rPr lang="en-IN" sz="2800" dirty="0"/>
            </a:br>
            <a:endParaRPr lang="en-IN" sz="3600" dirty="0"/>
          </a:p>
        </p:txBody>
      </p:sp>
      <p:grpSp>
        <p:nvGrpSpPr>
          <p:cNvPr id="4" name="Group 3">
            <a:extLst>
              <a:ext uri="{FF2B5EF4-FFF2-40B4-BE49-F238E27FC236}">
                <a16:creationId xmlns:a16="http://schemas.microsoft.com/office/drawing/2014/main" id="{5EFF4C99-E127-57E3-37A3-BA17E2DC2D1B}"/>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C9850B90-4191-3229-6887-CD9A9DE94A69}"/>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640903DF-01A9-CD43-A709-566F4D98BB9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1DB11A78-C57D-DCCB-31F4-02B37CA3412A}"/>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2BB03DC8-F762-85C3-0D96-4300CCBF0101}"/>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E4778A03-8799-5627-FAEB-889F1BBF8C1E}"/>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E83A441F-FB0C-78CB-4B73-4444892C38CE}"/>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D2B22638-8331-B655-CFC4-1BDE801F5A93}"/>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1ABDF395-9A47-316D-C643-0D4A3452CEC5}"/>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B3A9BB3D-9A0C-0D27-56DB-9D91AD85C432}"/>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DD549DBD-4FC0-CE6C-8A98-D45B706E5C1C}"/>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AABB4B5F-2120-0483-2629-8E009D2A9BA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31998C12-5423-05B7-E3B1-088B6912D359}"/>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7818E618-D604-8898-103E-AF1364DA5693}"/>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51A734C0-C485-DE3B-B6A2-D05EEEB23CE4}"/>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B9623E41-8864-95EB-AC50-AC7410AD1757}"/>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C049FFA7-E16D-7CDC-4146-EF3FC72CA298}"/>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322FE2FA-4700-9526-F826-599A5E8D7E5F}"/>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BE755463-BCC2-A141-3056-D313D52D7D7B}"/>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EDBCFD17-09D8-FC81-5A07-F0715A8A9671}"/>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E3E47381-CDB5-856F-4B33-02112421339A}"/>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1348CE29-F8F4-008E-A63B-2ED80B82F609}"/>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E70C45BB-B91D-0586-FF59-448C35109D61}"/>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4A2A8E25-DBFE-5C4E-29D7-79A880D841A1}"/>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88FD7B8E-CDEC-11B2-30EE-263352D66A6D}"/>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F74DC41D-D9F7-F8C8-F173-58D70E35791F}"/>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1451B862-CE01-BEE0-174C-D7E9333C7DD4}"/>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6F84456E-CFB8-CD83-46E4-59254F55AB14}"/>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9CDF0AF0-4296-47F3-256A-C716EED12EDD}"/>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431B8AC9-C3E7-42E6-574B-4D052784C4D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796C0B64-5D19-2C74-5F36-B34AEAFA2F99}"/>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980CBE6F-DE80-ED81-2F97-522A82911D16}"/>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95C717A3-48D7-4086-2BE5-B2301139C453}"/>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E6F48B2D-33C1-40DB-F22A-9FFD48A36AAD}"/>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9B92FE49-73AE-D327-BC32-78863D5C2012}"/>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5F84EE35-93C6-F46D-6751-30142858F0DC}"/>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A5CD6408-B39A-EFF3-058A-AAA22B676828}"/>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09211F20-7172-33D7-2AD1-344E00DB3C67}"/>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07959F25-11B7-76D6-0611-76A58B808CD9}"/>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8D47C51D-7107-8B6F-F94B-DEC51F106C79}"/>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3</a:t>
            </a:fld>
            <a:endParaRPr lang="en-IN" dirty="0"/>
          </a:p>
        </p:txBody>
      </p:sp>
      <p:sp>
        <p:nvSpPr>
          <p:cNvPr id="85" name="Rectangle 84">
            <a:extLst>
              <a:ext uri="{FF2B5EF4-FFF2-40B4-BE49-F238E27FC236}">
                <a16:creationId xmlns:a16="http://schemas.microsoft.com/office/drawing/2014/main" id="{E7FFE7F0-6C2D-1E29-3399-062BB83B25F6}"/>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en-IN" dirty="0"/>
          </a:p>
        </p:txBody>
      </p:sp>
    </p:spTree>
    <p:extLst>
      <p:ext uri="{BB962C8B-B14F-4D97-AF65-F5344CB8AC3E}">
        <p14:creationId xmlns:p14="http://schemas.microsoft.com/office/powerpoint/2010/main" val="4022873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C1D6F-7367-E674-7C1F-C5FB0E7CD983}"/>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0E2EA639-BE80-81E8-4D9A-0F1E60818AFD}"/>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47D4FAF5-0AF8-0695-7733-A9B641799BD9}"/>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C647C450-EF4B-C0CA-BD15-B277BCCAA96D}"/>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3872B9B5-62F6-78AC-9A13-50453F223EB8}"/>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D97DB32D-3717-7BBC-89CC-714F340D1D07}"/>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DD3F8FEA-1EF4-15A9-885F-900773A63743}"/>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DEB6D310-9C40-B706-E51F-F74C49AA92EA}"/>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98240AFC-C58A-91F8-BCA0-4B977064649F}"/>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7D012831-CEC0-21A3-8F2A-BBDE4058E980}"/>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BDBB9C3B-1A2B-1FBD-6120-A87B280E8491}"/>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1CBFA4AC-B25D-3797-AD98-2758F8C902D1}"/>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268F510B-FB2F-2321-ADA2-4DE7A1088650}"/>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5045E177-03F3-81F0-FBF7-57E64409B71E}"/>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74AC6F6B-EBCC-3ED7-D1B7-8D1C7B5BFC77}"/>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BE0C719E-CFBA-CC2D-51DA-76B3A5B5233E}"/>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615063E5-F3EB-ADA5-CD8D-19F671E5F9E4}"/>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AB229C6C-19FB-CBC9-201D-601ECB521B87}"/>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3FBEB9A7-2DCC-B0FC-EFAF-E310DC70E75E}"/>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B93870E9-3E58-61E9-5A3E-3475BEE262F0}"/>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FB9125DE-8923-5E78-B469-EEDF76AD31AA}"/>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85205258-6AA4-AEE2-5564-AFC8F6D45C92}"/>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5653DB03-70F6-567B-98E2-74727B97B7F4}"/>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053CBB80-E993-EEA8-633A-A6444ADC83E4}"/>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507C1D08-7D02-67C1-F6F9-241ED2C13C32}"/>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E78CAC3C-F1D8-616F-78E5-8CA81BA7E8AE}"/>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FAD1AA78-D41C-58E6-B053-101C5D57A9E0}"/>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867B29F9-790C-1A7E-B9F8-6D6025F4CC1F}"/>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02555CF3-BE3F-3E51-8807-9FC9B07CE13B}"/>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E6E41FF1-4604-EDC2-20EE-0A6E2E63E754}"/>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29CE1AFD-8FF1-3BAF-7302-9DAD5D26535D}"/>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D256C79E-9857-1F93-B16E-C9C3FD116DA1}"/>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C30AF92C-0D29-8C45-6FEA-7761345D2C49}"/>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615BC192-D408-74B5-9EBB-F807F3D74E10}"/>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9AAC0AC3-D330-34BB-F33A-5A84FBCE8EB8}"/>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DC9590D1-E52A-A534-A632-C3A1AE3045EB}"/>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32C69C33-A36C-0E32-C1C1-0BCA6796313E}"/>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5C6FA709-D0C6-F2B4-12ED-F8C6353D6824}"/>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1180B754-C473-B7A6-5CBD-4B906784C608}"/>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0E2AEBD9-961D-EF8C-C5FF-F3693F306D98}"/>
              </a:ext>
            </a:extLst>
          </p:cNvPr>
          <p:cNvSpPr>
            <a:spLocks noGrp="1"/>
          </p:cNvSpPr>
          <p:nvPr>
            <p:ph type="ctrTitle"/>
          </p:nvPr>
        </p:nvSpPr>
        <p:spPr>
          <a:xfrm>
            <a:off x="-452062" y="20050"/>
            <a:ext cx="12098172" cy="1101217"/>
          </a:xfrm>
        </p:spPr>
        <p:txBody>
          <a:bodyPr>
            <a:normAutofit fontScale="90000"/>
          </a:bodyPr>
          <a:lstStyle/>
          <a:p>
            <a:r>
              <a:rPr lang="en-IN" sz="3600" b="1" dirty="0">
                <a:latin typeface="+mn-lt"/>
              </a:rPr>
              <a:t>Importing necessary library</a:t>
            </a:r>
            <a:br>
              <a:rPr lang="en-IN" sz="1200" dirty="0"/>
            </a:br>
            <a:endParaRPr lang="en-IN" sz="4400" b="1" dirty="0">
              <a:latin typeface="+mn-lt"/>
            </a:endParaRPr>
          </a:p>
        </p:txBody>
      </p:sp>
      <p:grpSp>
        <p:nvGrpSpPr>
          <p:cNvPr id="4" name="Group 3">
            <a:extLst>
              <a:ext uri="{FF2B5EF4-FFF2-40B4-BE49-F238E27FC236}">
                <a16:creationId xmlns:a16="http://schemas.microsoft.com/office/drawing/2014/main" id="{D826C8BE-508F-2F56-3815-5D160A57C6BF}"/>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873383D5-F978-EBF3-5FB7-2A71A444D987}"/>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6D249C56-C002-1FD1-3D96-45A519FD5F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EFB7E936-01B5-44AB-F4CF-48166F00CF80}"/>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BCAA6100-98AA-0B1F-01E3-23F6C2B9C78B}"/>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1677BA46-3C5A-0811-28DB-ECFC73312C0D}"/>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F0EDFFED-FF10-744F-9758-6996B782C9E9}"/>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8EE83022-7DD0-B29F-D656-5C8CDAB786DA}"/>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3798BE66-CC59-160C-B7A7-9CEB18E2A006}"/>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3955934D-4F52-6508-0280-D9B3A5A4D2C2}"/>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145946DD-F9AE-C8D6-ADC4-D28F5525C15D}"/>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EFEA370B-43C8-046F-07F9-C20EBED2D35E}"/>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161B76E2-5426-0A1E-AF30-50E3480E23EA}"/>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357556A0-9CD0-32D6-CC27-86DA65BBCE10}"/>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F82FE1A2-EFEE-5D86-C227-5C75DF8FDF24}"/>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D382BC40-78AA-5545-AF9A-EE8E8C37EA15}"/>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183A2F44-B79E-2A9E-529D-F61E6CFA2BCE}"/>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A5BFBF7B-3B3E-52EB-6DB1-079ECAA1DB3B}"/>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6F043ABF-8226-2793-F622-5A5B60974777}"/>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21E8F904-CEC9-FC8A-0502-553785C533EF}"/>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1155E025-4C56-3400-FDD8-8BA7DA9BF02A}"/>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4341FD5F-D27F-A191-3BB7-70E8D40E555C}"/>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9F61343E-C95E-FAA7-8C86-49C811587452}"/>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3865131C-1CC5-809C-6905-D240F87EA918}"/>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BC40D552-9989-19C5-FBBD-A463811DE2BB}"/>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771731A8-1C11-66A6-0C6C-A9B616A483F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4CC30578-4784-CDD9-E056-7938327EBD2C}"/>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45E51F53-055D-5610-48EA-0A275C3B3930}"/>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2A2C579F-E5EA-3CBF-13B1-9754B6523211}"/>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EC5F9CEA-31B2-9A21-353E-410148DFB564}"/>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1B6B8613-BE7A-C157-5F8C-4A9DFFA9AE0B}"/>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8FBDE5E1-FD26-0F14-35D9-F6F2F852BE22}"/>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7C0C22ED-31DD-3EDB-572F-558AF881062B}"/>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70C86DCE-5125-406D-22E0-30F728F7790A}"/>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72DE534D-5117-008F-6B96-3E671280418E}"/>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33607DC5-4745-59E1-E4DF-BF78C372DE64}"/>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AE95C388-FA6C-9783-0E35-2DDDCC95386A}"/>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508BB872-5AEA-DBD2-F7B3-54D016743F2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DF14F191-5F84-4A74-082E-355F103B373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CC79B72D-E431-521A-62BC-2231266904EC}"/>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4</a:t>
            </a:fld>
            <a:endParaRPr lang="en-IN" dirty="0"/>
          </a:p>
        </p:txBody>
      </p:sp>
      <p:sp>
        <p:nvSpPr>
          <p:cNvPr id="85" name="Rectangle 84">
            <a:extLst>
              <a:ext uri="{FF2B5EF4-FFF2-40B4-BE49-F238E27FC236}">
                <a16:creationId xmlns:a16="http://schemas.microsoft.com/office/drawing/2014/main" id="{C39B1220-B1D7-5974-8FFE-0E9A0AB76D95}"/>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en-IN" dirty="0"/>
          </a:p>
        </p:txBody>
      </p:sp>
      <p:sp>
        <p:nvSpPr>
          <p:cNvPr id="82" name="TextBox 81">
            <a:extLst>
              <a:ext uri="{FF2B5EF4-FFF2-40B4-BE49-F238E27FC236}">
                <a16:creationId xmlns:a16="http://schemas.microsoft.com/office/drawing/2014/main" id="{7BC72F3C-7B0E-2F20-E3C6-108E0F6A64ED}"/>
              </a:ext>
            </a:extLst>
          </p:cNvPr>
          <p:cNvSpPr txBox="1"/>
          <p:nvPr/>
        </p:nvSpPr>
        <p:spPr>
          <a:xfrm>
            <a:off x="-57377" y="978197"/>
            <a:ext cx="12146657" cy="4244752"/>
          </a:xfrm>
          <a:prstGeom prst="rect">
            <a:avLst/>
          </a:prstGeom>
          <a:noFill/>
        </p:spPr>
        <p:txBody>
          <a:bodyPr wrap="square">
            <a:spAutoFit/>
          </a:bodyPr>
          <a:lstStyle/>
          <a:p>
            <a:pPr marL="360490" marR="403187" indent="4877" rtl="0">
              <a:spcBef>
                <a:spcPts val="1600"/>
              </a:spcBef>
              <a:buNone/>
            </a:pPr>
            <a:r>
              <a:rPr lang="en-US" sz="1400" b="0" i="0" u="sng" dirty="0" err="1">
                <a:solidFill>
                  <a:srgbClr val="000000"/>
                </a:solidFill>
                <a:effectLst/>
                <a:latin typeface="Arial" panose="020B0604020202020204" pitchFamily="34" charset="0"/>
              </a:rPr>
              <a:t>ultralytics</a:t>
            </a:r>
            <a:r>
              <a:rPr lang="en-US" sz="1400" b="0" i="0" u="sng" dirty="0">
                <a:solidFill>
                  <a:srgbClr val="000000"/>
                </a:solidFill>
                <a:effectLst/>
                <a:latin typeface="Arial" panose="020B0604020202020204" pitchFamily="34" charset="0"/>
              </a:rPr>
              <a:t> </a:t>
            </a:r>
            <a:r>
              <a:rPr lang="en-US" sz="1400" b="0" i="0" u="none" strike="noStrike" dirty="0">
                <a:solidFill>
                  <a:srgbClr val="000000"/>
                </a:solidFill>
                <a:effectLst/>
                <a:latin typeface="Arial" panose="020B0604020202020204" pitchFamily="34" charset="0"/>
              </a:rPr>
              <a:t>:- The </a:t>
            </a:r>
            <a:r>
              <a:rPr lang="en-US" sz="1400" b="0" i="0" u="none" strike="noStrike" dirty="0" err="1">
                <a:solidFill>
                  <a:srgbClr val="000000"/>
                </a:solidFill>
                <a:effectLst/>
                <a:latin typeface="Arial" panose="020B0604020202020204" pitchFamily="34" charset="0"/>
              </a:rPr>
              <a:t>ultralytics</a:t>
            </a:r>
            <a:r>
              <a:rPr lang="en-US" sz="1400" b="0" i="0" u="none" strike="noStrike" dirty="0">
                <a:solidFill>
                  <a:srgbClr val="000000"/>
                </a:solidFill>
                <a:effectLst/>
                <a:latin typeface="Arial" panose="020B0604020202020204" pitchFamily="34" charset="0"/>
              </a:rPr>
              <a:t> system delivers advanced computer vision capabilities through its cutting-edge tools for detecting objects while segmenting images as well as evaluating body postures and executing image classifications. YOLO (You Only Look Once) models serve as the foundation for its development </a:t>
            </a:r>
            <a:endParaRPr lang="en-US" sz="1400" b="0" dirty="0">
              <a:effectLst/>
            </a:endParaRPr>
          </a:p>
          <a:p>
            <a:pPr marL="357442" marR="601320" indent="-3962" rtl="0">
              <a:spcBef>
                <a:spcPts val="1259"/>
              </a:spcBef>
              <a:buNone/>
            </a:pPr>
            <a:r>
              <a:rPr lang="en-US" sz="1400" b="0" i="0" u="sng" dirty="0" err="1">
                <a:solidFill>
                  <a:srgbClr val="000000"/>
                </a:solidFill>
                <a:effectLst/>
                <a:latin typeface="Arial" panose="020B0604020202020204" pitchFamily="34" charset="0"/>
              </a:rPr>
              <a:t>gdown</a:t>
            </a:r>
            <a:r>
              <a:rPr lang="en-US" sz="1400" b="0" i="0" u="sng" dirty="0">
                <a:solidFill>
                  <a:srgbClr val="000000"/>
                </a:solidFill>
                <a:effectLst/>
                <a:latin typeface="Arial" panose="020B0604020202020204" pitchFamily="34" charset="0"/>
              </a:rPr>
              <a:t> </a:t>
            </a:r>
            <a:r>
              <a:rPr lang="en-US" sz="1400" b="0" i="0" u="none" strike="noStrike" dirty="0">
                <a:solidFill>
                  <a:srgbClr val="000000"/>
                </a:solidFill>
                <a:effectLst/>
                <a:latin typeface="Arial" panose="020B0604020202020204" pitchFamily="34" charset="0"/>
              </a:rPr>
              <a:t>:- The </a:t>
            </a:r>
            <a:r>
              <a:rPr lang="en-US" sz="1400" b="0" i="0" u="none" strike="noStrike" dirty="0" err="1">
                <a:solidFill>
                  <a:srgbClr val="000000"/>
                </a:solidFill>
                <a:effectLst/>
                <a:latin typeface="Arial" panose="020B0604020202020204" pitchFamily="34" charset="0"/>
              </a:rPr>
              <a:t>gdown</a:t>
            </a:r>
            <a:r>
              <a:rPr lang="en-US" sz="1400" b="0" i="0" u="none" strike="noStrike" dirty="0">
                <a:solidFill>
                  <a:srgbClr val="000000"/>
                </a:solidFill>
                <a:effectLst/>
                <a:latin typeface="Arial" panose="020B0604020202020204" pitchFamily="34" charset="0"/>
              </a:rPr>
              <a:t> library allows users to streamline the process of transferring files and directories from Google Drive. </a:t>
            </a:r>
            <a:endParaRPr lang="en-US" sz="1400" b="0" dirty="0">
              <a:effectLst/>
            </a:endParaRPr>
          </a:p>
          <a:p>
            <a:pPr marL="354851" rtl="0">
              <a:spcBef>
                <a:spcPts val="1375"/>
              </a:spcBef>
              <a:buNone/>
            </a:pPr>
            <a:r>
              <a:rPr lang="en-US" sz="1400" b="0" i="0" u="sng" dirty="0">
                <a:solidFill>
                  <a:srgbClr val="000000"/>
                </a:solidFill>
                <a:effectLst/>
                <a:latin typeface="Arial" panose="020B0604020202020204" pitchFamily="34" charset="0"/>
              </a:rPr>
              <a:t>yolo</a:t>
            </a:r>
            <a:r>
              <a:rPr lang="en-US" sz="1400" b="0" i="0" u="none" strike="noStrike" dirty="0">
                <a:solidFill>
                  <a:srgbClr val="000000"/>
                </a:solidFill>
                <a:effectLst/>
                <a:latin typeface="Arial" panose="020B0604020202020204" pitchFamily="34" charset="0"/>
              </a:rPr>
              <a:t>: - it is popular tool used in real time object detection and image segmentation </a:t>
            </a:r>
            <a:endParaRPr lang="en-US" sz="1400" b="0" dirty="0">
              <a:effectLst/>
            </a:endParaRPr>
          </a:p>
          <a:p>
            <a:pPr marL="366751" marR="426542" indent="2121" rtl="0">
              <a:spcBef>
                <a:spcPts val="1600"/>
              </a:spcBef>
              <a:buNone/>
            </a:pPr>
            <a:r>
              <a:rPr lang="en-US" sz="1400" b="0" i="0" u="sng" dirty="0" err="1">
                <a:solidFill>
                  <a:srgbClr val="000000"/>
                </a:solidFill>
                <a:effectLst/>
                <a:latin typeface="Arial" panose="020B0604020202020204" pitchFamily="34" charset="0"/>
              </a:rPr>
              <a:t>Ipython.display</a:t>
            </a:r>
            <a:r>
              <a:rPr lang="en-US" sz="1400" b="0" i="0" u="none" strike="noStrike" dirty="0">
                <a:solidFill>
                  <a:srgbClr val="000000"/>
                </a:solidFill>
                <a:effectLst/>
                <a:latin typeface="Arial" panose="020B0604020202020204" pitchFamily="34" charset="0"/>
              </a:rPr>
              <a:t>:- </a:t>
            </a:r>
            <a:r>
              <a:rPr lang="en-US" sz="1400" b="0" i="0" u="none" strike="noStrike" dirty="0" err="1">
                <a:solidFill>
                  <a:srgbClr val="000000"/>
                </a:solidFill>
                <a:effectLst/>
                <a:latin typeface="Arial" panose="020B0604020202020204" pitchFamily="34" charset="0"/>
              </a:rPr>
              <a:t>Ipython.display</a:t>
            </a:r>
            <a:r>
              <a:rPr lang="en-US" sz="1400" b="0" i="0" u="none" strike="noStrike" dirty="0">
                <a:solidFill>
                  <a:srgbClr val="000000"/>
                </a:solidFill>
                <a:effectLst/>
                <a:latin typeface="Arial" panose="020B0604020202020204" pitchFamily="34" charset="0"/>
              </a:rPr>
              <a:t> functions as an output display system designed for </a:t>
            </a:r>
            <a:r>
              <a:rPr lang="en-US" sz="1400" b="0" i="0" u="none" strike="noStrike" dirty="0" err="1">
                <a:solidFill>
                  <a:srgbClr val="000000"/>
                </a:solidFill>
                <a:effectLst/>
                <a:latin typeface="Arial" panose="020B0604020202020204" pitchFamily="34" charset="0"/>
              </a:rPr>
              <a:t>jupyter</a:t>
            </a:r>
            <a:r>
              <a:rPr lang="en-US" sz="1400" b="0" i="0" u="none" strike="noStrike" dirty="0">
                <a:solidFill>
                  <a:srgbClr val="000000"/>
                </a:solidFill>
                <a:effectLst/>
                <a:latin typeface="Arial" panose="020B0604020202020204" pitchFamily="34" charset="0"/>
              </a:rPr>
              <a:t> notebook. </a:t>
            </a:r>
            <a:endParaRPr lang="en-US" sz="1400" b="0" dirty="0">
              <a:effectLst/>
            </a:endParaRPr>
          </a:p>
          <a:p>
            <a:pPr marL="361417" rtl="0">
              <a:spcBef>
                <a:spcPts val="1238"/>
              </a:spcBef>
              <a:buNone/>
            </a:pPr>
            <a:r>
              <a:rPr lang="en-US" sz="1400" b="0" i="0" u="none" strike="noStrike" dirty="0">
                <a:solidFill>
                  <a:srgbClr val="000000"/>
                </a:solidFill>
                <a:effectLst/>
                <a:latin typeface="Arial" panose="020B0604020202020204" pitchFamily="34" charset="0"/>
              </a:rPr>
              <a:t>code:- </a:t>
            </a:r>
            <a:endParaRPr lang="en-US" sz="1400" b="0" dirty="0">
              <a:effectLst/>
            </a:endParaRPr>
          </a:p>
          <a:p>
            <a:pPr marL="155169" rtl="0">
              <a:buNone/>
            </a:pPr>
            <a:r>
              <a:rPr lang="en-US" sz="1400" b="1" i="0" u="none" strike="noStrike" dirty="0">
                <a:solidFill>
                  <a:srgbClr val="FEFEFE"/>
                </a:solidFill>
                <a:effectLst/>
                <a:latin typeface="Noto Sans" panose="020B0502040504020204" pitchFamily="34" charset="0"/>
              </a:rPr>
              <a:t>6 </a:t>
            </a:r>
            <a:endParaRPr lang="en-US" sz="1400" b="0" dirty="0">
              <a:effectLst/>
            </a:endParaRPr>
          </a:p>
          <a:p>
            <a:pPr marL="366751" rtl="0">
              <a:spcBef>
                <a:spcPts val="1176"/>
              </a:spcBef>
              <a:buNone/>
            </a:pPr>
            <a:r>
              <a:rPr lang="en-US" sz="1400" b="0" i="0" u="none" strike="noStrike" dirty="0">
                <a:solidFill>
                  <a:srgbClr val="000000"/>
                </a:solidFill>
                <a:effectLst/>
                <a:latin typeface="Arial" panose="020B0604020202020204" pitchFamily="34" charset="0"/>
              </a:rPr>
              <a:t>!</a:t>
            </a:r>
            <a:r>
              <a:rPr lang="en-US" sz="1400" b="0" i="0" u="none" strike="noStrike" dirty="0" err="1">
                <a:solidFill>
                  <a:srgbClr val="000000"/>
                </a:solidFill>
                <a:effectLst/>
                <a:latin typeface="Arial" panose="020B0604020202020204" pitchFamily="34" charset="0"/>
              </a:rPr>
              <a:t>nvidia-smi</a:t>
            </a:r>
            <a:r>
              <a:rPr lang="en-US" sz="1400" b="0" i="0" u="none" strike="noStrike" dirty="0">
                <a:solidFill>
                  <a:srgbClr val="000000"/>
                </a:solidFill>
                <a:effectLst/>
                <a:latin typeface="Arial" panose="020B0604020202020204" pitchFamily="34" charset="0"/>
              </a:rPr>
              <a:t>  </a:t>
            </a:r>
            <a:endParaRPr lang="en-US" sz="1400" b="0" dirty="0">
              <a:effectLst/>
            </a:endParaRPr>
          </a:p>
          <a:p>
            <a:pPr marL="366751" rtl="0">
              <a:spcBef>
                <a:spcPts val="625"/>
              </a:spcBef>
              <a:buNone/>
            </a:pPr>
            <a:r>
              <a:rPr lang="en-US" sz="1400" b="0" i="0" u="none" strike="noStrike" dirty="0">
                <a:solidFill>
                  <a:srgbClr val="000000"/>
                </a:solidFill>
                <a:effectLst/>
                <a:latin typeface="Arial" panose="020B0604020202020204" pitchFamily="34" charset="0"/>
              </a:rPr>
              <a:t>!pip install </a:t>
            </a:r>
            <a:r>
              <a:rPr lang="en-US" sz="1400" b="0" i="0" u="none" strike="noStrike" dirty="0" err="1">
                <a:solidFill>
                  <a:srgbClr val="000000"/>
                </a:solidFill>
                <a:effectLst/>
                <a:latin typeface="Arial" panose="020B0604020202020204" pitchFamily="34" charset="0"/>
              </a:rPr>
              <a:t>ultralytics</a:t>
            </a:r>
            <a:r>
              <a:rPr lang="en-US" sz="1400" b="0" i="0" u="none" strike="noStrike" dirty="0">
                <a:solidFill>
                  <a:srgbClr val="000000"/>
                </a:solidFill>
                <a:effectLst/>
                <a:latin typeface="Arial" panose="020B0604020202020204" pitchFamily="34" charset="0"/>
              </a:rPr>
              <a:t> </a:t>
            </a:r>
            <a:endParaRPr lang="en-US" sz="1400" b="0" dirty="0">
              <a:effectLst/>
            </a:endParaRPr>
          </a:p>
          <a:p>
            <a:pPr marL="356387" rtl="0">
              <a:spcBef>
                <a:spcPts val="550"/>
              </a:spcBef>
              <a:buNone/>
            </a:pPr>
            <a:r>
              <a:rPr lang="en-US" sz="1400" b="0" i="0" u="none" strike="noStrike" dirty="0">
                <a:solidFill>
                  <a:srgbClr val="000000"/>
                </a:solidFill>
                <a:effectLst/>
                <a:latin typeface="Arial" panose="020B0604020202020204" pitchFamily="34" charset="0"/>
              </a:rPr>
              <a:t>from </a:t>
            </a:r>
            <a:r>
              <a:rPr lang="en-US" sz="1400" b="0" i="0" u="none" strike="noStrike" dirty="0" err="1">
                <a:solidFill>
                  <a:srgbClr val="000000"/>
                </a:solidFill>
                <a:effectLst/>
                <a:latin typeface="Arial" panose="020B0604020202020204" pitchFamily="34" charset="0"/>
              </a:rPr>
              <a:t>ultralytics</a:t>
            </a:r>
            <a:r>
              <a:rPr lang="en-US" sz="1400" b="0" i="0" u="none" strike="noStrike" dirty="0">
                <a:solidFill>
                  <a:srgbClr val="000000"/>
                </a:solidFill>
                <a:effectLst/>
                <a:latin typeface="Arial" panose="020B0604020202020204" pitchFamily="34" charset="0"/>
              </a:rPr>
              <a:t> import YOLO </a:t>
            </a:r>
            <a:endParaRPr lang="en-US" sz="1400" b="0" dirty="0">
              <a:effectLst/>
            </a:endParaRPr>
          </a:p>
          <a:p>
            <a:pPr marL="364147" rtl="0">
              <a:spcBef>
                <a:spcPts val="550"/>
              </a:spcBef>
              <a:buNone/>
            </a:pPr>
            <a:r>
              <a:rPr lang="en-US" sz="1400" b="0" i="0" u="none" strike="noStrike" dirty="0">
                <a:solidFill>
                  <a:srgbClr val="000000"/>
                </a:solidFill>
                <a:effectLst/>
                <a:latin typeface="Arial" panose="020B0604020202020204" pitchFamily="34" charset="0"/>
              </a:rPr>
              <a:t>import </a:t>
            </a:r>
            <a:r>
              <a:rPr lang="en-US" sz="1400" b="0" i="0" u="none" strike="noStrike" dirty="0" err="1">
                <a:solidFill>
                  <a:srgbClr val="000000"/>
                </a:solidFill>
                <a:effectLst/>
                <a:latin typeface="Arial" panose="020B0604020202020204" pitchFamily="34" charset="0"/>
              </a:rPr>
              <a:t>gdown</a:t>
            </a:r>
            <a:r>
              <a:rPr lang="en-US" sz="1400" b="0" i="0" u="none" strike="noStrike" dirty="0">
                <a:solidFill>
                  <a:srgbClr val="000000"/>
                </a:solidFill>
                <a:effectLst/>
                <a:latin typeface="Arial" panose="020B0604020202020204" pitchFamily="34" charset="0"/>
              </a:rPr>
              <a:t> </a:t>
            </a:r>
          </a:p>
          <a:p>
            <a:pPr marL="364147" rtl="0">
              <a:spcBef>
                <a:spcPts val="550"/>
              </a:spcBef>
              <a:buNone/>
            </a:pPr>
            <a:r>
              <a:rPr lang="en-US" sz="1800" b="0" i="0" u="none" strike="noStrike" dirty="0">
                <a:solidFill>
                  <a:srgbClr val="000000"/>
                </a:solidFill>
                <a:effectLst/>
                <a:latin typeface="Arial" panose="020B0604020202020204" pitchFamily="34" charset="0"/>
              </a:rPr>
              <a:t>from </a:t>
            </a:r>
            <a:r>
              <a:rPr lang="en-US" sz="1800" b="0" i="0" u="none" strike="noStrike" dirty="0" err="1">
                <a:solidFill>
                  <a:srgbClr val="000000"/>
                </a:solidFill>
                <a:effectLst/>
                <a:latin typeface="Arial" panose="020B0604020202020204" pitchFamily="34" charset="0"/>
              </a:rPr>
              <a:t>IPython.display</a:t>
            </a:r>
            <a:r>
              <a:rPr lang="en-US" sz="1800" b="0" i="0" u="none" strike="noStrike" dirty="0">
                <a:solidFill>
                  <a:srgbClr val="000000"/>
                </a:solidFill>
                <a:effectLst/>
                <a:latin typeface="Arial" panose="020B0604020202020204" pitchFamily="34" charset="0"/>
              </a:rPr>
              <a:t> import Image </a:t>
            </a:r>
            <a:endParaRPr lang="en-US" sz="1400" b="0" dirty="0">
              <a:effectLst/>
            </a:endParaRPr>
          </a:p>
          <a:p>
            <a:pPr>
              <a:buNone/>
            </a:pPr>
            <a:r>
              <a:rPr lang="en-US" sz="800" b="0" i="0" u="none" strike="noStrike" dirty="0">
                <a:solidFill>
                  <a:srgbClr val="000000"/>
                </a:solidFill>
                <a:effectLst/>
                <a:latin typeface="Arial" panose="020B0604020202020204" pitchFamily="34" charset="0"/>
              </a:rPr>
              <a:t> </a:t>
            </a:r>
            <a:endParaRPr lang="en-IN" sz="800" dirty="0"/>
          </a:p>
        </p:txBody>
      </p:sp>
    </p:spTree>
    <p:extLst>
      <p:ext uri="{BB962C8B-B14F-4D97-AF65-F5344CB8AC3E}">
        <p14:creationId xmlns:p14="http://schemas.microsoft.com/office/powerpoint/2010/main" val="31749400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549DC-907E-833A-4FCE-5887036F742F}"/>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22A2E2F8-8829-6028-AB5B-57524EFF3D18}"/>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D580606B-EBA7-C2A6-B9D7-62CAA97435FB}"/>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4BF4BC9B-1F49-98ED-6AF3-08D45063E2D7}"/>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EB5A84DD-8328-CF70-2B63-DA6F62C393E3}"/>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D4984D91-8D19-B1DA-868D-9C1A793FA9EB}"/>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F6612B5F-8BC1-7FBA-0307-AADF6C3ED80E}"/>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062B7713-8E7A-03E1-F463-21F91D10DD3F}"/>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AF614AC3-E7DE-9D87-6723-9B845CCDC44C}"/>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1F6E9619-A110-4685-7FDE-CAF99928100B}"/>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93651ACF-D19A-0506-9B0E-64801954D91C}"/>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BD1D6DD3-7D6B-11F8-F758-A89CFC68EAB0}"/>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DFCC87D6-43F8-2EC5-3BB7-5A2CBBAB7699}"/>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3CBF5B65-FD09-52B2-86D4-A8DD6DC65C46}"/>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46E4C576-0617-C2A8-BEEB-B87A942FE109}"/>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280854FE-0187-6C63-D7A1-4DE9A8A6145B}"/>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DD02FDCD-19DB-A6F2-DE73-6BE2F2E89B42}"/>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730811BE-45C7-003D-1282-5E812036CFC3}"/>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0639D4E8-3EDB-59DA-32D1-C2DDB1AE351A}"/>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B90331FF-E0B0-C63D-1AD6-C2C4B6557295}"/>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283E4D80-7871-338D-C187-1C1F44565DF3}"/>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71BD50C7-92B4-8984-6CFC-77F2D2E99676}"/>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F3FA5951-2766-F0CE-EB7A-5651527ECB81}"/>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F01D947A-75D6-67F8-955D-C654C9E6C880}"/>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32540B5F-3944-E122-01EF-B6660243F8E0}"/>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33984B66-FF81-F8BA-DFDA-80B04A4A7481}"/>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0772862E-40D4-0F09-F127-62B68D701188}"/>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6054124B-45AD-6D3E-D0AD-36DE8D20E75A}"/>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4052D335-BC9A-9348-DC09-E8DE7C02BC60}"/>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AD0BA28A-8D30-DC38-37CE-C4E7CC32218D}"/>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372CCC6F-4897-D0CB-795A-99B3B1E86DC4}"/>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590B47EB-D444-DB0A-A58A-A36D26DBD536}"/>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B5BE6C35-9345-A940-E548-C9FF6EA80456}"/>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83A79B76-089C-B776-104F-CEC4541A0587}"/>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79CA6034-8B5A-2AE1-892D-E3E7CD9A3D78}"/>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DC04C983-9B4D-5BDC-C875-D07403E1D66A}"/>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F7763A65-EC80-4932-739F-1666E20DB8F5}"/>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E370DDD6-CA3A-32AC-3664-EDAC54864DC7}"/>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4D9F8B3B-2309-7083-7BBC-F0F0A5CB5D74}"/>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48757E55-4F80-5DF2-ADF4-1DDFDC504EF1}"/>
              </a:ext>
            </a:extLst>
          </p:cNvPr>
          <p:cNvSpPr>
            <a:spLocks noGrp="1"/>
          </p:cNvSpPr>
          <p:nvPr>
            <p:ph type="ctrTitle"/>
          </p:nvPr>
        </p:nvSpPr>
        <p:spPr>
          <a:xfrm>
            <a:off x="-776259" y="53997"/>
            <a:ext cx="12098172" cy="869170"/>
          </a:xfrm>
        </p:spPr>
        <p:txBody>
          <a:bodyPr>
            <a:normAutofit/>
          </a:bodyPr>
          <a:lstStyle/>
          <a:p>
            <a:r>
              <a:rPr lang="en-IN" sz="4400" b="1" dirty="0">
                <a:latin typeface="+mn-lt"/>
              </a:rPr>
              <a:t>Dataset Details</a:t>
            </a:r>
          </a:p>
        </p:txBody>
      </p:sp>
      <p:grpSp>
        <p:nvGrpSpPr>
          <p:cNvPr id="4" name="Group 3">
            <a:extLst>
              <a:ext uri="{FF2B5EF4-FFF2-40B4-BE49-F238E27FC236}">
                <a16:creationId xmlns:a16="http://schemas.microsoft.com/office/drawing/2014/main" id="{EEDCBF4E-1F06-3B9F-C072-5E7315398695}"/>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02F61C76-7619-B560-50C1-BD5D29222175}"/>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67F0738A-CCC0-0D28-7321-5A2A2C9CAE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63D4E5DD-2973-D314-F3D8-66DADFDCB67E}"/>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1D39BF31-BAEB-D7E5-AB6D-5A88F8480A47}"/>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150274CF-56C8-E58B-51F7-97DB94737E88}"/>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F071846B-83A3-9142-5E2B-B6DEB561AED5}"/>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4ACBE47C-97CE-882B-1C19-7704B374D550}"/>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F078C49E-9969-01A1-70DF-62A0847F176B}"/>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DCB4599C-8ACD-BB59-C8BF-5B011407F999}"/>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5BF9561A-89A9-6FF2-DBF6-7F19D7AF82D4}"/>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039FE42E-2539-7731-5FED-1FE2F5C27209}"/>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F1E0E9E6-BD88-A777-1BC1-C5566B008245}"/>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9F9212C3-02A0-9B9D-C640-987D66CCF00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AFD8CA7F-0BF8-8D14-CFC3-7F8C16A1AFFB}"/>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0B206BED-470B-9261-7565-640AF249152C}"/>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DE474577-7B6D-77E0-D84B-108232107099}"/>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5EB45A9F-5761-DF72-8BD6-107B04CA896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392E150F-2189-7E21-D2BB-B286AFAC1BDA}"/>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B97D1FF9-8D02-6911-DD5B-401D0ECE892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6C84D134-4099-38AE-7645-A397184B9C72}"/>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7CE3B08C-2C5D-824A-4C1C-CBEE986475AD}"/>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2CDCD164-0682-AD4F-9F6E-96DC14E2F26C}"/>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4CB94AA3-69A5-EB7B-D606-81E59B05472F}"/>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8B73B6E8-6D23-70E4-9D6D-47BEFE4B06D8}"/>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B09A8F99-A2EE-EC20-D54A-B84E8F16C837}"/>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28051479-CA85-8C9A-3090-52192EEEDBDD}"/>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CDBB0774-0570-C9F8-9150-049552B1B8B9}"/>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01BE6DDB-0179-F456-16EA-A58D908C9527}"/>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9165B729-5E5A-D7B9-47A5-DF1D68D747FA}"/>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AD4866C6-8A8B-0E44-ADB4-6C0CEBF82F53}"/>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B8506E91-D681-6455-C22B-669D4314BFD7}"/>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99B566EA-FF9A-6A1E-88CE-6991854BE2D4}"/>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C1D0EB52-690B-2BA6-9F1A-8D176D1EB059}"/>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90030FFC-8C5D-1AC5-96D5-2BE647ABEDE7}"/>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4989A3BE-44DC-D3AA-0868-810E44FC7976}"/>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97C0F204-1BB1-C062-189F-3FB2AC4263D8}"/>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4BD08381-EC39-9D2F-672D-7081007A3543}"/>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4DFE26FC-F158-0955-CCE1-29D33066C6D1}"/>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067D82DF-BBA5-1531-6C89-2F6BF2F7C0F8}"/>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5</a:t>
            </a:fld>
            <a:endParaRPr lang="en-IN" dirty="0"/>
          </a:p>
        </p:txBody>
      </p:sp>
      <p:sp>
        <p:nvSpPr>
          <p:cNvPr id="85" name="Rectangle 84">
            <a:extLst>
              <a:ext uri="{FF2B5EF4-FFF2-40B4-BE49-F238E27FC236}">
                <a16:creationId xmlns:a16="http://schemas.microsoft.com/office/drawing/2014/main" id="{A2B3B85E-913F-FDF2-6BD2-C0FFDC69AE3D}"/>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en-IN" dirty="0"/>
          </a:p>
        </p:txBody>
      </p:sp>
      <p:sp>
        <p:nvSpPr>
          <p:cNvPr id="83" name="TextBox 82">
            <a:extLst>
              <a:ext uri="{FF2B5EF4-FFF2-40B4-BE49-F238E27FC236}">
                <a16:creationId xmlns:a16="http://schemas.microsoft.com/office/drawing/2014/main" id="{EA7E6E9A-39D8-D5CB-1DEA-E99CF6B648BA}"/>
              </a:ext>
            </a:extLst>
          </p:cNvPr>
          <p:cNvSpPr txBox="1"/>
          <p:nvPr/>
        </p:nvSpPr>
        <p:spPr>
          <a:xfrm>
            <a:off x="-95777" y="1308931"/>
            <a:ext cx="12190774" cy="1785104"/>
          </a:xfrm>
          <a:prstGeom prst="rect">
            <a:avLst/>
          </a:prstGeom>
          <a:noFill/>
        </p:spPr>
        <p:txBody>
          <a:bodyPr wrap="square" rtlCol="0">
            <a:spAutoFit/>
          </a:bodyPr>
          <a:lstStyle/>
          <a:p>
            <a:pPr marL="356387" rtl="0">
              <a:spcBef>
                <a:spcPts val="2800"/>
              </a:spcBef>
              <a:buNone/>
            </a:pPr>
            <a:r>
              <a:rPr lang="en-US" sz="1800" b="0" i="0" u="none" strike="noStrike" dirty="0">
                <a:solidFill>
                  <a:srgbClr val="000000"/>
                </a:solidFill>
                <a:effectLst/>
                <a:latin typeface="Arial" panose="020B0604020202020204" pitchFamily="34" charset="0"/>
              </a:rPr>
              <a:t>The Dataset for the project is taken from </a:t>
            </a:r>
            <a:r>
              <a:rPr lang="en-US" sz="1800" b="0" i="0" u="none" strike="noStrike" dirty="0" err="1">
                <a:solidFill>
                  <a:srgbClr val="000000"/>
                </a:solidFill>
                <a:effectLst/>
                <a:latin typeface="Arial" panose="020B0604020202020204" pitchFamily="34" charset="0"/>
              </a:rPr>
              <a:t>roboflow</a:t>
            </a:r>
            <a:r>
              <a:rPr lang="en-US" sz="1800" b="0" i="0" u="none" strike="noStrike" dirty="0">
                <a:solidFill>
                  <a:srgbClr val="000000"/>
                </a:solidFill>
                <a:effectLst/>
                <a:latin typeface="Arial" panose="020B0604020202020204" pitchFamily="34" charset="0"/>
              </a:rPr>
              <a:t>  </a:t>
            </a:r>
            <a:endParaRPr lang="en-US" b="0" dirty="0">
              <a:effectLst/>
            </a:endParaRPr>
          </a:p>
          <a:p>
            <a:pPr marL="361417" rtl="0">
              <a:spcBef>
                <a:spcPts val="1225"/>
              </a:spcBef>
              <a:buNone/>
            </a:pPr>
            <a:r>
              <a:rPr lang="en-US" sz="1800" b="0" i="0" u="none" strike="noStrike" dirty="0">
                <a:solidFill>
                  <a:srgbClr val="000000"/>
                </a:solidFill>
                <a:effectLst/>
                <a:latin typeface="Arial" panose="020B0604020202020204" pitchFamily="34" charset="0"/>
              </a:rPr>
              <a:t>dataset name : - English sentences Object detection </a:t>
            </a:r>
            <a:endParaRPr lang="en-US" b="0" dirty="0">
              <a:effectLst/>
            </a:endParaRPr>
          </a:p>
          <a:p>
            <a:pPr marL="366446" rtl="0">
              <a:spcBef>
                <a:spcPts val="1150"/>
              </a:spcBef>
              <a:buNone/>
            </a:pPr>
            <a:r>
              <a:rPr lang="en-US" sz="1800" b="0" i="0" u="none" strike="noStrike" dirty="0">
                <a:solidFill>
                  <a:srgbClr val="000000"/>
                </a:solidFill>
                <a:effectLst/>
                <a:latin typeface="Arial" panose="020B0604020202020204" pitchFamily="34" charset="0"/>
              </a:rPr>
              <a:t>link to dataset:- </a:t>
            </a:r>
            <a:r>
              <a:rPr lang="en-US" sz="1800" b="0" i="0" u="sng" dirty="0">
                <a:solidFill>
                  <a:srgbClr val="1A62FF"/>
                </a:solidFill>
                <a:effectLst/>
                <a:latin typeface="Arial" panose="020B0604020202020204" pitchFamily="34" charset="0"/>
              </a:rPr>
              <a:t>English Sentences Dataset &gt; Overview</a:t>
            </a:r>
            <a:r>
              <a:rPr lang="en-US" sz="1800" b="0" i="0" u="none" strike="noStrike" dirty="0">
                <a:solidFill>
                  <a:srgbClr val="1A62FF"/>
                </a:solidFill>
                <a:effectLst/>
                <a:latin typeface="Arial" panose="020B0604020202020204" pitchFamily="34" charset="0"/>
              </a:rPr>
              <a:t> </a:t>
            </a:r>
            <a:endParaRPr lang="en-US" b="0" dirty="0">
              <a:effectLst/>
            </a:endParaRPr>
          </a:p>
          <a:p>
            <a:pPr>
              <a:buNone/>
            </a:pPr>
            <a:br>
              <a:rPr lang="en-US" dirty="0"/>
            </a:br>
            <a:endParaRPr lang="en-IN" dirty="0"/>
          </a:p>
        </p:txBody>
      </p:sp>
      <p:sp>
        <p:nvSpPr>
          <p:cNvPr id="81" name="TextBox 80">
            <a:extLst>
              <a:ext uri="{FF2B5EF4-FFF2-40B4-BE49-F238E27FC236}">
                <a16:creationId xmlns:a16="http://schemas.microsoft.com/office/drawing/2014/main" id="{B97F29B4-1E95-A2FC-1435-2F4B22CF52C5}"/>
              </a:ext>
            </a:extLst>
          </p:cNvPr>
          <p:cNvSpPr txBox="1"/>
          <p:nvPr/>
        </p:nvSpPr>
        <p:spPr>
          <a:xfrm>
            <a:off x="-417402" y="2630644"/>
            <a:ext cx="10001976" cy="2623795"/>
          </a:xfrm>
          <a:prstGeom prst="rect">
            <a:avLst/>
          </a:prstGeom>
          <a:noFill/>
        </p:spPr>
        <p:txBody>
          <a:bodyPr wrap="square">
            <a:spAutoFit/>
          </a:bodyPr>
          <a:lstStyle/>
          <a:p>
            <a:pPr marL="661187" rtl="0">
              <a:spcBef>
                <a:spcPts val="1342"/>
              </a:spcBef>
              <a:buNone/>
            </a:pPr>
            <a:r>
              <a:rPr lang="en-IN" sz="1800" b="0" i="0" u="none" strike="noStrike" dirty="0">
                <a:solidFill>
                  <a:srgbClr val="000000"/>
                </a:solidFill>
                <a:effectLst/>
                <a:latin typeface="Arial" panose="020B0604020202020204" pitchFamily="34" charset="0"/>
              </a:rPr>
              <a:t>Total images: 233 images </a:t>
            </a:r>
            <a:endParaRPr lang="en-IN" b="0" dirty="0">
              <a:effectLst/>
            </a:endParaRPr>
          </a:p>
          <a:p>
            <a:pPr marL="661187" rtl="0">
              <a:spcBef>
                <a:spcPts val="325"/>
              </a:spcBef>
              <a:buNone/>
            </a:pPr>
            <a:r>
              <a:rPr lang="en-IN" sz="1800" b="0" i="0" u="none" strike="noStrike" dirty="0">
                <a:solidFill>
                  <a:srgbClr val="000000"/>
                </a:solidFill>
                <a:effectLst/>
                <a:latin typeface="Arial" panose="020B0604020202020204" pitchFamily="34" charset="0"/>
              </a:rPr>
              <a:t>Training set: 204 images </a:t>
            </a:r>
            <a:endParaRPr lang="en-IN" b="0" dirty="0">
              <a:effectLst/>
            </a:endParaRPr>
          </a:p>
          <a:p>
            <a:pPr marL="154877" rtl="0">
              <a:buNone/>
            </a:pPr>
            <a:r>
              <a:rPr lang="en-IN" sz="800" b="1" i="0" u="none" strike="noStrike" dirty="0">
                <a:solidFill>
                  <a:srgbClr val="FEFEFE"/>
                </a:solidFill>
                <a:effectLst/>
                <a:latin typeface="Noto Sans" panose="020B0502040504020204" pitchFamily="34" charset="0"/>
              </a:rPr>
              <a:t>8 </a:t>
            </a:r>
            <a:endParaRPr lang="en-IN" b="0" dirty="0">
              <a:effectLst/>
            </a:endParaRPr>
          </a:p>
          <a:p>
            <a:pPr marL="661949" rtl="0">
              <a:spcBef>
                <a:spcPts val="283"/>
              </a:spcBef>
              <a:buNone/>
            </a:pPr>
            <a:r>
              <a:rPr lang="en-IN" sz="1800" b="0" i="0" u="none" strike="noStrike" dirty="0">
                <a:solidFill>
                  <a:srgbClr val="000000"/>
                </a:solidFill>
                <a:effectLst/>
                <a:latin typeface="Arial" panose="020B0604020202020204" pitchFamily="34" charset="0"/>
              </a:rPr>
              <a:t>Validation set: 20 images </a:t>
            </a:r>
            <a:endParaRPr lang="en-IN" b="0" dirty="0">
              <a:effectLst/>
            </a:endParaRPr>
          </a:p>
          <a:p>
            <a:pPr marL="661187" rtl="0">
              <a:spcBef>
                <a:spcPts val="325"/>
              </a:spcBef>
              <a:buNone/>
            </a:pPr>
            <a:r>
              <a:rPr lang="en-IN" sz="1800" b="0" i="0" u="none" strike="noStrike" dirty="0">
                <a:solidFill>
                  <a:srgbClr val="000000"/>
                </a:solidFill>
                <a:effectLst/>
                <a:latin typeface="Arial" panose="020B0604020202020204" pitchFamily="34" charset="0"/>
              </a:rPr>
              <a:t>Test set: 9 images </a:t>
            </a:r>
            <a:endParaRPr lang="en-IN" b="0" dirty="0">
              <a:effectLst/>
            </a:endParaRPr>
          </a:p>
          <a:p>
            <a:pPr marL="673684" rtl="0">
              <a:spcBef>
                <a:spcPts val="250"/>
              </a:spcBef>
              <a:buNone/>
            </a:pPr>
            <a:r>
              <a:rPr lang="en-IN" sz="1800" b="0" i="0" u="none" strike="noStrike" dirty="0">
                <a:solidFill>
                  <a:srgbClr val="000000"/>
                </a:solidFill>
                <a:effectLst/>
                <a:latin typeface="Arial" panose="020B0604020202020204" pitchFamily="34" charset="0"/>
              </a:rPr>
              <a:t>Resolution: 640×640 pixels (standardized) </a:t>
            </a:r>
            <a:endParaRPr lang="en-IN" b="0" dirty="0">
              <a:effectLst/>
            </a:endParaRPr>
          </a:p>
          <a:p>
            <a:pPr marL="673684" rtl="0">
              <a:spcBef>
                <a:spcPts val="250"/>
              </a:spcBef>
              <a:buNone/>
            </a:pPr>
            <a:r>
              <a:rPr lang="en-IN" sz="1800" b="0" i="0" u="none" strike="noStrike" dirty="0">
                <a:solidFill>
                  <a:srgbClr val="000000"/>
                </a:solidFill>
                <a:effectLst/>
                <a:latin typeface="Arial" panose="020B0604020202020204" pitchFamily="34" charset="0"/>
              </a:rPr>
              <a:t>Format: YOLO v11 </a:t>
            </a:r>
            <a:endParaRPr lang="en-IN" b="0" dirty="0">
              <a:effectLst/>
            </a:endParaRPr>
          </a:p>
          <a:p>
            <a:pPr>
              <a:buNone/>
            </a:pPr>
            <a:br>
              <a:rPr lang="en-IN" dirty="0"/>
            </a:br>
            <a:endParaRPr lang="en-IN" dirty="0"/>
          </a:p>
        </p:txBody>
      </p:sp>
    </p:spTree>
    <p:extLst>
      <p:ext uri="{BB962C8B-B14F-4D97-AF65-F5344CB8AC3E}">
        <p14:creationId xmlns:p14="http://schemas.microsoft.com/office/powerpoint/2010/main" val="3511316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E0C2E-4290-CF5A-9DF0-4E4E614048E8}"/>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F14BA9B8-6506-ED97-0049-AE2FF7774440}"/>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513B3BB5-7104-F13E-FD30-1D4CF8EB02B5}"/>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3E78BB01-7BA4-502F-FC17-9E005E313FD7}"/>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32271187-DAB0-CA58-134F-1E6833F648EB}"/>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FB0D5A1C-8498-1F2E-E4FA-CFE986236FCF}"/>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BBB8396F-965A-F418-5646-86B3D171EAA0}"/>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2BEBB2C9-4A42-2370-233E-C5EF0C21B329}"/>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7CD67097-F7E7-DEC8-8CFF-C355A284B3C4}"/>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9B411B21-4766-4BC6-528C-CCD8F8D9138E}"/>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E87CB234-1200-487D-0439-EA8FB2BF7EFF}"/>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213F9DDA-540D-915E-FB84-2C4E8B0F1791}"/>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BB19FCDF-5E8A-BCE2-EF02-CD3AF583BAD5}"/>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B5784BD7-F11A-67D1-DD4C-1064772BA7BC}"/>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AAFE796E-A21E-3722-1CAC-32C5FC8D89FD}"/>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FF22CBA5-51F3-9CA7-BA5B-3145A11849FB}"/>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1059A069-0E3A-9BB0-A710-BBA83B74AADD}"/>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38319668-39D0-8272-863F-3BF99A76B76C}"/>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280CC5D7-9244-E4EF-D864-71E15B3B028B}"/>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D6B5EE24-3123-728F-9538-98B57D55B923}"/>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547E9CBB-0541-DF31-A0BF-6D82061D1B8E}"/>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3D406649-B24B-D835-4F90-316D5374766A}"/>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12E49C63-15F7-188D-EF00-5148102A8133}"/>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D7BD1155-14C0-F246-8397-7D52FD15713E}"/>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AAE6EA06-34F6-C3AB-AD64-71868E63CF40}"/>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0CBD01C6-11A6-1134-AF93-1853004AD544}"/>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50AC4CE3-69D4-DC5F-4F87-B954EC095FC1}"/>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4957E407-A231-4FD4-2CEF-40270C472A72}"/>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C09D9D50-F28E-521F-81FE-F96DEA44F081}"/>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CA724956-75C0-A645-0E17-1CF2E36372EC}"/>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4FF9BE4E-38B2-DDBE-EFED-363120AD6DF1}"/>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AD06C1D8-CE66-DEA2-684B-F4A1D600C978}"/>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6C46D796-26FF-1790-8EC1-7B3BB09A901C}"/>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6D913002-FBF9-7C77-881F-D30F48D16FEB}"/>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3D16FB5C-6BCA-AE46-6E33-0F12221A0E3D}"/>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70C51369-B903-9F59-216F-2C9E947CFB88}"/>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5A3A6434-8987-2FEE-5ECC-3148B15DEB4C}"/>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9E3B4764-121E-8DE0-3116-F4715206FC05}"/>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20C022A1-70EF-7B16-3366-9876F1CAA337}"/>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9552FC10-FA4C-FEE8-D037-AC36179F7824}"/>
              </a:ext>
            </a:extLst>
          </p:cNvPr>
          <p:cNvSpPr>
            <a:spLocks noGrp="1"/>
          </p:cNvSpPr>
          <p:nvPr>
            <p:ph type="ctrTitle"/>
          </p:nvPr>
        </p:nvSpPr>
        <p:spPr>
          <a:xfrm>
            <a:off x="-3175" y="232047"/>
            <a:ext cx="12098172" cy="869170"/>
          </a:xfrm>
        </p:spPr>
        <p:txBody>
          <a:bodyPr>
            <a:normAutofit/>
          </a:bodyPr>
          <a:lstStyle/>
          <a:p>
            <a:r>
              <a:rPr lang="en-IN" sz="4400" b="1" dirty="0">
                <a:latin typeface="+mn-lt"/>
              </a:rPr>
              <a:t>Dataset Details</a:t>
            </a:r>
          </a:p>
        </p:txBody>
      </p:sp>
      <p:grpSp>
        <p:nvGrpSpPr>
          <p:cNvPr id="4" name="Group 3">
            <a:extLst>
              <a:ext uri="{FF2B5EF4-FFF2-40B4-BE49-F238E27FC236}">
                <a16:creationId xmlns:a16="http://schemas.microsoft.com/office/drawing/2014/main" id="{C8D0DCAF-D5DC-2CBF-CE48-C80B2CE9D975}"/>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E218021F-BC69-5D18-4728-F0DD8C889B18}"/>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CBFFB809-BFD4-0150-E669-0F4E4D510F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BFAA9D0C-4612-2615-BBB1-5B6F1A175EDA}"/>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5EE4189B-7789-7B16-4BB2-B2380C237958}"/>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F746087F-51D4-C9AC-1FC1-A80ABC0D4125}"/>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E013331E-0EA2-42F4-F4EA-7A0262AEF397}"/>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AC7C6BA0-B90C-67C4-4378-7D45EF0BC219}"/>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F01FEDF7-92B1-A438-8AF1-40AE6851F2AE}"/>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3444B6EB-5788-A531-D0CB-4D71A7CCD0DE}"/>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50B08642-06D7-3A2B-788D-4BE172BCBE0A}"/>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EF3A6DC2-B153-4C78-22AC-6E83DBDA2EEC}"/>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464ABB3B-174B-6698-F3B4-6EB4AF9C8965}"/>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A0C5BAF9-31FD-64B7-5DBF-CE1FDB1FA9CB}"/>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17C5B43B-D9B8-B0B1-0E15-9DF7E2140899}"/>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CA03B17F-7F9F-CFB5-D476-D7E87C5F7450}"/>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82331603-FB4F-C055-FE85-099618BBBA1A}"/>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79C5E1B3-3CBE-B978-BD1E-9D6B3EE561B8}"/>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3C43A89C-DB97-B115-491E-5715C533B321}"/>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87FE239F-EFAD-E1B3-9526-9242ADE3A599}"/>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7E07F7AA-BD66-A7D8-5CFB-5DD8A65F7810}"/>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CCF8964A-8A04-10FF-B73C-55E0C5CBE2FA}"/>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683AB741-23C6-9DAD-93D3-B0583BA65973}"/>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6DAF5F1E-05D9-D226-67EA-A18F70A85DFE}"/>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5EDAF067-96AD-6333-1935-2A86A6C76E94}"/>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FA79F2AA-0131-E35E-29A6-2B2B418E52A7}"/>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202C7726-EBDB-9926-8BAE-63EDFAB38935}"/>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8F738FCE-095A-792C-4803-2C0794E14A4C}"/>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FB8D5D65-AB33-1355-2166-FC1639D5C07C}"/>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1D105173-55E4-12B8-7115-9ABFA8AD6BFD}"/>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E772B91A-0DF0-9B65-01EC-81C355E59724}"/>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21C083F7-E994-02E4-B086-070A7EE4EFDB}"/>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41D27A1D-F13A-14C4-5AD2-E6D1A491354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38A27E2A-9F8E-D5E1-189A-105150F3F1AA}"/>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19156B7D-693F-4F6C-83FB-80EA0922B8D3}"/>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8074AFB2-2CA2-1634-7EBB-C9ABF40B5B00}"/>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5B516695-E0FC-4579-73A1-623F4B670103}"/>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2F0DF6E9-AEBB-EC5B-915B-889A4BD4143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205C8298-E8C0-1ECE-9759-EA8B1C15D718}"/>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068136B7-60A5-943F-1198-59D987175E4E}"/>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6</a:t>
            </a:fld>
            <a:endParaRPr lang="en-IN" dirty="0"/>
          </a:p>
        </p:txBody>
      </p:sp>
      <p:sp>
        <p:nvSpPr>
          <p:cNvPr id="85" name="Rectangle 84">
            <a:extLst>
              <a:ext uri="{FF2B5EF4-FFF2-40B4-BE49-F238E27FC236}">
                <a16:creationId xmlns:a16="http://schemas.microsoft.com/office/drawing/2014/main" id="{CA0778C2-9C98-6185-5EB3-59D5DD1ABDB2}"/>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en-IN" dirty="0"/>
          </a:p>
        </p:txBody>
      </p:sp>
      <p:sp>
        <p:nvSpPr>
          <p:cNvPr id="83" name="TextBox 82">
            <a:extLst>
              <a:ext uri="{FF2B5EF4-FFF2-40B4-BE49-F238E27FC236}">
                <a16:creationId xmlns:a16="http://schemas.microsoft.com/office/drawing/2014/main" id="{1AD0132C-4DB1-6F93-7307-12EA873B67F7}"/>
              </a:ext>
            </a:extLst>
          </p:cNvPr>
          <p:cNvSpPr txBox="1"/>
          <p:nvPr/>
        </p:nvSpPr>
        <p:spPr>
          <a:xfrm>
            <a:off x="276263" y="1300618"/>
            <a:ext cx="12190774" cy="4113947"/>
          </a:xfrm>
          <a:prstGeom prst="rect">
            <a:avLst/>
          </a:prstGeom>
          <a:noFill/>
        </p:spPr>
        <p:txBody>
          <a:bodyPr wrap="square" rtlCol="0">
            <a:spAutoFit/>
          </a:bodyPr>
          <a:lstStyle/>
          <a:p>
            <a:pPr marL="357683" rtl="0">
              <a:spcBef>
                <a:spcPts val="921"/>
              </a:spcBef>
              <a:buNone/>
            </a:pPr>
            <a:r>
              <a:rPr lang="en-US" sz="1800" b="1" i="0" u="none" strike="noStrike" dirty="0">
                <a:solidFill>
                  <a:srgbClr val="000000"/>
                </a:solidFill>
                <a:effectLst/>
                <a:latin typeface="Arial" panose="020B0604020202020204" pitchFamily="34" charset="0"/>
              </a:rPr>
              <a:t>Augmentations &amp; Preprocessing  </a:t>
            </a:r>
          </a:p>
          <a:p>
            <a:pPr marL="357683" rtl="0">
              <a:spcBef>
                <a:spcPts val="921"/>
              </a:spcBef>
              <a:buNone/>
            </a:pPr>
            <a:r>
              <a:rPr lang="en-US" b="1" dirty="0">
                <a:solidFill>
                  <a:srgbClr val="000000"/>
                </a:solidFill>
                <a:latin typeface="Arial" panose="020B0604020202020204" pitchFamily="34" charset="0"/>
              </a:rPr>
              <a:t>Augmentation</a:t>
            </a:r>
            <a:endParaRPr lang="en-US" b="0" dirty="0">
              <a:effectLst/>
            </a:endParaRPr>
          </a:p>
          <a:p>
            <a:pPr marL="362166" rtl="0">
              <a:spcBef>
                <a:spcPts val="599"/>
              </a:spcBef>
              <a:buNone/>
            </a:pPr>
            <a:r>
              <a:rPr lang="en-US" sz="1800" b="0" i="0" u="none" strike="noStrike" dirty="0">
                <a:solidFill>
                  <a:srgbClr val="000000"/>
                </a:solidFill>
                <a:effectLst/>
                <a:latin typeface="Arial" panose="020B0604020202020204" pitchFamily="34" charset="0"/>
              </a:rPr>
              <a:t>Outputs per training example: 3 </a:t>
            </a:r>
            <a:endParaRPr lang="en-US" b="0" dirty="0">
              <a:effectLst/>
            </a:endParaRPr>
          </a:p>
          <a:p>
            <a:pPr marL="155169" rtl="0">
              <a:buNone/>
            </a:pPr>
            <a:r>
              <a:rPr lang="en-US" sz="1800" b="1" i="0" u="none" strike="noStrike" dirty="0">
                <a:solidFill>
                  <a:srgbClr val="FEFEFE"/>
                </a:solidFill>
                <a:effectLst/>
                <a:latin typeface="Noto Sans" panose="020B0502040504020204" pitchFamily="34" charset="0"/>
              </a:rPr>
              <a:t>2 </a:t>
            </a:r>
            <a:endParaRPr lang="en-US" b="0" dirty="0">
              <a:effectLst/>
            </a:endParaRPr>
          </a:p>
          <a:p>
            <a:pPr marL="361112" rtl="0">
              <a:spcBef>
                <a:spcPts val="841"/>
              </a:spcBef>
              <a:buNone/>
            </a:pPr>
            <a:r>
              <a:rPr lang="en-US" sz="1800" b="0" i="0" u="none" strike="noStrike" dirty="0">
                <a:solidFill>
                  <a:srgbClr val="000000"/>
                </a:solidFill>
                <a:effectLst/>
                <a:latin typeface="Arial" panose="020B0604020202020204" pitchFamily="34" charset="0"/>
              </a:rPr>
              <a:t>90° Rotate: Clockwise, Counter-Clockwise, Upside Down </a:t>
            </a:r>
            <a:endParaRPr lang="en-US" b="0" dirty="0">
              <a:effectLst/>
            </a:endParaRPr>
          </a:p>
          <a:p>
            <a:pPr marL="367805" rtl="0">
              <a:spcBef>
                <a:spcPts val="775"/>
              </a:spcBef>
              <a:buNone/>
            </a:pPr>
            <a:r>
              <a:rPr lang="en-US" sz="1800" b="0" i="0" u="none" strike="noStrike" dirty="0">
                <a:solidFill>
                  <a:srgbClr val="000000"/>
                </a:solidFill>
                <a:effectLst/>
                <a:latin typeface="Arial" panose="020B0604020202020204" pitchFamily="34" charset="0"/>
              </a:rPr>
              <a:t>Brightness: Between -15% and +15% </a:t>
            </a:r>
            <a:endParaRPr lang="en-US" b="0" dirty="0">
              <a:effectLst/>
            </a:endParaRPr>
          </a:p>
          <a:p>
            <a:pPr marL="367805" rtl="0">
              <a:spcBef>
                <a:spcPts val="700"/>
              </a:spcBef>
              <a:buNone/>
            </a:pPr>
            <a:r>
              <a:rPr lang="en-US" sz="1800" b="0" i="0" u="none" strike="noStrike" dirty="0">
                <a:solidFill>
                  <a:srgbClr val="000000"/>
                </a:solidFill>
                <a:effectLst/>
                <a:latin typeface="Arial" panose="020B0604020202020204" pitchFamily="34" charset="0"/>
              </a:rPr>
              <a:t>Blur: Up to 1px </a:t>
            </a:r>
            <a:endParaRPr lang="en-US" b="0" dirty="0">
              <a:effectLst/>
            </a:endParaRPr>
          </a:p>
          <a:p>
            <a:pPr>
              <a:buNone/>
            </a:pPr>
            <a:r>
              <a:rPr lang="en-US" sz="1800" b="0" i="0" u="none" strike="noStrike" dirty="0">
                <a:solidFill>
                  <a:srgbClr val="000000"/>
                </a:solidFill>
                <a:effectLst/>
                <a:latin typeface="Arial" panose="020B0604020202020204" pitchFamily="34" charset="0"/>
              </a:rPr>
              <a:t>      Bounding Box: Rotation: Between -15° and +15° </a:t>
            </a:r>
          </a:p>
          <a:p>
            <a:pPr marL="357683" rtl="0">
              <a:spcBef>
                <a:spcPts val="3837"/>
              </a:spcBef>
              <a:buNone/>
            </a:pPr>
            <a:r>
              <a:rPr lang="en-US" sz="1800" b="1" i="0" u="none" strike="noStrike" dirty="0">
                <a:solidFill>
                  <a:srgbClr val="000000"/>
                </a:solidFill>
                <a:effectLst/>
                <a:latin typeface="Arial" panose="020B0604020202020204" pitchFamily="34" charset="0"/>
              </a:rPr>
              <a:t>Preprocessing </a:t>
            </a:r>
            <a:endParaRPr lang="en-US" b="0" dirty="0">
              <a:effectLst/>
            </a:endParaRPr>
          </a:p>
          <a:p>
            <a:pPr marL="155169" rtl="0">
              <a:buNone/>
            </a:pPr>
            <a:r>
              <a:rPr lang="en-US" sz="1800" b="1" i="0" u="none" strike="noStrike" dirty="0">
                <a:solidFill>
                  <a:srgbClr val="FEFEFE"/>
                </a:solidFill>
                <a:effectLst/>
                <a:latin typeface="Noto Sans" panose="020B0502040504020204" pitchFamily="34" charset="0"/>
              </a:rPr>
              <a:t>2 </a:t>
            </a:r>
            <a:r>
              <a:rPr lang="en-US" sz="1800" b="0" i="0" u="none" strike="noStrike" dirty="0">
                <a:solidFill>
                  <a:srgbClr val="000000"/>
                </a:solidFill>
                <a:effectLst/>
                <a:latin typeface="Arial" panose="020B0604020202020204" pitchFamily="34" charset="0"/>
              </a:rPr>
              <a:t>Auto-Orient: Applied </a:t>
            </a:r>
          </a:p>
          <a:p>
            <a:pPr>
              <a:buNone/>
            </a:pPr>
            <a:r>
              <a:rPr lang="en-US" dirty="0"/>
              <a:t>      </a:t>
            </a:r>
            <a:r>
              <a:rPr lang="en-US" sz="1800" b="0" i="0" u="none" strike="noStrike" dirty="0">
                <a:solidFill>
                  <a:srgbClr val="000000"/>
                </a:solidFill>
                <a:effectLst/>
                <a:latin typeface="Arial" panose="020B0604020202020204" pitchFamily="34" charset="0"/>
              </a:rPr>
              <a:t>Resize: Stretch to 640x640 </a:t>
            </a:r>
            <a:endParaRPr lang="en-IN" dirty="0"/>
          </a:p>
        </p:txBody>
      </p:sp>
    </p:spTree>
    <p:extLst>
      <p:ext uri="{BB962C8B-B14F-4D97-AF65-F5344CB8AC3E}">
        <p14:creationId xmlns:p14="http://schemas.microsoft.com/office/powerpoint/2010/main" val="106539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A92F9-2010-1EF8-C062-BE86CA869DF7}"/>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E5E8595B-3507-52EE-A8B6-306E2BB5425E}"/>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8AB9CC7F-3D6D-73D4-0236-66BB3B172B4C}"/>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506AF41D-9AE1-87A3-7B2F-D4EDBAD1EB47}"/>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ADAF0C40-EDB6-5B15-11FA-5DC5A8B67B61}"/>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F4673B06-587A-0E39-0C48-30402B259CCE}"/>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9F25F4DF-39D6-92D9-2609-114B1601D13E}"/>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1AFCCA6C-13D2-8BCA-CC5F-35537B999EDF}"/>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9E298357-F423-859C-78E8-E9FE57980B48}"/>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8EFA03CA-5DFC-FA91-DCC1-F102AD043D70}"/>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5177B498-4B34-C414-6720-56BA65897518}"/>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68517FD3-518F-FBE9-0535-C2B8305A85A8}"/>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9E4ADFD8-20B0-A41A-0508-AB6D9A343CAD}"/>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D99CDA6F-F07A-834B-D17E-907DDA9DA952}"/>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6EFA6B13-5C6A-6651-9764-BAF7E06DDBE6}"/>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1111567D-2282-BF19-79DC-671D15B7F1C4}"/>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C4B6FF0A-0E11-BA57-0234-F89F5E644C16}"/>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660017AE-3CF9-74C9-0857-11CEF1A58C9F}"/>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9DF0917C-0FD2-867C-43DC-B19FB258C810}"/>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8C25DF06-718D-8D14-EE22-4D55946CF404}"/>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23A5509F-A119-8FE6-A7CA-013AFFE6C739}"/>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B5F425AB-5504-7FBF-99D3-A40D8AB73CD9}"/>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063E3478-B6A3-6272-0583-6323F1C903A9}"/>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77AF2FB8-E3D8-2CDA-7376-954643E9B30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C73742CB-212F-5F6F-17C2-846183E98F88}"/>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1337C698-B7EC-60DB-7FCE-FA1527A984E4}"/>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8578163A-4E61-A24F-F355-82786599AF44}"/>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7DA950FA-5A85-53E0-80CD-83E280EDAF27}"/>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42390C2A-AD61-8D3B-C9E7-201C81F16AA6}"/>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E515D94A-07CD-3655-7D4A-2FEFABBEB025}"/>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6298CDBF-82C7-0F40-9F33-A30F1FAFE360}"/>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84AC756C-1905-1235-BCEC-F6A3B7069090}"/>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746D8776-6AE7-D369-991A-10B22B511EC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FE4C228A-9E98-E7CA-4F73-8453AA0A8E9F}"/>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7C74A424-A3E8-1B89-84C1-2627B9B4896A}"/>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F949E084-1C0F-A1C3-E825-DB20500C9FB7}"/>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2660B838-33AF-E0E9-5125-6BAD46918F8B}"/>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C1F4C96E-8047-BF85-4B9E-33B550703A2C}"/>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D4561EE2-CA2A-310B-D248-20C2ED0DCEC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029D3D63-8FB0-B7B0-FC75-894E19481AB5}"/>
              </a:ext>
            </a:extLst>
          </p:cNvPr>
          <p:cNvSpPr>
            <a:spLocks noGrp="1"/>
          </p:cNvSpPr>
          <p:nvPr>
            <p:ph type="ctrTitle"/>
          </p:nvPr>
        </p:nvSpPr>
        <p:spPr>
          <a:xfrm>
            <a:off x="1589280" y="0"/>
            <a:ext cx="8908133" cy="1280160"/>
          </a:xfrm>
        </p:spPr>
        <p:txBody>
          <a:bodyPr>
            <a:normAutofit fontScale="90000"/>
          </a:bodyPr>
          <a:lstStyle/>
          <a:p>
            <a:pPr marL="357670" rtl="0">
              <a:spcBef>
                <a:spcPts val="850"/>
              </a:spcBef>
            </a:pPr>
            <a:r>
              <a:rPr lang="en-US" sz="4000" b="1" i="0" u="none" strike="noStrike">
                <a:solidFill>
                  <a:srgbClr val="000000"/>
                </a:solidFill>
                <a:effectLst/>
                <a:latin typeface="Arial" panose="020B0604020202020204" pitchFamily="34" charset="0"/>
              </a:rPr>
              <a:t>Secure storage in s3 bucket </a:t>
            </a:r>
            <a:br>
              <a:rPr lang="en-US" sz="1200" b="0">
                <a:effectLst/>
              </a:rPr>
            </a:br>
            <a:br>
              <a:rPr lang="en-US" sz="1200"/>
            </a:br>
            <a:endParaRPr lang="en-IN" sz="4400" b="1" dirty="0">
              <a:latin typeface="+mn-lt"/>
            </a:endParaRPr>
          </a:p>
        </p:txBody>
      </p:sp>
      <p:grpSp>
        <p:nvGrpSpPr>
          <p:cNvPr id="4" name="Group 3">
            <a:extLst>
              <a:ext uri="{FF2B5EF4-FFF2-40B4-BE49-F238E27FC236}">
                <a16:creationId xmlns:a16="http://schemas.microsoft.com/office/drawing/2014/main" id="{1B1E8312-96D2-C4BE-E6A7-2680AF70AF69}"/>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BF9A9125-64FE-951F-F70B-D9A1E07DDA86}"/>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4853E867-FC3C-44F6-F930-58194F54CE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40B80F76-4E5A-102A-46C4-30A9680F5AEB}"/>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8B589591-0833-8A86-AD0D-AE004A73E8E9}"/>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0F37B633-5A55-C2E1-783F-6F063A214953}"/>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54003221-2841-3566-95BB-2F1C113DA475}"/>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C8E4DEBD-FF3D-8F8F-B118-3F6382E8B1BC}"/>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8C9BD788-C40A-BBB7-C660-22F056824B02}"/>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7D22DE96-61D7-D35B-2A60-36871C86D10A}"/>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D93C67BC-0722-4043-97F7-C81160979C6D}"/>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2529B142-C7F0-D4A6-C0D6-B8A17036B86B}"/>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9F383896-A495-8A4B-7FD0-7DEED9B372A4}"/>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19F74185-1662-92A1-A780-ED09623FD506}"/>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143E65EF-31E6-AEE8-3009-2F7F8EBDBDDF}"/>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9F5C695B-A823-D791-8BF6-22C21F29FF3C}"/>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298DC83F-6DF7-C6A5-A7CC-BF741B07AD91}"/>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0E6FBE15-7407-C01A-474E-8BF3336755A0}"/>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04987144-A849-8D1F-C472-9C4B118B3415}"/>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C324D1B8-2772-9F8F-719B-32B6A52CE0EC}"/>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2E568ADE-555A-1BCD-AA57-2376BE5569FE}"/>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921B7CDE-5585-EFB2-7CAB-24A6FDB021C8}"/>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942CF056-FF78-43E8-444E-052C843B4269}"/>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DAA66469-F627-982B-5B0C-D798B06CCDF4}"/>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8460346A-5E48-B52D-77BA-9C69002AE015}"/>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57B9F30D-C80F-B74D-110D-7AE591B8F007}"/>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3ED6629B-0566-47E8-6DFB-661C9C3CB002}"/>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DE7835B9-CFA3-12BC-AD03-85AAD8485DB1}"/>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BA5D7F6F-CB84-110A-6934-1765EF2E7833}"/>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2FCFC43E-EB40-0F35-A4A7-4774E6351F32}"/>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A178D378-A01E-B42A-C3AB-AD45318B40B5}"/>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700B150B-7EBD-3838-0EB3-0DCF6E5CE222}"/>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53DB0970-3734-6C6C-0E62-8B6F4E7E43AF}"/>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84B4EF32-DCB1-8053-1DFA-1A20D52EDB11}"/>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A392021A-6442-D615-7914-2186867ED1C2}"/>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88C4D77E-AEB0-4C12-B45F-E6F0809664CE}"/>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8EA2FD43-7707-B233-EFE4-A37F71F7F50E}"/>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73F634D5-ABCB-CD6E-D51F-9BAB6EBE0356}"/>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FB0C4642-CD5C-C9A0-18AF-85C8CF781365}"/>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F9FF7CE1-2ECD-F889-C3B9-A6D8B0CDEE7F}"/>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7</a:t>
            </a:fld>
            <a:endParaRPr lang="en-IN" dirty="0"/>
          </a:p>
        </p:txBody>
      </p:sp>
      <p:sp>
        <p:nvSpPr>
          <p:cNvPr id="85" name="Rectangle 84">
            <a:extLst>
              <a:ext uri="{FF2B5EF4-FFF2-40B4-BE49-F238E27FC236}">
                <a16:creationId xmlns:a16="http://schemas.microsoft.com/office/drawing/2014/main" id="{37B774F6-71E5-B89A-64D0-5E00B9D4B779}"/>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en-IN" dirty="0"/>
          </a:p>
        </p:txBody>
      </p:sp>
      <p:sp>
        <p:nvSpPr>
          <p:cNvPr id="82" name="TextBox 81">
            <a:extLst>
              <a:ext uri="{FF2B5EF4-FFF2-40B4-BE49-F238E27FC236}">
                <a16:creationId xmlns:a16="http://schemas.microsoft.com/office/drawing/2014/main" id="{5A49E023-7550-1FE7-BCE0-5D6C966E8343}"/>
              </a:ext>
            </a:extLst>
          </p:cNvPr>
          <p:cNvSpPr txBox="1"/>
          <p:nvPr/>
        </p:nvSpPr>
        <p:spPr>
          <a:xfrm>
            <a:off x="633312" y="568535"/>
            <a:ext cx="11428498" cy="1200329"/>
          </a:xfrm>
          <a:prstGeom prst="rect">
            <a:avLst/>
          </a:prstGeom>
          <a:noFill/>
        </p:spPr>
        <p:txBody>
          <a:bodyPr wrap="square">
            <a:spAutoFit/>
          </a:bodyPr>
          <a:lstStyle/>
          <a:p>
            <a:r>
              <a:rPr lang="en-US" sz="1800" b="0" i="0" u="none" strike="noStrike" dirty="0">
                <a:solidFill>
                  <a:srgbClr val="000000"/>
                </a:solidFill>
                <a:effectLst/>
                <a:latin typeface="Arial" panose="020B0604020202020204" pitchFamily="34" charset="0"/>
              </a:rPr>
              <a:t>Amazon S3 offers a secure method for sharing files through its efficient file-sharing functions which protect your AWS credential information. The system of pre-signed URLs enables temporary S3 object access for external users when they wish to download files within a particular time span. The following step-by-step instructions explain pre-signed URL generation and usage for S3. </a:t>
            </a:r>
            <a:endParaRPr lang="en-IN" dirty="0"/>
          </a:p>
        </p:txBody>
      </p:sp>
      <p:pic>
        <p:nvPicPr>
          <p:cNvPr id="87" name="Picture 86">
            <a:extLst>
              <a:ext uri="{FF2B5EF4-FFF2-40B4-BE49-F238E27FC236}">
                <a16:creationId xmlns:a16="http://schemas.microsoft.com/office/drawing/2014/main" id="{852D8815-0FDF-E0C9-2090-356C8E7FF732}"/>
              </a:ext>
            </a:extLst>
          </p:cNvPr>
          <p:cNvPicPr>
            <a:picLocks noChangeAspect="1"/>
          </p:cNvPicPr>
          <p:nvPr/>
        </p:nvPicPr>
        <p:blipFill>
          <a:blip r:embed="rId3"/>
          <a:stretch>
            <a:fillRect/>
          </a:stretch>
        </p:blipFill>
        <p:spPr>
          <a:xfrm>
            <a:off x="430269" y="2259906"/>
            <a:ext cx="5549757" cy="2769294"/>
          </a:xfrm>
          <a:prstGeom prst="rect">
            <a:avLst/>
          </a:prstGeom>
        </p:spPr>
      </p:pic>
      <p:pic>
        <p:nvPicPr>
          <p:cNvPr id="89" name="Picture 88">
            <a:extLst>
              <a:ext uri="{FF2B5EF4-FFF2-40B4-BE49-F238E27FC236}">
                <a16:creationId xmlns:a16="http://schemas.microsoft.com/office/drawing/2014/main" id="{4F265D73-CB7A-CCE4-A894-A135CC7EB4AF}"/>
              </a:ext>
            </a:extLst>
          </p:cNvPr>
          <p:cNvPicPr>
            <a:picLocks noChangeAspect="1"/>
          </p:cNvPicPr>
          <p:nvPr/>
        </p:nvPicPr>
        <p:blipFill>
          <a:blip r:embed="rId4"/>
          <a:stretch>
            <a:fillRect/>
          </a:stretch>
        </p:blipFill>
        <p:spPr>
          <a:xfrm>
            <a:off x="6123974" y="2235435"/>
            <a:ext cx="5651697" cy="2567719"/>
          </a:xfrm>
          <a:prstGeom prst="rect">
            <a:avLst/>
          </a:prstGeom>
        </p:spPr>
      </p:pic>
    </p:spTree>
    <p:extLst>
      <p:ext uri="{BB962C8B-B14F-4D97-AF65-F5344CB8AC3E}">
        <p14:creationId xmlns:p14="http://schemas.microsoft.com/office/powerpoint/2010/main" val="197537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1A053-C4B7-1E56-8222-D19CB912AEFC}"/>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636EE8EA-0992-33E5-8710-67C319A50E37}"/>
              </a:ext>
            </a:extLst>
          </p:cNvPr>
          <p:cNvGrpSpPr/>
          <p:nvPr/>
        </p:nvGrpSpPr>
        <p:grpSpPr>
          <a:xfrm>
            <a:off x="45343" y="6149703"/>
            <a:ext cx="12098172" cy="476250"/>
            <a:chOff x="0" y="6381750"/>
            <a:chExt cx="12192000" cy="476250"/>
          </a:xfrm>
          <a:solidFill>
            <a:srgbClr val="C00000"/>
          </a:solidFill>
        </p:grpSpPr>
        <p:sp>
          <p:nvSpPr>
            <p:cNvPr id="8" name="Rectangle 7">
              <a:extLst>
                <a:ext uri="{FF2B5EF4-FFF2-40B4-BE49-F238E27FC236}">
                  <a16:creationId xmlns:a16="http://schemas.microsoft.com/office/drawing/2014/main" id="{8AD5806E-3B81-347A-8C4A-67F1257D5E70}"/>
                </a:ext>
              </a:extLst>
            </p:cNvPr>
            <p:cNvSpPr/>
            <p:nvPr/>
          </p:nvSpPr>
          <p:spPr>
            <a:xfrm>
              <a:off x="0" y="6381750"/>
              <a:ext cx="12192000" cy="4762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latin typeface="Times New Roman" pitchFamily="18" charset="0"/>
                <a:cs typeface="Times New Roman" pitchFamily="18" charset="0"/>
              </a:endParaRPr>
            </a:p>
          </p:txBody>
        </p:sp>
        <p:grpSp>
          <p:nvGrpSpPr>
            <p:cNvPr id="9" name="Group 8">
              <a:extLst>
                <a:ext uri="{FF2B5EF4-FFF2-40B4-BE49-F238E27FC236}">
                  <a16:creationId xmlns:a16="http://schemas.microsoft.com/office/drawing/2014/main" id="{B60D9172-0719-2F6E-9B4E-E3256DD3E42D}"/>
                </a:ext>
              </a:extLst>
            </p:cNvPr>
            <p:cNvGrpSpPr/>
            <p:nvPr/>
          </p:nvGrpSpPr>
          <p:grpSpPr>
            <a:xfrm>
              <a:off x="160089" y="6467143"/>
              <a:ext cx="4087748" cy="273466"/>
              <a:chOff x="4366684" y="2926127"/>
              <a:chExt cx="3278335" cy="2571063"/>
            </a:xfrm>
            <a:grpFill/>
          </p:grpSpPr>
          <p:sp>
            <p:nvSpPr>
              <p:cNvPr id="10" name="Freeform: Shape 4">
                <a:extLst>
                  <a:ext uri="{FF2B5EF4-FFF2-40B4-BE49-F238E27FC236}">
                    <a16:creationId xmlns:a16="http://schemas.microsoft.com/office/drawing/2014/main" id="{89549CC9-6033-9C75-68D6-A4F230E2233C}"/>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1" name="Freeform: Shape 5">
                <a:extLst>
                  <a:ext uri="{FF2B5EF4-FFF2-40B4-BE49-F238E27FC236}">
                    <a16:creationId xmlns:a16="http://schemas.microsoft.com/office/drawing/2014/main" id="{6958AC3A-B6AB-C61B-0BC6-ABE6F4683076}"/>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2" name="Freeform: Shape 6">
                <a:extLst>
                  <a:ext uri="{FF2B5EF4-FFF2-40B4-BE49-F238E27FC236}">
                    <a16:creationId xmlns:a16="http://schemas.microsoft.com/office/drawing/2014/main" id="{C4761B9D-979A-8C98-B7A8-E2496C577ABD}"/>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3" name="Freeform: Shape 7">
                <a:extLst>
                  <a:ext uri="{FF2B5EF4-FFF2-40B4-BE49-F238E27FC236}">
                    <a16:creationId xmlns:a16="http://schemas.microsoft.com/office/drawing/2014/main" id="{74B2D3B7-AF06-EAA5-256B-A77ECA8F9BCC}"/>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4" name="Freeform: Shape 8">
                <a:extLst>
                  <a:ext uri="{FF2B5EF4-FFF2-40B4-BE49-F238E27FC236}">
                    <a16:creationId xmlns:a16="http://schemas.microsoft.com/office/drawing/2014/main" id="{C185F67B-0A05-C3C4-5834-A39DBDCEF66C}"/>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5" name="Freeform: Shape 9">
                <a:extLst>
                  <a:ext uri="{FF2B5EF4-FFF2-40B4-BE49-F238E27FC236}">
                    <a16:creationId xmlns:a16="http://schemas.microsoft.com/office/drawing/2014/main" id="{71295503-BE11-05BD-2C62-2068B945F35E}"/>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6" name="Freeform: Shape 10">
                <a:extLst>
                  <a:ext uri="{FF2B5EF4-FFF2-40B4-BE49-F238E27FC236}">
                    <a16:creationId xmlns:a16="http://schemas.microsoft.com/office/drawing/2014/main" id="{C69290F2-BC3F-B180-006B-8B5D7B8846A9}"/>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7" name="Freeform: Shape 11">
                <a:extLst>
                  <a:ext uri="{FF2B5EF4-FFF2-40B4-BE49-F238E27FC236}">
                    <a16:creationId xmlns:a16="http://schemas.microsoft.com/office/drawing/2014/main" id="{BF4A27A2-84B0-6C21-64E7-6B90399DDA2C}"/>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8" name="Freeform: Shape 12">
                <a:extLst>
                  <a:ext uri="{FF2B5EF4-FFF2-40B4-BE49-F238E27FC236}">
                    <a16:creationId xmlns:a16="http://schemas.microsoft.com/office/drawing/2014/main" id="{5A21209A-2727-7363-EAD1-91CAE9C6EFFC}"/>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19" name="Freeform: Shape 13">
                <a:extLst>
                  <a:ext uri="{FF2B5EF4-FFF2-40B4-BE49-F238E27FC236}">
                    <a16:creationId xmlns:a16="http://schemas.microsoft.com/office/drawing/2014/main" id="{8ACD37C3-69C6-9895-50C1-CB8DE504D46E}"/>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0" name="Freeform: Shape 14">
                <a:extLst>
                  <a:ext uri="{FF2B5EF4-FFF2-40B4-BE49-F238E27FC236}">
                    <a16:creationId xmlns:a16="http://schemas.microsoft.com/office/drawing/2014/main" id="{686FEE70-7731-2768-87C5-DE3194668619}"/>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1" name="Freeform: Shape 15">
                <a:extLst>
                  <a:ext uri="{FF2B5EF4-FFF2-40B4-BE49-F238E27FC236}">
                    <a16:creationId xmlns:a16="http://schemas.microsoft.com/office/drawing/2014/main" id="{36A4CF04-09D5-D1B5-7135-608DC30AD176}"/>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2" name="Freeform: Shape 16">
                <a:extLst>
                  <a:ext uri="{FF2B5EF4-FFF2-40B4-BE49-F238E27FC236}">
                    <a16:creationId xmlns:a16="http://schemas.microsoft.com/office/drawing/2014/main" id="{1A01E980-F16E-F454-6974-0B84090127A8}"/>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3" name="Freeform: Shape 17">
                <a:extLst>
                  <a:ext uri="{FF2B5EF4-FFF2-40B4-BE49-F238E27FC236}">
                    <a16:creationId xmlns:a16="http://schemas.microsoft.com/office/drawing/2014/main" id="{7FB941AF-AE01-FBD8-A70E-DD89ACD9DA32}"/>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4" name="Freeform: Shape 18">
                <a:extLst>
                  <a:ext uri="{FF2B5EF4-FFF2-40B4-BE49-F238E27FC236}">
                    <a16:creationId xmlns:a16="http://schemas.microsoft.com/office/drawing/2014/main" id="{C34A667B-00C1-37C3-7598-65DFEC7D9A5A}"/>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5" name="Freeform: Shape 19">
                <a:extLst>
                  <a:ext uri="{FF2B5EF4-FFF2-40B4-BE49-F238E27FC236}">
                    <a16:creationId xmlns:a16="http://schemas.microsoft.com/office/drawing/2014/main" id="{F3CC27D2-7AFA-8F5F-A471-F08247B24E56}"/>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6" name="Freeform: Shape 20">
                <a:extLst>
                  <a:ext uri="{FF2B5EF4-FFF2-40B4-BE49-F238E27FC236}">
                    <a16:creationId xmlns:a16="http://schemas.microsoft.com/office/drawing/2014/main" id="{10961E14-3FFE-EE6B-805C-C98FD93C5E1A}"/>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7" name="Freeform: Shape 21">
                <a:extLst>
                  <a:ext uri="{FF2B5EF4-FFF2-40B4-BE49-F238E27FC236}">
                    <a16:creationId xmlns:a16="http://schemas.microsoft.com/office/drawing/2014/main" id="{A012E401-0153-4A52-73EA-0374987F2ECF}"/>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8" name="Freeform: Shape 22">
                <a:extLst>
                  <a:ext uri="{FF2B5EF4-FFF2-40B4-BE49-F238E27FC236}">
                    <a16:creationId xmlns:a16="http://schemas.microsoft.com/office/drawing/2014/main" id="{B19853A9-88FF-29B4-C319-B16CCACA51FC}"/>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29" name="Freeform: Shape 23">
                <a:extLst>
                  <a:ext uri="{FF2B5EF4-FFF2-40B4-BE49-F238E27FC236}">
                    <a16:creationId xmlns:a16="http://schemas.microsoft.com/office/drawing/2014/main" id="{47E93A36-962A-FBCF-F3EE-CC31F6ACEE65}"/>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0" name="Freeform: Shape 24">
                <a:extLst>
                  <a:ext uri="{FF2B5EF4-FFF2-40B4-BE49-F238E27FC236}">
                    <a16:creationId xmlns:a16="http://schemas.microsoft.com/office/drawing/2014/main" id="{9C37980F-A22F-4136-E168-D46B6A4B9E01}"/>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1" name="Freeform: Shape 25">
                <a:extLst>
                  <a:ext uri="{FF2B5EF4-FFF2-40B4-BE49-F238E27FC236}">
                    <a16:creationId xmlns:a16="http://schemas.microsoft.com/office/drawing/2014/main" id="{6C52F19A-67EA-E6D6-5E9D-206DE206F3F3}"/>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2" name="Freeform: Shape 26">
                <a:extLst>
                  <a:ext uri="{FF2B5EF4-FFF2-40B4-BE49-F238E27FC236}">
                    <a16:creationId xmlns:a16="http://schemas.microsoft.com/office/drawing/2014/main" id="{E77C247C-BDFF-65E9-432B-0EAD69D21508}"/>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3" name="Freeform: Shape 27">
                <a:extLst>
                  <a:ext uri="{FF2B5EF4-FFF2-40B4-BE49-F238E27FC236}">
                    <a16:creationId xmlns:a16="http://schemas.microsoft.com/office/drawing/2014/main" id="{BA89DCCA-E781-7424-756C-0E2853F2C755}"/>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4" name="Freeform: Shape 28">
                <a:extLst>
                  <a:ext uri="{FF2B5EF4-FFF2-40B4-BE49-F238E27FC236}">
                    <a16:creationId xmlns:a16="http://schemas.microsoft.com/office/drawing/2014/main" id="{FB270571-598E-31FA-099C-0C8CD1694083}"/>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5" name="Freeform: Shape 29">
                <a:extLst>
                  <a:ext uri="{FF2B5EF4-FFF2-40B4-BE49-F238E27FC236}">
                    <a16:creationId xmlns:a16="http://schemas.microsoft.com/office/drawing/2014/main" id="{C925BDDA-9C44-1559-ACF7-5C2AFD8766A8}"/>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6" name="Freeform: Shape 30">
                <a:extLst>
                  <a:ext uri="{FF2B5EF4-FFF2-40B4-BE49-F238E27FC236}">
                    <a16:creationId xmlns:a16="http://schemas.microsoft.com/office/drawing/2014/main" id="{2C14F02C-07A1-180B-0D25-EB97A1BD0F56}"/>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7" name="Freeform: Shape 31">
                <a:extLst>
                  <a:ext uri="{FF2B5EF4-FFF2-40B4-BE49-F238E27FC236}">
                    <a16:creationId xmlns:a16="http://schemas.microsoft.com/office/drawing/2014/main" id="{BAE34B48-EF06-EF77-1B53-AAEB547D1915}"/>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8" name="Freeform: Shape 32">
                <a:extLst>
                  <a:ext uri="{FF2B5EF4-FFF2-40B4-BE49-F238E27FC236}">
                    <a16:creationId xmlns:a16="http://schemas.microsoft.com/office/drawing/2014/main" id="{F95035D2-7756-E44F-4047-967529E400EC}"/>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39" name="Freeform: Shape 33">
                <a:extLst>
                  <a:ext uri="{FF2B5EF4-FFF2-40B4-BE49-F238E27FC236}">
                    <a16:creationId xmlns:a16="http://schemas.microsoft.com/office/drawing/2014/main" id="{5FDC540F-635C-6951-2E3A-762F5768AA16}"/>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0" name="Freeform: Shape 34">
                <a:extLst>
                  <a:ext uri="{FF2B5EF4-FFF2-40B4-BE49-F238E27FC236}">
                    <a16:creationId xmlns:a16="http://schemas.microsoft.com/office/drawing/2014/main" id="{48D28AB9-C5F7-41C8-57BE-AD34410BE6DE}"/>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1" name="Freeform: Shape 35">
                <a:extLst>
                  <a:ext uri="{FF2B5EF4-FFF2-40B4-BE49-F238E27FC236}">
                    <a16:creationId xmlns:a16="http://schemas.microsoft.com/office/drawing/2014/main" id="{D4F39148-FC34-303F-FC91-B62EC5E83AD7}"/>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2" name="Freeform: Shape 36">
                <a:extLst>
                  <a:ext uri="{FF2B5EF4-FFF2-40B4-BE49-F238E27FC236}">
                    <a16:creationId xmlns:a16="http://schemas.microsoft.com/office/drawing/2014/main" id="{EF12C71F-A118-BBC8-0366-ABBB679A7AB8}"/>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3" name="Freeform: Shape 37">
                <a:extLst>
                  <a:ext uri="{FF2B5EF4-FFF2-40B4-BE49-F238E27FC236}">
                    <a16:creationId xmlns:a16="http://schemas.microsoft.com/office/drawing/2014/main" id="{215BE36C-5E15-CBDA-E0D3-287E2C9084A6}"/>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sp>
            <p:nvSpPr>
              <p:cNvPr id="44" name="Freeform: Shape 38">
                <a:extLst>
                  <a:ext uri="{FF2B5EF4-FFF2-40B4-BE49-F238E27FC236}">
                    <a16:creationId xmlns:a16="http://schemas.microsoft.com/office/drawing/2014/main" id="{903FA74C-3873-9F36-D2A9-4328DC689C89}"/>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grpFill/>
              <a:ln w="7704" cap="flat">
                <a:noFill/>
                <a:prstDash val="solid"/>
                <a:miter/>
              </a:ln>
            </p:spPr>
            <p:txBody>
              <a:bodyPr rtlCol="0" anchor="ctr"/>
              <a:lstStyle/>
              <a:p>
                <a:endParaRPr lang="en-US" dirty="0">
                  <a:solidFill>
                    <a:srgbClr val="C00000"/>
                  </a:solidFill>
                  <a:latin typeface="Times New Roman" pitchFamily="18" charset="0"/>
                  <a:cs typeface="Times New Roman" pitchFamily="18" charset="0"/>
                </a:endParaRPr>
              </a:p>
            </p:txBody>
          </p:sp>
        </p:grpSp>
      </p:grpSp>
      <p:sp>
        <p:nvSpPr>
          <p:cNvPr id="2" name="Title 1">
            <a:extLst>
              <a:ext uri="{FF2B5EF4-FFF2-40B4-BE49-F238E27FC236}">
                <a16:creationId xmlns:a16="http://schemas.microsoft.com/office/drawing/2014/main" id="{4D15D9B3-F024-7700-B076-4CE250F5710B}"/>
              </a:ext>
            </a:extLst>
          </p:cNvPr>
          <p:cNvSpPr>
            <a:spLocks noGrp="1"/>
          </p:cNvSpPr>
          <p:nvPr>
            <p:ph type="ctrTitle"/>
          </p:nvPr>
        </p:nvSpPr>
        <p:spPr>
          <a:xfrm>
            <a:off x="1657138" y="232047"/>
            <a:ext cx="7692710" cy="1256640"/>
          </a:xfrm>
        </p:spPr>
        <p:txBody>
          <a:bodyPr>
            <a:normAutofit fontScale="90000"/>
          </a:bodyPr>
          <a:lstStyle/>
          <a:p>
            <a:pPr marL="357899" rtl="0">
              <a:spcBef>
                <a:spcPts val="3175"/>
              </a:spcBef>
              <a:buNone/>
            </a:pPr>
            <a:r>
              <a:rPr lang="en-US" sz="3100" b="1" i="0" u="none" strike="noStrike" dirty="0">
                <a:solidFill>
                  <a:srgbClr val="000000"/>
                </a:solidFill>
                <a:effectLst/>
                <a:latin typeface="Arial" panose="020B0604020202020204" pitchFamily="34" charset="0"/>
              </a:rPr>
              <a:t>Model Training using YOLOv11 </a:t>
            </a:r>
            <a:br>
              <a:rPr lang="en-US" sz="800" b="0" dirty="0">
                <a:effectLst/>
              </a:rPr>
            </a:br>
            <a:br>
              <a:rPr lang="en-US" sz="800" b="0" dirty="0">
                <a:effectLst/>
              </a:rPr>
            </a:br>
            <a:br>
              <a:rPr lang="en-US" sz="800" dirty="0"/>
            </a:br>
            <a:br>
              <a:rPr lang="en-US" sz="1200" b="0" dirty="0">
                <a:effectLst/>
              </a:rPr>
            </a:br>
            <a:br>
              <a:rPr lang="en-US" sz="1200" dirty="0"/>
            </a:br>
            <a:endParaRPr lang="en-IN" sz="4400" b="1" dirty="0">
              <a:latin typeface="+mn-lt"/>
            </a:endParaRPr>
          </a:p>
        </p:txBody>
      </p:sp>
      <p:grpSp>
        <p:nvGrpSpPr>
          <p:cNvPr id="4" name="Group 3">
            <a:extLst>
              <a:ext uri="{FF2B5EF4-FFF2-40B4-BE49-F238E27FC236}">
                <a16:creationId xmlns:a16="http://schemas.microsoft.com/office/drawing/2014/main" id="{BDAEB1A9-8EBA-6EFD-4DE7-BEA3724C2DFD}"/>
              </a:ext>
            </a:extLst>
          </p:cNvPr>
          <p:cNvGrpSpPr/>
          <p:nvPr/>
        </p:nvGrpSpPr>
        <p:grpSpPr>
          <a:xfrm>
            <a:off x="4406192" y="6117537"/>
            <a:ext cx="7369479" cy="465286"/>
            <a:chOff x="4817758" y="6382984"/>
            <a:chExt cx="7369479" cy="465286"/>
          </a:xfrm>
        </p:grpSpPr>
        <p:sp>
          <p:nvSpPr>
            <p:cNvPr id="5" name="Rectangle 4">
              <a:extLst>
                <a:ext uri="{FF2B5EF4-FFF2-40B4-BE49-F238E27FC236}">
                  <a16:creationId xmlns:a16="http://schemas.microsoft.com/office/drawing/2014/main" id="{ED318D6F-5B30-DDA6-FAA6-38C69DD20B6C}"/>
                </a:ext>
              </a:extLst>
            </p:cNvPr>
            <p:cNvSpPr/>
            <p:nvPr/>
          </p:nvSpPr>
          <p:spPr>
            <a:xfrm>
              <a:off x="4817758" y="6382984"/>
              <a:ext cx="7369479" cy="4652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6" name="Picture 5">
              <a:extLst>
                <a:ext uri="{FF2B5EF4-FFF2-40B4-BE49-F238E27FC236}">
                  <a16:creationId xmlns:a16="http://schemas.microsoft.com/office/drawing/2014/main" id="{97EB5CAF-4D9B-F235-5F51-BFF3D2D981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3655" y="6397831"/>
              <a:ext cx="7281503" cy="417465"/>
            </a:xfrm>
            <a:prstGeom prst="rect">
              <a:avLst/>
            </a:prstGeom>
            <a:ln>
              <a:solidFill>
                <a:schemeClr val="bg1"/>
              </a:solidFill>
            </a:ln>
          </p:spPr>
        </p:pic>
      </p:grpSp>
      <p:grpSp>
        <p:nvGrpSpPr>
          <p:cNvPr id="45" name="Group 44">
            <a:extLst>
              <a:ext uri="{FF2B5EF4-FFF2-40B4-BE49-F238E27FC236}">
                <a16:creationId xmlns:a16="http://schemas.microsoft.com/office/drawing/2014/main" id="{E7FF38BF-2F39-0EF6-F209-A56464F34ABD}"/>
              </a:ext>
            </a:extLst>
          </p:cNvPr>
          <p:cNvGrpSpPr/>
          <p:nvPr/>
        </p:nvGrpSpPr>
        <p:grpSpPr>
          <a:xfrm>
            <a:off x="97003" y="6193544"/>
            <a:ext cx="4247655" cy="273466"/>
            <a:chOff x="4366684" y="2926127"/>
            <a:chExt cx="3278335" cy="2571063"/>
          </a:xfrm>
        </p:grpSpPr>
        <p:sp>
          <p:nvSpPr>
            <p:cNvPr id="46" name="Freeform: Shape 4">
              <a:extLst>
                <a:ext uri="{FF2B5EF4-FFF2-40B4-BE49-F238E27FC236}">
                  <a16:creationId xmlns:a16="http://schemas.microsoft.com/office/drawing/2014/main" id="{012ACE77-1161-905C-5ACD-4E42DF82D669}"/>
                </a:ext>
              </a:extLst>
            </p:cNvPr>
            <p:cNvSpPr/>
            <p:nvPr/>
          </p:nvSpPr>
          <p:spPr>
            <a:xfrm>
              <a:off x="4744501"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7" name="Freeform: Shape 5">
              <a:extLst>
                <a:ext uri="{FF2B5EF4-FFF2-40B4-BE49-F238E27FC236}">
                  <a16:creationId xmlns:a16="http://schemas.microsoft.com/office/drawing/2014/main" id="{A1DA278B-FD1A-637A-9856-4222213319C2}"/>
                </a:ext>
              </a:extLst>
            </p:cNvPr>
            <p:cNvSpPr/>
            <p:nvPr/>
          </p:nvSpPr>
          <p:spPr>
            <a:xfrm>
              <a:off x="467662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8" name="Freeform: Shape 6">
              <a:extLst>
                <a:ext uri="{FF2B5EF4-FFF2-40B4-BE49-F238E27FC236}">
                  <a16:creationId xmlns:a16="http://schemas.microsoft.com/office/drawing/2014/main" id="{3D667D1D-8AD2-299E-9C9A-9CAB4B1BEC92}"/>
                </a:ext>
              </a:extLst>
            </p:cNvPr>
            <p:cNvSpPr/>
            <p:nvPr/>
          </p:nvSpPr>
          <p:spPr>
            <a:xfrm>
              <a:off x="5706626" y="2927282"/>
              <a:ext cx="109764" cy="2394576"/>
            </a:xfrm>
            <a:custGeom>
              <a:avLst/>
              <a:gdLst>
                <a:gd name="connsiteX0" fmla="*/ 0 w 292813"/>
                <a:gd name="connsiteY0" fmla="*/ 6392581 h 6387957"/>
                <a:gd name="connsiteX1" fmla="*/ 0 w 292813"/>
                <a:gd name="connsiteY1" fmla="*/ 0 h 6387957"/>
                <a:gd name="connsiteX2" fmla="*/ 295125 w 292813"/>
                <a:gd name="connsiteY2" fmla="*/ 0 h 6387957"/>
                <a:gd name="connsiteX3" fmla="*/ 295125 w 29281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2581"/>
                  </a:moveTo>
                  <a:cubicBezTo>
                    <a:pt x="0" y="4261978"/>
                    <a:pt x="0" y="2132145"/>
                    <a:pt x="0" y="0"/>
                  </a:cubicBezTo>
                  <a:cubicBezTo>
                    <a:pt x="97091" y="0"/>
                    <a:pt x="194952" y="0"/>
                    <a:pt x="295125" y="0"/>
                  </a:cubicBezTo>
                  <a:cubicBezTo>
                    <a:pt x="295125" y="2130603"/>
                    <a:pt x="295125" y="4259666"/>
                    <a:pt x="29512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49" name="Freeform: Shape 7">
              <a:extLst>
                <a:ext uri="{FF2B5EF4-FFF2-40B4-BE49-F238E27FC236}">
                  <a16:creationId xmlns:a16="http://schemas.microsoft.com/office/drawing/2014/main" id="{FE3436FA-E31F-6428-75C8-C2BEA7564A22}"/>
                </a:ext>
              </a:extLst>
            </p:cNvPr>
            <p:cNvSpPr/>
            <p:nvPr/>
          </p:nvSpPr>
          <p:spPr>
            <a:xfrm>
              <a:off x="5022376" y="2926994"/>
              <a:ext cx="75101" cy="2394576"/>
            </a:xfrm>
            <a:custGeom>
              <a:avLst/>
              <a:gdLst>
                <a:gd name="connsiteX0" fmla="*/ 0 w 200346"/>
                <a:gd name="connsiteY0" fmla="*/ 6392581 h 6387957"/>
                <a:gd name="connsiteX1" fmla="*/ 0 w 200346"/>
                <a:gd name="connsiteY1" fmla="*/ 0 h 6387957"/>
                <a:gd name="connsiteX2" fmla="*/ 201117 w 200346"/>
                <a:gd name="connsiteY2" fmla="*/ 0 h 6387957"/>
                <a:gd name="connsiteX3" fmla="*/ 201117 w 200346"/>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200346" h="6387957">
                  <a:moveTo>
                    <a:pt x="0" y="6392581"/>
                  </a:moveTo>
                  <a:cubicBezTo>
                    <a:pt x="0" y="4261207"/>
                    <a:pt x="0" y="2132145"/>
                    <a:pt x="0" y="0"/>
                  </a:cubicBezTo>
                  <a:cubicBezTo>
                    <a:pt x="67039" y="0"/>
                    <a:pt x="133307" y="0"/>
                    <a:pt x="201117" y="0"/>
                  </a:cubicBezTo>
                  <a:cubicBezTo>
                    <a:pt x="201117" y="2131374"/>
                    <a:pt x="201117" y="4260437"/>
                    <a:pt x="201117"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0" name="Freeform: Shape 8">
              <a:extLst>
                <a:ext uri="{FF2B5EF4-FFF2-40B4-BE49-F238E27FC236}">
                  <a16:creationId xmlns:a16="http://schemas.microsoft.com/office/drawing/2014/main" id="{D436F631-F96C-8F71-2109-D624C6D387D9}"/>
                </a:ext>
              </a:extLst>
            </p:cNvPr>
            <p:cNvSpPr/>
            <p:nvPr/>
          </p:nvSpPr>
          <p:spPr>
            <a:xfrm>
              <a:off x="487782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1374"/>
                    <a:pt x="0" y="0"/>
                  </a:cubicBezTo>
                  <a:cubicBezTo>
                    <a:pt x="67039" y="0"/>
                    <a:pt x="131766" y="0"/>
                    <a:pt x="198805" y="0"/>
                  </a:cubicBezTo>
                  <a:cubicBezTo>
                    <a:pt x="198805" y="2130603"/>
                    <a:pt x="198805" y="426043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1" name="Freeform: Shape 9">
              <a:extLst>
                <a:ext uri="{FF2B5EF4-FFF2-40B4-BE49-F238E27FC236}">
                  <a16:creationId xmlns:a16="http://schemas.microsoft.com/office/drawing/2014/main" id="{2EB63D87-6D63-CF0A-577A-2B8F19CA244D}"/>
                </a:ext>
              </a:extLst>
            </p:cNvPr>
            <p:cNvSpPr/>
            <p:nvPr/>
          </p:nvSpPr>
          <p:spPr>
            <a:xfrm>
              <a:off x="4559765" y="2926994"/>
              <a:ext cx="72212" cy="2394576"/>
            </a:xfrm>
            <a:custGeom>
              <a:avLst/>
              <a:gdLst>
                <a:gd name="connsiteX0" fmla="*/ 0 w 192640"/>
                <a:gd name="connsiteY0" fmla="*/ 6393351 h 6387957"/>
                <a:gd name="connsiteX1" fmla="*/ 0 w 192640"/>
                <a:gd name="connsiteY1" fmla="*/ 0 h 6387957"/>
                <a:gd name="connsiteX2" fmla="*/ 198034 w 192640"/>
                <a:gd name="connsiteY2" fmla="*/ 0 h 6387957"/>
                <a:gd name="connsiteX3" fmla="*/ 198034 w 19264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3351"/>
                  </a:moveTo>
                  <a:cubicBezTo>
                    <a:pt x="0" y="4261207"/>
                    <a:pt x="0" y="2132145"/>
                    <a:pt x="0" y="0"/>
                  </a:cubicBezTo>
                  <a:cubicBezTo>
                    <a:pt x="67039" y="0"/>
                    <a:pt x="131766" y="0"/>
                    <a:pt x="198034" y="0"/>
                  </a:cubicBezTo>
                  <a:cubicBezTo>
                    <a:pt x="198034" y="2132145"/>
                    <a:pt x="198034" y="4261207"/>
                    <a:pt x="198034"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2" name="Freeform: Shape 10">
              <a:extLst>
                <a:ext uri="{FF2B5EF4-FFF2-40B4-BE49-F238E27FC236}">
                  <a16:creationId xmlns:a16="http://schemas.microsoft.com/office/drawing/2014/main" id="{D53B7552-2CB3-B51B-2298-B34A86847E68}"/>
                </a:ext>
              </a:extLst>
            </p:cNvPr>
            <p:cNvSpPr/>
            <p:nvPr/>
          </p:nvSpPr>
          <p:spPr>
            <a:xfrm>
              <a:off x="4433987"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4716"/>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3" name="Freeform: Shape 11">
              <a:extLst>
                <a:ext uri="{FF2B5EF4-FFF2-40B4-BE49-F238E27FC236}">
                  <a16:creationId xmlns:a16="http://schemas.microsoft.com/office/drawing/2014/main" id="{1328128D-D9C0-BF38-E567-E8E0DC6AB408}"/>
                </a:ext>
              </a:extLst>
            </p:cNvPr>
            <p:cNvSpPr/>
            <p:nvPr/>
          </p:nvSpPr>
          <p:spPr>
            <a:xfrm>
              <a:off x="4366684" y="2927282"/>
              <a:ext cx="37550" cy="2567886"/>
            </a:xfrm>
            <a:custGeom>
              <a:avLst/>
              <a:gdLst>
                <a:gd name="connsiteX0" fmla="*/ 0 w 100173"/>
                <a:gd name="connsiteY0" fmla="*/ 685414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148"/>
                  </a:moveTo>
                  <a:cubicBezTo>
                    <a:pt x="0" y="4569432"/>
                    <a:pt x="0" y="2286257"/>
                    <a:pt x="0" y="0"/>
                  </a:cubicBezTo>
                  <a:cubicBezTo>
                    <a:pt x="33905" y="0"/>
                    <a:pt x="67809" y="0"/>
                    <a:pt x="103255" y="0"/>
                  </a:cubicBezTo>
                  <a:cubicBezTo>
                    <a:pt x="103255" y="2285486"/>
                    <a:pt x="103255" y="456866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4" name="Freeform: Shape 12">
              <a:extLst>
                <a:ext uri="{FF2B5EF4-FFF2-40B4-BE49-F238E27FC236}">
                  <a16:creationId xmlns:a16="http://schemas.microsoft.com/office/drawing/2014/main" id="{AAA46C95-5BA2-DCAA-538A-385C3603CE42}"/>
                </a:ext>
              </a:extLst>
            </p:cNvPr>
            <p:cNvSpPr/>
            <p:nvPr/>
          </p:nvSpPr>
          <p:spPr>
            <a:xfrm>
              <a:off x="5957386" y="2926705"/>
              <a:ext cx="37550" cy="2567886"/>
            </a:xfrm>
            <a:custGeom>
              <a:avLst/>
              <a:gdLst>
                <a:gd name="connsiteX0" fmla="*/ 0 w 100173"/>
                <a:gd name="connsiteY0" fmla="*/ 6854918 h 6850294"/>
                <a:gd name="connsiteX1" fmla="*/ 0 w 100173"/>
                <a:gd name="connsiteY1" fmla="*/ 0 h 6850294"/>
                <a:gd name="connsiteX2" fmla="*/ 103255 w 100173"/>
                <a:gd name="connsiteY2" fmla="*/ 0 h 6850294"/>
                <a:gd name="connsiteX3" fmla="*/ 103255 w 100173"/>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100173" h="6850294">
                  <a:moveTo>
                    <a:pt x="0" y="6854918"/>
                  </a:moveTo>
                  <a:cubicBezTo>
                    <a:pt x="0" y="4570202"/>
                    <a:pt x="0" y="2286257"/>
                    <a:pt x="0" y="0"/>
                  </a:cubicBezTo>
                  <a:cubicBezTo>
                    <a:pt x="34675" y="0"/>
                    <a:pt x="67809" y="0"/>
                    <a:pt x="103255" y="0"/>
                  </a:cubicBezTo>
                  <a:cubicBezTo>
                    <a:pt x="103255" y="2283945"/>
                    <a:pt x="103255" y="4567891"/>
                    <a:pt x="103255" y="6854918"/>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5" name="Freeform: Shape 13">
              <a:extLst>
                <a:ext uri="{FF2B5EF4-FFF2-40B4-BE49-F238E27FC236}">
                  <a16:creationId xmlns:a16="http://schemas.microsoft.com/office/drawing/2014/main" id="{7B5B7B5B-0263-6220-1B92-58195C87C03E}"/>
                </a:ext>
              </a:extLst>
            </p:cNvPr>
            <p:cNvSpPr/>
            <p:nvPr/>
          </p:nvSpPr>
          <p:spPr>
            <a:xfrm>
              <a:off x="6024689" y="2926127"/>
              <a:ext cx="37550" cy="2567886"/>
            </a:xfrm>
            <a:custGeom>
              <a:avLst/>
              <a:gdLst>
                <a:gd name="connsiteX0" fmla="*/ 0 w 100173"/>
                <a:gd name="connsiteY0" fmla="*/ 6857230 h 6850294"/>
                <a:gd name="connsiteX1" fmla="*/ 0 w 100173"/>
                <a:gd name="connsiteY1" fmla="*/ 0 h 6850294"/>
                <a:gd name="connsiteX2" fmla="*/ 52398 w 100173"/>
                <a:gd name="connsiteY2" fmla="*/ 0 h 6850294"/>
                <a:gd name="connsiteX3" fmla="*/ 103255 w 100173"/>
                <a:gd name="connsiteY3" fmla="*/ 0 h 6850294"/>
                <a:gd name="connsiteX4" fmla="*/ 103255 w 100173"/>
                <a:gd name="connsiteY4" fmla="*/ 6857230 h 6850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850294">
                  <a:moveTo>
                    <a:pt x="0" y="6857230"/>
                  </a:moveTo>
                  <a:cubicBezTo>
                    <a:pt x="0" y="4572514"/>
                    <a:pt x="0" y="2288569"/>
                    <a:pt x="0" y="0"/>
                  </a:cubicBezTo>
                  <a:cubicBezTo>
                    <a:pt x="17723" y="0"/>
                    <a:pt x="34675" y="0"/>
                    <a:pt x="52398" y="0"/>
                  </a:cubicBezTo>
                  <a:cubicBezTo>
                    <a:pt x="68580" y="0"/>
                    <a:pt x="84762" y="0"/>
                    <a:pt x="103255" y="0"/>
                  </a:cubicBezTo>
                  <a:cubicBezTo>
                    <a:pt x="103255" y="2287798"/>
                    <a:pt x="103255" y="4571743"/>
                    <a:pt x="103255" y="6857230"/>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6" name="Freeform: Shape 14">
              <a:extLst>
                <a:ext uri="{FF2B5EF4-FFF2-40B4-BE49-F238E27FC236}">
                  <a16:creationId xmlns:a16="http://schemas.microsoft.com/office/drawing/2014/main" id="{51A895A1-8A8D-60D9-2934-E9EEF849EB03}"/>
                </a:ext>
              </a:extLst>
            </p:cNvPr>
            <p:cNvSpPr/>
            <p:nvPr/>
          </p:nvSpPr>
          <p:spPr>
            <a:xfrm>
              <a:off x="5890084" y="2926994"/>
              <a:ext cx="37550" cy="2394576"/>
            </a:xfrm>
            <a:custGeom>
              <a:avLst/>
              <a:gdLst>
                <a:gd name="connsiteX0" fmla="*/ 0 w 100173"/>
                <a:gd name="connsiteY0" fmla="*/ 6392581 h 6387957"/>
                <a:gd name="connsiteX1" fmla="*/ 0 w 100173"/>
                <a:gd name="connsiteY1" fmla="*/ 0 h 6387957"/>
                <a:gd name="connsiteX2" fmla="*/ 101714 w 100173"/>
                <a:gd name="connsiteY2" fmla="*/ 0 h 6387957"/>
                <a:gd name="connsiteX3" fmla="*/ 101714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2748"/>
                    <a:pt x="0" y="2132145"/>
                    <a:pt x="0" y="0"/>
                  </a:cubicBezTo>
                  <a:cubicBezTo>
                    <a:pt x="33904" y="0"/>
                    <a:pt x="67039" y="0"/>
                    <a:pt x="101714" y="0"/>
                  </a:cubicBezTo>
                  <a:cubicBezTo>
                    <a:pt x="101714" y="2130603"/>
                    <a:pt x="101714" y="4260437"/>
                    <a:pt x="101714" y="639258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7" name="Freeform: Shape 15">
              <a:extLst>
                <a:ext uri="{FF2B5EF4-FFF2-40B4-BE49-F238E27FC236}">
                  <a16:creationId xmlns:a16="http://schemas.microsoft.com/office/drawing/2014/main" id="{F8480704-051D-F910-5531-B0C68963A1EF}"/>
                </a:ext>
              </a:extLst>
            </p:cNvPr>
            <p:cNvSpPr/>
            <p:nvPr/>
          </p:nvSpPr>
          <p:spPr>
            <a:xfrm>
              <a:off x="6091991" y="2926994"/>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1978"/>
                    <a:pt x="0" y="2132915"/>
                    <a:pt x="0" y="0"/>
                  </a:cubicBezTo>
                  <a:cubicBezTo>
                    <a:pt x="34675" y="0"/>
                    <a:pt x="67809" y="0"/>
                    <a:pt x="103255" y="0"/>
                  </a:cubicBezTo>
                  <a:cubicBezTo>
                    <a:pt x="103255" y="2131374"/>
                    <a:pt x="103255" y="4261207"/>
                    <a:pt x="103255" y="6393351"/>
                  </a:cubicBezTo>
                </a:path>
              </a:pathLst>
            </a:custGeom>
            <a:solidFill>
              <a:schemeClr val="accent6"/>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8" name="Freeform: Shape 16">
              <a:extLst>
                <a:ext uri="{FF2B5EF4-FFF2-40B4-BE49-F238E27FC236}">
                  <a16:creationId xmlns:a16="http://schemas.microsoft.com/office/drawing/2014/main" id="{3E99EE6C-C94B-8FC1-472B-512800B4D9DE}"/>
                </a:ext>
              </a:extLst>
            </p:cNvPr>
            <p:cNvSpPr/>
            <p:nvPr/>
          </p:nvSpPr>
          <p:spPr>
            <a:xfrm>
              <a:off x="7139759"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59" name="Freeform: Shape 17">
              <a:extLst>
                <a:ext uri="{FF2B5EF4-FFF2-40B4-BE49-F238E27FC236}">
                  <a16:creationId xmlns:a16="http://schemas.microsoft.com/office/drawing/2014/main" id="{26D2ED17-1E16-9E2D-5D15-55667F0CFC39}"/>
                </a:ext>
              </a:extLst>
            </p:cNvPr>
            <p:cNvSpPr/>
            <p:nvPr/>
          </p:nvSpPr>
          <p:spPr>
            <a:xfrm>
              <a:off x="7280788"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2"/>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0" name="Freeform: Shape 18">
              <a:extLst>
                <a:ext uri="{FF2B5EF4-FFF2-40B4-BE49-F238E27FC236}">
                  <a16:creationId xmlns:a16="http://schemas.microsoft.com/office/drawing/2014/main" id="{C67DD6DE-0007-CBCE-3E59-0AC4994F2433}"/>
                </a:ext>
              </a:extLst>
            </p:cNvPr>
            <p:cNvSpPr/>
            <p:nvPr/>
          </p:nvSpPr>
          <p:spPr>
            <a:xfrm>
              <a:off x="7349773"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2145"/>
                    <a:pt x="0" y="0"/>
                  </a:cubicBezTo>
                  <a:cubicBezTo>
                    <a:pt x="99402" y="0"/>
                    <a:pt x="195722" y="0"/>
                    <a:pt x="295125" y="0"/>
                  </a:cubicBezTo>
                  <a:cubicBezTo>
                    <a:pt x="295125" y="2132145"/>
                    <a:pt x="295125" y="4261207"/>
                    <a:pt x="295125" y="639335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1" name="Freeform: Shape 19">
              <a:extLst>
                <a:ext uri="{FF2B5EF4-FFF2-40B4-BE49-F238E27FC236}">
                  <a16:creationId xmlns:a16="http://schemas.microsoft.com/office/drawing/2014/main" id="{F38C7913-D088-E9BE-7FA5-ABAFDEB9DBCD}"/>
                </a:ext>
              </a:extLst>
            </p:cNvPr>
            <p:cNvSpPr/>
            <p:nvPr/>
          </p:nvSpPr>
          <p:spPr>
            <a:xfrm>
              <a:off x="7548511" y="2927282"/>
              <a:ext cx="41911" cy="2569908"/>
            </a:xfrm>
            <a:custGeom>
              <a:avLst/>
              <a:gdLst>
                <a:gd name="connsiteX0" fmla="*/ 0 w 115584"/>
                <a:gd name="connsiteY0" fmla="*/ 6753975 h 6850294"/>
                <a:gd name="connsiteX1" fmla="*/ 13099 w 115584"/>
                <a:gd name="connsiteY1" fmla="*/ 0 h 6850294"/>
                <a:gd name="connsiteX2" fmla="*/ 118666 w 115584"/>
                <a:gd name="connsiteY2" fmla="*/ 0 h 6850294"/>
                <a:gd name="connsiteX3" fmla="*/ 118666 w 115584"/>
                <a:gd name="connsiteY3" fmla="*/ 6855688 h 6850294"/>
                <a:gd name="connsiteX0" fmla="*/ 0 w 111805"/>
                <a:gd name="connsiteY0" fmla="*/ 6836322 h 6855688"/>
                <a:gd name="connsiteX1" fmla="*/ 6237 w 111805"/>
                <a:gd name="connsiteY1" fmla="*/ 0 h 6855688"/>
                <a:gd name="connsiteX2" fmla="*/ 111804 w 111805"/>
                <a:gd name="connsiteY2" fmla="*/ 0 h 6855688"/>
                <a:gd name="connsiteX3" fmla="*/ 111804 w 111805"/>
                <a:gd name="connsiteY3" fmla="*/ 6855688 h 6855688"/>
                <a:gd name="connsiteX0" fmla="*/ 0 w 111804"/>
                <a:gd name="connsiteY0" fmla="*/ 6853478 h 6855688"/>
                <a:gd name="connsiteX1" fmla="*/ 6237 w 111804"/>
                <a:gd name="connsiteY1" fmla="*/ 0 h 6855688"/>
                <a:gd name="connsiteX2" fmla="*/ 111804 w 111804"/>
                <a:gd name="connsiteY2" fmla="*/ 0 h 6855688"/>
                <a:gd name="connsiteX3" fmla="*/ 111804 w 111804"/>
                <a:gd name="connsiteY3" fmla="*/ 6855688 h 6855688"/>
              </a:gdLst>
              <a:ahLst/>
              <a:cxnLst>
                <a:cxn ang="0">
                  <a:pos x="connsiteX0" y="connsiteY0"/>
                </a:cxn>
                <a:cxn ang="0">
                  <a:pos x="connsiteX1" y="connsiteY1"/>
                </a:cxn>
                <a:cxn ang="0">
                  <a:pos x="connsiteX2" y="connsiteY2"/>
                </a:cxn>
                <a:cxn ang="0">
                  <a:pos x="connsiteX3" y="connsiteY3"/>
                </a:cxn>
              </a:cxnLst>
              <a:rect l="l" t="t" r="r" b="b"/>
              <a:pathLst>
                <a:path w="111804" h="6855688">
                  <a:moveTo>
                    <a:pt x="0" y="6853478"/>
                  </a:moveTo>
                  <a:cubicBezTo>
                    <a:pt x="14640" y="4603437"/>
                    <a:pt x="3155" y="2253123"/>
                    <a:pt x="6237" y="0"/>
                  </a:cubicBezTo>
                  <a:lnTo>
                    <a:pt x="111804" y="0"/>
                  </a:lnTo>
                  <a:lnTo>
                    <a:pt x="111804" y="6855688"/>
                  </a:ln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2" name="Freeform: Shape 20">
              <a:extLst>
                <a:ext uri="{FF2B5EF4-FFF2-40B4-BE49-F238E27FC236}">
                  <a16:creationId xmlns:a16="http://schemas.microsoft.com/office/drawing/2014/main" id="{60142A88-628A-7B94-E4CD-635C51C4C6E2}"/>
                </a:ext>
              </a:extLst>
            </p:cNvPr>
            <p:cNvSpPr/>
            <p:nvPr/>
          </p:nvSpPr>
          <p:spPr>
            <a:xfrm>
              <a:off x="748524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3" name="Freeform: Shape 21">
              <a:extLst>
                <a:ext uri="{FF2B5EF4-FFF2-40B4-BE49-F238E27FC236}">
                  <a16:creationId xmlns:a16="http://schemas.microsoft.com/office/drawing/2014/main" id="{DE3C6384-41B5-C4EB-4839-96FDE0EACEEC}"/>
                </a:ext>
              </a:extLst>
            </p:cNvPr>
            <p:cNvSpPr/>
            <p:nvPr/>
          </p:nvSpPr>
          <p:spPr>
            <a:xfrm>
              <a:off x="7616134" y="2926994"/>
              <a:ext cx="28885" cy="2567886"/>
            </a:xfrm>
            <a:custGeom>
              <a:avLst/>
              <a:gdLst>
                <a:gd name="connsiteX0" fmla="*/ 0 w 77056"/>
                <a:gd name="connsiteY0" fmla="*/ 6854918 h 6850294"/>
                <a:gd name="connsiteX1" fmla="*/ 0 w 77056"/>
                <a:gd name="connsiteY1" fmla="*/ 0 h 6850294"/>
                <a:gd name="connsiteX2" fmla="*/ 78597 w 77056"/>
                <a:gd name="connsiteY2" fmla="*/ 0 h 6850294"/>
                <a:gd name="connsiteX3" fmla="*/ 78597 w 77056"/>
                <a:gd name="connsiteY3" fmla="*/ 6854918 h 6850294"/>
              </a:gdLst>
              <a:ahLst/>
              <a:cxnLst>
                <a:cxn ang="0">
                  <a:pos x="connsiteX0" y="connsiteY0"/>
                </a:cxn>
                <a:cxn ang="0">
                  <a:pos x="connsiteX1" y="connsiteY1"/>
                </a:cxn>
                <a:cxn ang="0">
                  <a:pos x="connsiteX2" y="connsiteY2"/>
                </a:cxn>
                <a:cxn ang="0">
                  <a:pos x="connsiteX3" y="connsiteY3"/>
                </a:cxn>
              </a:cxnLst>
              <a:rect l="l" t="t" r="r" b="b"/>
              <a:pathLst>
                <a:path w="77056" h="6850294">
                  <a:moveTo>
                    <a:pt x="0" y="6854918"/>
                  </a:moveTo>
                  <a:cubicBezTo>
                    <a:pt x="0" y="4570202"/>
                    <a:pt x="0" y="2286257"/>
                    <a:pt x="0" y="0"/>
                  </a:cubicBezTo>
                  <a:cubicBezTo>
                    <a:pt x="25428" y="0"/>
                    <a:pt x="50087" y="0"/>
                    <a:pt x="78597" y="0"/>
                  </a:cubicBezTo>
                  <a:cubicBezTo>
                    <a:pt x="78597" y="2283175"/>
                    <a:pt x="78597" y="4566350"/>
                    <a:pt x="78597" y="6854918"/>
                  </a:cubicBezTo>
                </a:path>
              </a:pathLst>
            </a:custGeom>
            <a:solidFill>
              <a:schemeClr val="accent1"/>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4" name="Freeform: Shape 22">
              <a:extLst>
                <a:ext uri="{FF2B5EF4-FFF2-40B4-BE49-F238E27FC236}">
                  <a16:creationId xmlns:a16="http://schemas.microsoft.com/office/drawing/2014/main" id="{208C9AE4-0332-E4AB-320B-9FE33366FC71}"/>
                </a:ext>
              </a:extLst>
            </p:cNvPr>
            <p:cNvSpPr/>
            <p:nvPr/>
          </p:nvSpPr>
          <p:spPr>
            <a:xfrm>
              <a:off x="6838507" y="2926994"/>
              <a:ext cx="109764" cy="2394576"/>
            </a:xfrm>
            <a:custGeom>
              <a:avLst/>
              <a:gdLst>
                <a:gd name="connsiteX0" fmla="*/ 0 w 292813"/>
                <a:gd name="connsiteY0" fmla="*/ 6393351 h 6387957"/>
                <a:gd name="connsiteX1" fmla="*/ 0 w 292813"/>
                <a:gd name="connsiteY1" fmla="*/ 0 h 6387957"/>
                <a:gd name="connsiteX2" fmla="*/ 295125 w 292813"/>
                <a:gd name="connsiteY2" fmla="*/ 0 h 6387957"/>
                <a:gd name="connsiteX3" fmla="*/ 295125 w 29281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292813" h="6387957">
                  <a:moveTo>
                    <a:pt x="0" y="6393351"/>
                  </a:moveTo>
                  <a:cubicBezTo>
                    <a:pt x="0" y="4261207"/>
                    <a:pt x="0" y="2131374"/>
                    <a:pt x="0" y="0"/>
                  </a:cubicBezTo>
                  <a:cubicBezTo>
                    <a:pt x="99403" y="0"/>
                    <a:pt x="196493" y="0"/>
                    <a:pt x="295125" y="0"/>
                  </a:cubicBezTo>
                  <a:cubicBezTo>
                    <a:pt x="295125" y="2132145"/>
                    <a:pt x="295125" y="4261207"/>
                    <a:pt x="295125"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5" name="Freeform: Shape 23">
              <a:extLst>
                <a:ext uri="{FF2B5EF4-FFF2-40B4-BE49-F238E27FC236}">
                  <a16:creationId xmlns:a16="http://schemas.microsoft.com/office/drawing/2014/main" id="{8BFAE932-282A-133C-D592-870EA893643A}"/>
                </a:ext>
              </a:extLst>
            </p:cNvPr>
            <p:cNvSpPr/>
            <p:nvPr/>
          </p:nvSpPr>
          <p:spPr>
            <a:xfrm>
              <a:off x="6980994"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6" name="Freeform: Shape 24">
              <a:extLst>
                <a:ext uri="{FF2B5EF4-FFF2-40B4-BE49-F238E27FC236}">
                  <a16:creationId xmlns:a16="http://schemas.microsoft.com/office/drawing/2014/main" id="{B09193BA-8628-2E53-AE66-511005673B9E}"/>
                </a:ext>
              </a:extLst>
            </p:cNvPr>
            <p:cNvSpPr/>
            <p:nvPr/>
          </p:nvSpPr>
          <p:spPr>
            <a:xfrm>
              <a:off x="7065051"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4" y="0"/>
                    <a:pt x="67809" y="0"/>
                    <a:pt x="103255" y="0"/>
                  </a:cubicBezTo>
                  <a:cubicBezTo>
                    <a:pt x="103255" y="2130603"/>
                    <a:pt x="103255" y="4258895"/>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7" name="Freeform: Shape 25">
              <a:extLst>
                <a:ext uri="{FF2B5EF4-FFF2-40B4-BE49-F238E27FC236}">
                  <a16:creationId xmlns:a16="http://schemas.microsoft.com/office/drawing/2014/main" id="{56198133-691F-2CA4-DAB5-3704093B97D5}"/>
                </a:ext>
              </a:extLst>
            </p:cNvPr>
            <p:cNvSpPr/>
            <p:nvPr/>
          </p:nvSpPr>
          <p:spPr>
            <a:xfrm>
              <a:off x="6754449"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8" name="Freeform: Shape 26">
              <a:extLst>
                <a:ext uri="{FF2B5EF4-FFF2-40B4-BE49-F238E27FC236}">
                  <a16:creationId xmlns:a16="http://schemas.microsoft.com/office/drawing/2014/main" id="{6159A164-1B02-0528-EB48-3CE6651D980A}"/>
                </a:ext>
              </a:extLst>
            </p:cNvPr>
            <p:cNvSpPr/>
            <p:nvPr/>
          </p:nvSpPr>
          <p:spPr>
            <a:xfrm>
              <a:off x="6334914" y="2927282"/>
              <a:ext cx="37550" cy="2394576"/>
            </a:xfrm>
            <a:custGeom>
              <a:avLst/>
              <a:gdLst>
                <a:gd name="connsiteX0" fmla="*/ 0 w 100173"/>
                <a:gd name="connsiteY0" fmla="*/ 6393351 h 6387957"/>
                <a:gd name="connsiteX1" fmla="*/ 0 w 100173"/>
                <a:gd name="connsiteY1" fmla="*/ 0 h 6387957"/>
                <a:gd name="connsiteX2" fmla="*/ 103255 w 100173"/>
                <a:gd name="connsiteY2" fmla="*/ 0 h 6387957"/>
                <a:gd name="connsiteX3" fmla="*/ 103255 w 100173"/>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3351"/>
                  </a:moveTo>
                  <a:cubicBezTo>
                    <a:pt x="0" y="4262748"/>
                    <a:pt x="0" y="2132915"/>
                    <a:pt x="0" y="0"/>
                  </a:cubicBezTo>
                  <a:cubicBezTo>
                    <a:pt x="33904" y="0"/>
                    <a:pt x="67809" y="0"/>
                    <a:pt x="103255" y="0"/>
                  </a:cubicBezTo>
                  <a:cubicBezTo>
                    <a:pt x="103255" y="2131374"/>
                    <a:pt x="103255" y="4260436"/>
                    <a:pt x="103255" y="639335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69" name="Freeform: Shape 27">
              <a:extLst>
                <a:ext uri="{FF2B5EF4-FFF2-40B4-BE49-F238E27FC236}">
                  <a16:creationId xmlns:a16="http://schemas.microsoft.com/office/drawing/2014/main" id="{E12A1870-027F-0C83-B1D0-AAFC2D394117}"/>
                </a:ext>
              </a:extLst>
            </p:cNvPr>
            <p:cNvSpPr/>
            <p:nvPr/>
          </p:nvSpPr>
          <p:spPr>
            <a:xfrm>
              <a:off x="6159871" y="2926127"/>
              <a:ext cx="37550" cy="2397464"/>
            </a:xfrm>
            <a:custGeom>
              <a:avLst/>
              <a:gdLst>
                <a:gd name="connsiteX0" fmla="*/ 0 w 100173"/>
                <a:gd name="connsiteY0" fmla="*/ 6395663 h 6395662"/>
                <a:gd name="connsiteX1" fmla="*/ 0 w 100173"/>
                <a:gd name="connsiteY1" fmla="*/ 0 h 6395662"/>
                <a:gd name="connsiteX2" fmla="*/ 52398 w 100173"/>
                <a:gd name="connsiteY2" fmla="*/ 0 h 6395662"/>
                <a:gd name="connsiteX3" fmla="*/ 103255 w 100173"/>
                <a:gd name="connsiteY3" fmla="*/ 0 h 6395662"/>
                <a:gd name="connsiteX4" fmla="*/ 103255 w 100173"/>
                <a:gd name="connsiteY4" fmla="*/ 6395663 h 639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73" h="6395662">
                  <a:moveTo>
                    <a:pt x="0" y="6395663"/>
                  </a:moveTo>
                  <a:cubicBezTo>
                    <a:pt x="0" y="4265060"/>
                    <a:pt x="0" y="2135227"/>
                    <a:pt x="0" y="0"/>
                  </a:cubicBezTo>
                  <a:cubicBezTo>
                    <a:pt x="17723" y="0"/>
                    <a:pt x="34675" y="0"/>
                    <a:pt x="52398" y="0"/>
                  </a:cubicBezTo>
                  <a:cubicBezTo>
                    <a:pt x="68580" y="0"/>
                    <a:pt x="84762" y="0"/>
                    <a:pt x="103255" y="0"/>
                  </a:cubicBezTo>
                  <a:cubicBezTo>
                    <a:pt x="103255" y="2132915"/>
                    <a:pt x="103255" y="4261977"/>
                    <a:pt x="103255" y="6395663"/>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0" name="Freeform: Shape 28">
              <a:extLst>
                <a:ext uri="{FF2B5EF4-FFF2-40B4-BE49-F238E27FC236}">
                  <a16:creationId xmlns:a16="http://schemas.microsoft.com/office/drawing/2014/main" id="{866CD74D-D0BE-ECFD-51A9-E8F13C95A03C}"/>
                </a:ext>
              </a:extLst>
            </p:cNvPr>
            <p:cNvSpPr/>
            <p:nvPr/>
          </p:nvSpPr>
          <p:spPr>
            <a:xfrm>
              <a:off x="6231712" y="2926127"/>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5"/>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1" name="Freeform: Shape 29">
              <a:extLst>
                <a:ext uri="{FF2B5EF4-FFF2-40B4-BE49-F238E27FC236}">
                  <a16:creationId xmlns:a16="http://schemas.microsoft.com/office/drawing/2014/main" id="{75611C8D-AFD0-EA3C-B1F2-82ED36283831}"/>
                </a:ext>
              </a:extLst>
            </p:cNvPr>
            <p:cNvSpPr/>
            <p:nvPr/>
          </p:nvSpPr>
          <p:spPr>
            <a:xfrm>
              <a:off x="6598401"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207"/>
                    <a:pt x="0" y="2131374"/>
                    <a:pt x="0" y="0"/>
                  </a:cubicBezTo>
                  <a:cubicBezTo>
                    <a:pt x="34675" y="0"/>
                    <a:pt x="67809" y="0"/>
                    <a:pt x="103255" y="0"/>
                  </a:cubicBezTo>
                  <a:cubicBezTo>
                    <a:pt x="103255" y="2130603"/>
                    <a:pt x="103255" y="4260437"/>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2" name="Freeform: Shape 30">
              <a:extLst>
                <a:ext uri="{FF2B5EF4-FFF2-40B4-BE49-F238E27FC236}">
                  <a16:creationId xmlns:a16="http://schemas.microsoft.com/office/drawing/2014/main" id="{E9A0F736-345B-12AD-83F7-9EB258EA8857}"/>
                </a:ext>
              </a:extLst>
            </p:cNvPr>
            <p:cNvSpPr/>
            <p:nvPr/>
          </p:nvSpPr>
          <p:spPr>
            <a:xfrm>
              <a:off x="6680669" y="2927282"/>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3905" y="0"/>
                    <a:pt x="67810" y="0"/>
                    <a:pt x="103255" y="0"/>
                  </a:cubicBezTo>
                  <a:cubicBezTo>
                    <a:pt x="103255" y="2131374"/>
                    <a:pt x="103255" y="4260436"/>
                    <a:pt x="10325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3" name="Freeform: Shape 31">
              <a:extLst>
                <a:ext uri="{FF2B5EF4-FFF2-40B4-BE49-F238E27FC236}">
                  <a16:creationId xmlns:a16="http://schemas.microsoft.com/office/drawing/2014/main" id="{AC5E5AD5-1CFF-423D-7488-24D6CB0F9A8D}"/>
                </a:ext>
              </a:extLst>
            </p:cNvPr>
            <p:cNvSpPr/>
            <p:nvPr/>
          </p:nvSpPr>
          <p:spPr>
            <a:xfrm>
              <a:off x="6516134" y="2927282"/>
              <a:ext cx="37550" cy="2394576"/>
            </a:xfrm>
            <a:custGeom>
              <a:avLst/>
              <a:gdLst>
                <a:gd name="connsiteX0" fmla="*/ 0 w 100173"/>
                <a:gd name="connsiteY0" fmla="*/ 6391811 h 6387957"/>
                <a:gd name="connsiteX1" fmla="*/ 0 w 100173"/>
                <a:gd name="connsiteY1" fmla="*/ 0 h 6387957"/>
                <a:gd name="connsiteX2" fmla="*/ 103255 w 100173"/>
                <a:gd name="connsiteY2" fmla="*/ 0 h 6387957"/>
                <a:gd name="connsiteX3" fmla="*/ 103255 w 100173"/>
                <a:gd name="connsiteY3" fmla="*/ 639181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1811"/>
                  </a:moveTo>
                  <a:cubicBezTo>
                    <a:pt x="0" y="4261978"/>
                    <a:pt x="0" y="2132145"/>
                    <a:pt x="0" y="0"/>
                  </a:cubicBezTo>
                  <a:cubicBezTo>
                    <a:pt x="33134" y="0"/>
                    <a:pt x="67039" y="0"/>
                    <a:pt x="103255" y="0"/>
                  </a:cubicBezTo>
                  <a:cubicBezTo>
                    <a:pt x="103255" y="2130603"/>
                    <a:pt x="103255" y="4260436"/>
                    <a:pt x="103255" y="639181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4" name="Freeform: Shape 32">
              <a:extLst>
                <a:ext uri="{FF2B5EF4-FFF2-40B4-BE49-F238E27FC236}">
                  <a16:creationId xmlns:a16="http://schemas.microsoft.com/office/drawing/2014/main" id="{A4D210BA-5EB0-0D98-9373-D696F002FB79}"/>
                </a:ext>
              </a:extLst>
            </p:cNvPr>
            <p:cNvSpPr/>
            <p:nvPr/>
          </p:nvSpPr>
          <p:spPr>
            <a:xfrm>
              <a:off x="6399205"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4"/>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5" name="Freeform: Shape 33">
              <a:extLst>
                <a:ext uri="{FF2B5EF4-FFF2-40B4-BE49-F238E27FC236}">
                  <a16:creationId xmlns:a16="http://schemas.microsoft.com/office/drawing/2014/main" id="{3DECD06C-FBFD-1672-92D7-ED2D94F92448}"/>
                </a:ext>
              </a:extLst>
            </p:cNvPr>
            <p:cNvSpPr/>
            <p:nvPr/>
          </p:nvSpPr>
          <p:spPr>
            <a:xfrm>
              <a:off x="5237391" y="2926127"/>
              <a:ext cx="144425" cy="2394576"/>
            </a:xfrm>
            <a:custGeom>
              <a:avLst/>
              <a:gdLst>
                <a:gd name="connsiteX0" fmla="*/ 0 w 385280"/>
                <a:gd name="connsiteY0" fmla="*/ 6393351 h 6387957"/>
                <a:gd name="connsiteX1" fmla="*/ 0 w 385280"/>
                <a:gd name="connsiteY1" fmla="*/ 0 h 6387957"/>
                <a:gd name="connsiteX2" fmla="*/ 387593 w 385280"/>
                <a:gd name="connsiteY2" fmla="*/ 0 h 6387957"/>
                <a:gd name="connsiteX3" fmla="*/ 387593 w 385280"/>
                <a:gd name="connsiteY3" fmla="*/ 6393351 h 6387957"/>
              </a:gdLst>
              <a:ahLst/>
              <a:cxnLst>
                <a:cxn ang="0">
                  <a:pos x="connsiteX0" y="connsiteY0"/>
                </a:cxn>
                <a:cxn ang="0">
                  <a:pos x="connsiteX1" y="connsiteY1"/>
                </a:cxn>
                <a:cxn ang="0">
                  <a:pos x="connsiteX2" y="connsiteY2"/>
                </a:cxn>
                <a:cxn ang="0">
                  <a:pos x="connsiteX3" y="connsiteY3"/>
                </a:cxn>
              </a:cxnLst>
              <a:rect l="l" t="t" r="r" b="b"/>
              <a:pathLst>
                <a:path w="385280" h="6387957">
                  <a:moveTo>
                    <a:pt x="0" y="6393351"/>
                  </a:moveTo>
                  <a:cubicBezTo>
                    <a:pt x="0" y="4262748"/>
                    <a:pt x="0" y="2132145"/>
                    <a:pt x="0" y="0"/>
                  </a:cubicBezTo>
                  <a:cubicBezTo>
                    <a:pt x="128684" y="0"/>
                    <a:pt x="256597" y="0"/>
                    <a:pt x="387593" y="0"/>
                  </a:cubicBezTo>
                  <a:cubicBezTo>
                    <a:pt x="387593" y="2130603"/>
                    <a:pt x="387593" y="4261207"/>
                    <a:pt x="387593" y="639335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6" name="Freeform: Shape 34">
              <a:extLst>
                <a:ext uri="{FF2B5EF4-FFF2-40B4-BE49-F238E27FC236}">
                  <a16:creationId xmlns:a16="http://schemas.microsoft.com/office/drawing/2014/main" id="{1957DACA-AE5A-0338-7C0C-C5DF8A06CAD3}"/>
                </a:ext>
              </a:extLst>
            </p:cNvPr>
            <p:cNvSpPr/>
            <p:nvPr/>
          </p:nvSpPr>
          <p:spPr>
            <a:xfrm>
              <a:off x="5123269" y="2926994"/>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7039" y="0"/>
                    <a:pt x="131766" y="0"/>
                    <a:pt x="198805" y="0"/>
                  </a:cubicBezTo>
                  <a:cubicBezTo>
                    <a:pt x="198805" y="2130603"/>
                    <a:pt x="198805" y="4259666"/>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7" name="Freeform: Shape 35">
              <a:extLst>
                <a:ext uri="{FF2B5EF4-FFF2-40B4-BE49-F238E27FC236}">
                  <a16:creationId xmlns:a16="http://schemas.microsoft.com/office/drawing/2014/main" id="{578A2293-96F8-76C6-3A5C-8088B5E7AF08}"/>
                </a:ext>
              </a:extLst>
            </p:cNvPr>
            <p:cNvSpPr/>
            <p:nvPr/>
          </p:nvSpPr>
          <p:spPr>
            <a:xfrm>
              <a:off x="5611343" y="2927282"/>
              <a:ext cx="72212" cy="2394576"/>
            </a:xfrm>
            <a:custGeom>
              <a:avLst/>
              <a:gdLst>
                <a:gd name="connsiteX0" fmla="*/ 0 w 192640"/>
                <a:gd name="connsiteY0" fmla="*/ 6392581 h 6387957"/>
                <a:gd name="connsiteX1" fmla="*/ 0 w 192640"/>
                <a:gd name="connsiteY1" fmla="*/ 0 h 6387957"/>
                <a:gd name="connsiteX2" fmla="*/ 198805 w 192640"/>
                <a:gd name="connsiteY2" fmla="*/ 0 h 6387957"/>
                <a:gd name="connsiteX3" fmla="*/ 198805 w 192640"/>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92640" h="6387957">
                  <a:moveTo>
                    <a:pt x="0" y="6392581"/>
                  </a:moveTo>
                  <a:cubicBezTo>
                    <a:pt x="0" y="4261207"/>
                    <a:pt x="0" y="2132145"/>
                    <a:pt x="0" y="0"/>
                  </a:cubicBezTo>
                  <a:cubicBezTo>
                    <a:pt x="66268" y="0"/>
                    <a:pt x="131766" y="0"/>
                    <a:pt x="198805" y="0"/>
                  </a:cubicBezTo>
                  <a:cubicBezTo>
                    <a:pt x="198805" y="2131374"/>
                    <a:pt x="198805" y="4261207"/>
                    <a:pt x="19880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8" name="Freeform: Shape 36">
              <a:extLst>
                <a:ext uri="{FF2B5EF4-FFF2-40B4-BE49-F238E27FC236}">
                  <a16:creationId xmlns:a16="http://schemas.microsoft.com/office/drawing/2014/main" id="{44493F05-BEBD-035F-F305-19EE48CE1348}"/>
                </a:ext>
              </a:extLst>
            </p:cNvPr>
            <p:cNvSpPr/>
            <p:nvPr/>
          </p:nvSpPr>
          <p:spPr>
            <a:xfrm>
              <a:off x="5407259"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10"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79" name="Freeform: Shape 37">
              <a:extLst>
                <a:ext uri="{FF2B5EF4-FFF2-40B4-BE49-F238E27FC236}">
                  <a16:creationId xmlns:a16="http://schemas.microsoft.com/office/drawing/2014/main" id="{F234D986-6788-0583-B922-9FC5C7E1F791}"/>
                </a:ext>
              </a:extLst>
            </p:cNvPr>
            <p:cNvSpPr/>
            <p:nvPr/>
          </p:nvSpPr>
          <p:spPr>
            <a:xfrm>
              <a:off x="5470252" y="2926994"/>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sp>
          <p:nvSpPr>
            <p:cNvPr id="80" name="Freeform: Shape 38">
              <a:extLst>
                <a:ext uri="{FF2B5EF4-FFF2-40B4-BE49-F238E27FC236}">
                  <a16:creationId xmlns:a16="http://schemas.microsoft.com/office/drawing/2014/main" id="{270773A8-0A09-7347-6914-F1A58CC356D3}"/>
                </a:ext>
              </a:extLst>
            </p:cNvPr>
            <p:cNvSpPr/>
            <p:nvPr/>
          </p:nvSpPr>
          <p:spPr>
            <a:xfrm>
              <a:off x="5533244" y="2926127"/>
              <a:ext cx="37550" cy="2394576"/>
            </a:xfrm>
            <a:custGeom>
              <a:avLst/>
              <a:gdLst>
                <a:gd name="connsiteX0" fmla="*/ 0 w 100173"/>
                <a:gd name="connsiteY0" fmla="*/ 6392581 h 6387957"/>
                <a:gd name="connsiteX1" fmla="*/ 0 w 100173"/>
                <a:gd name="connsiteY1" fmla="*/ 0 h 6387957"/>
                <a:gd name="connsiteX2" fmla="*/ 103255 w 100173"/>
                <a:gd name="connsiteY2" fmla="*/ 0 h 6387957"/>
                <a:gd name="connsiteX3" fmla="*/ 103255 w 100173"/>
                <a:gd name="connsiteY3" fmla="*/ 6392581 h 6387957"/>
              </a:gdLst>
              <a:ahLst/>
              <a:cxnLst>
                <a:cxn ang="0">
                  <a:pos x="connsiteX0" y="connsiteY0"/>
                </a:cxn>
                <a:cxn ang="0">
                  <a:pos x="connsiteX1" y="connsiteY1"/>
                </a:cxn>
                <a:cxn ang="0">
                  <a:pos x="connsiteX2" y="connsiteY2"/>
                </a:cxn>
                <a:cxn ang="0">
                  <a:pos x="connsiteX3" y="connsiteY3"/>
                </a:cxn>
              </a:cxnLst>
              <a:rect l="l" t="t" r="r" b="b"/>
              <a:pathLst>
                <a:path w="100173" h="6387957">
                  <a:moveTo>
                    <a:pt x="0" y="6392581"/>
                  </a:moveTo>
                  <a:cubicBezTo>
                    <a:pt x="0" y="4261978"/>
                    <a:pt x="0" y="2132145"/>
                    <a:pt x="0" y="0"/>
                  </a:cubicBezTo>
                  <a:cubicBezTo>
                    <a:pt x="34675" y="0"/>
                    <a:pt x="67809" y="0"/>
                    <a:pt x="103255" y="0"/>
                  </a:cubicBezTo>
                  <a:cubicBezTo>
                    <a:pt x="103255" y="2130603"/>
                    <a:pt x="103255" y="4259666"/>
                    <a:pt x="103255" y="6392581"/>
                  </a:cubicBezTo>
                </a:path>
              </a:pathLst>
            </a:custGeom>
            <a:solidFill>
              <a:schemeClr val="accent3"/>
            </a:solidFill>
            <a:ln w="7704" cap="flat">
              <a:noFill/>
              <a:prstDash val="solid"/>
              <a:miter/>
            </a:ln>
          </p:spPr>
          <p:txBody>
            <a:bodyPr rtlCol="0" anchor="ctr"/>
            <a:lstStyle/>
            <a:p>
              <a:endParaRPr lang="en-US" dirty="0">
                <a:latin typeface="Times New Roman" pitchFamily="18" charset="0"/>
                <a:cs typeface="Times New Roman" pitchFamily="18" charset="0"/>
              </a:endParaRPr>
            </a:p>
          </p:txBody>
        </p:sp>
      </p:grpSp>
      <p:sp>
        <p:nvSpPr>
          <p:cNvPr id="84" name="TextBox 83">
            <a:extLst>
              <a:ext uri="{FF2B5EF4-FFF2-40B4-BE49-F238E27FC236}">
                <a16:creationId xmlns:a16="http://schemas.microsoft.com/office/drawing/2014/main" id="{DBA189C2-76D2-24B4-F158-14A13090CFDC}"/>
              </a:ext>
            </a:extLst>
          </p:cNvPr>
          <p:cNvSpPr txBox="1"/>
          <p:nvPr/>
        </p:nvSpPr>
        <p:spPr>
          <a:xfrm>
            <a:off x="11796280" y="6256621"/>
            <a:ext cx="211514" cy="369332"/>
          </a:xfrm>
          <a:prstGeom prst="rect">
            <a:avLst/>
          </a:prstGeom>
          <a:noFill/>
        </p:spPr>
        <p:txBody>
          <a:bodyPr wrap="square">
            <a:spAutoFit/>
          </a:bodyPr>
          <a:lstStyle/>
          <a:p>
            <a:fld id="{38A635C9-4A98-4745-BD96-9D0E32025E69}" type="slidenum">
              <a:rPr lang="en-IN" smtClean="0"/>
              <a:pPr/>
              <a:t>8</a:t>
            </a:fld>
            <a:endParaRPr lang="en-IN" dirty="0"/>
          </a:p>
        </p:txBody>
      </p:sp>
      <p:sp>
        <p:nvSpPr>
          <p:cNvPr id="85" name="Rectangle 84">
            <a:extLst>
              <a:ext uri="{FF2B5EF4-FFF2-40B4-BE49-F238E27FC236}">
                <a16:creationId xmlns:a16="http://schemas.microsoft.com/office/drawing/2014/main" id="{1913F5B9-E6B9-B1FB-1012-AF370E44A21E}"/>
              </a:ext>
            </a:extLst>
          </p:cNvPr>
          <p:cNvSpPr/>
          <p:nvPr/>
        </p:nvSpPr>
        <p:spPr>
          <a:xfrm>
            <a:off x="11799489" y="6193544"/>
            <a:ext cx="295508" cy="369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endParaRPr lang="en-IN" dirty="0"/>
          </a:p>
        </p:txBody>
      </p:sp>
      <p:sp>
        <p:nvSpPr>
          <p:cNvPr id="82" name="TextBox 81">
            <a:extLst>
              <a:ext uri="{FF2B5EF4-FFF2-40B4-BE49-F238E27FC236}">
                <a16:creationId xmlns:a16="http://schemas.microsoft.com/office/drawing/2014/main" id="{2BC1C081-E266-94E2-9B17-310190043E3F}"/>
              </a:ext>
            </a:extLst>
          </p:cNvPr>
          <p:cNvSpPr txBox="1"/>
          <p:nvPr/>
        </p:nvSpPr>
        <p:spPr>
          <a:xfrm>
            <a:off x="-451637" y="847898"/>
            <a:ext cx="11428498" cy="2777683"/>
          </a:xfrm>
          <a:prstGeom prst="rect">
            <a:avLst/>
          </a:prstGeom>
          <a:noFill/>
        </p:spPr>
        <p:txBody>
          <a:bodyPr wrap="square">
            <a:spAutoFit/>
          </a:bodyPr>
          <a:lstStyle/>
          <a:p>
            <a:pPr marL="434264" marR="1326896" indent="237134" rtl="0">
              <a:buNone/>
            </a:pPr>
            <a:r>
              <a:rPr lang="en-IN" sz="1800" b="1" i="0" u="none" strike="noStrike" dirty="0">
                <a:solidFill>
                  <a:srgbClr val="000000"/>
                </a:solidFill>
                <a:effectLst/>
                <a:latin typeface="Arial" panose="020B0604020202020204" pitchFamily="34" charset="0"/>
              </a:rPr>
              <a:t>    Defining the Task</a:t>
            </a:r>
            <a:r>
              <a:rPr lang="en-IN" sz="1800" b="0" i="0" u="none" strike="noStrike" dirty="0">
                <a:solidFill>
                  <a:srgbClr val="000000"/>
                </a:solidFill>
                <a:effectLst/>
                <a:latin typeface="Arial" panose="020B0604020202020204" pitchFamily="34" charset="0"/>
              </a:rPr>
              <a:t>: Since we want to detect objects, task=detect is specified. 2.  </a:t>
            </a:r>
            <a:endParaRPr lang="en-IN" b="0" dirty="0">
              <a:effectLst/>
            </a:endParaRPr>
          </a:p>
          <a:p>
            <a:pPr marL="661632" rtl="0">
              <a:buNone/>
            </a:pPr>
            <a:r>
              <a:rPr lang="en-IN" sz="1800" b="1" i="0" u="none" strike="noStrike" dirty="0">
                <a:solidFill>
                  <a:srgbClr val="000000"/>
                </a:solidFill>
                <a:effectLst/>
                <a:latin typeface="Arial" panose="020B0604020202020204" pitchFamily="34" charset="0"/>
              </a:rPr>
              <a:t>    Setting Training Parameters</a:t>
            </a:r>
            <a:r>
              <a:rPr lang="en-IN" sz="1800" b="0" i="0" u="none" strike="noStrike" dirty="0">
                <a:solidFill>
                  <a:srgbClr val="000000"/>
                </a:solidFill>
                <a:effectLst/>
                <a:latin typeface="Arial" panose="020B0604020202020204" pitchFamily="34" charset="0"/>
              </a:rPr>
              <a:t>: </a:t>
            </a:r>
            <a:endParaRPr lang="en-IN" b="0" dirty="0">
              <a:effectLst/>
            </a:endParaRPr>
          </a:p>
          <a:p>
            <a:pPr marL="899985" rtl="0">
              <a:spcBef>
                <a:spcPts val="250"/>
              </a:spcBef>
              <a:buNone/>
            </a:pPr>
            <a:r>
              <a:rPr lang="en-IN" sz="1800" b="1" i="0" u="none" strike="noStrike" dirty="0">
                <a:solidFill>
                  <a:srgbClr val="000000"/>
                </a:solidFill>
                <a:effectLst/>
                <a:latin typeface="Arial" panose="020B0604020202020204" pitchFamily="34" charset="0"/>
              </a:rPr>
              <a:t>Mode</a:t>
            </a:r>
            <a:r>
              <a:rPr lang="en-IN" sz="1800" b="0" i="0" u="none" strike="noStrike" dirty="0">
                <a:solidFill>
                  <a:srgbClr val="000000"/>
                </a:solidFill>
                <a:effectLst/>
                <a:latin typeface="Arial" panose="020B0604020202020204" pitchFamily="34" charset="0"/>
              </a:rPr>
              <a:t>: train </a:t>
            </a:r>
            <a:endParaRPr lang="en-IN" b="0" dirty="0">
              <a:effectLst/>
            </a:endParaRPr>
          </a:p>
          <a:p>
            <a:pPr marL="899985" rtl="0">
              <a:spcBef>
                <a:spcPts val="250"/>
              </a:spcBef>
              <a:buNone/>
            </a:pPr>
            <a:r>
              <a:rPr lang="en-IN" sz="1800" b="1" i="0" u="none" strike="noStrike" dirty="0">
                <a:solidFill>
                  <a:srgbClr val="000000"/>
                </a:solidFill>
                <a:effectLst/>
                <a:latin typeface="Arial" panose="020B0604020202020204" pitchFamily="34" charset="0"/>
              </a:rPr>
              <a:t>Dataset Path</a:t>
            </a:r>
            <a:r>
              <a:rPr lang="en-IN" sz="1800" b="0" i="0" u="none" strike="noStrike" dirty="0">
                <a:solidFill>
                  <a:srgbClr val="000000"/>
                </a:solidFill>
                <a:effectLst/>
                <a:latin typeface="Arial" panose="020B0604020202020204" pitchFamily="34" charset="0"/>
              </a:rPr>
              <a:t>: </a:t>
            </a:r>
            <a:r>
              <a:rPr lang="en-IN" sz="1800" b="0" i="0" u="none" strike="noStrike" dirty="0" err="1">
                <a:solidFill>
                  <a:srgbClr val="000000"/>
                </a:solidFill>
                <a:effectLst/>
                <a:latin typeface="Arial" panose="020B0604020202020204" pitchFamily="34" charset="0"/>
              </a:rPr>
              <a:t>data.yaml</a:t>
            </a:r>
            <a:r>
              <a:rPr lang="en-IN" sz="1800" b="0" i="0" u="none" strike="noStrike" dirty="0">
                <a:solidFill>
                  <a:srgbClr val="000000"/>
                </a:solidFill>
                <a:effectLst/>
                <a:latin typeface="Arial" panose="020B0604020202020204" pitchFamily="34" charset="0"/>
              </a:rPr>
              <a:t> </a:t>
            </a:r>
            <a:endParaRPr lang="en-IN" b="0" dirty="0">
              <a:effectLst/>
            </a:endParaRPr>
          </a:p>
          <a:p>
            <a:pPr marL="899985" rtl="0">
              <a:spcBef>
                <a:spcPts val="325"/>
              </a:spcBef>
              <a:buNone/>
            </a:pPr>
            <a:r>
              <a:rPr lang="en-IN" sz="1800" b="1" i="0" u="none" strike="noStrike" dirty="0">
                <a:solidFill>
                  <a:srgbClr val="000000"/>
                </a:solidFill>
                <a:effectLst/>
                <a:latin typeface="Arial" panose="020B0604020202020204" pitchFamily="34" charset="0"/>
              </a:rPr>
              <a:t>Model Type</a:t>
            </a:r>
            <a:r>
              <a:rPr lang="en-IN" sz="1800" b="0" i="0" u="none" strike="noStrike" dirty="0">
                <a:solidFill>
                  <a:srgbClr val="000000"/>
                </a:solidFill>
                <a:effectLst/>
                <a:latin typeface="Arial" panose="020B0604020202020204" pitchFamily="34" charset="0"/>
              </a:rPr>
              <a:t>: yolo11n.pt (pre-trained YOLOv11 model) </a:t>
            </a:r>
            <a:endParaRPr lang="en-IN" b="0" dirty="0">
              <a:effectLst/>
            </a:endParaRPr>
          </a:p>
          <a:p>
            <a:pPr marL="899985" rtl="0">
              <a:spcBef>
                <a:spcPts val="250"/>
              </a:spcBef>
              <a:buNone/>
            </a:pPr>
            <a:r>
              <a:rPr lang="en-IN" sz="1800" b="1" i="0" u="none" strike="noStrike" dirty="0">
                <a:solidFill>
                  <a:srgbClr val="000000"/>
                </a:solidFill>
                <a:effectLst/>
                <a:latin typeface="Arial" panose="020B0604020202020204" pitchFamily="34" charset="0"/>
              </a:rPr>
              <a:t>Number of Epochs</a:t>
            </a:r>
            <a:r>
              <a:rPr lang="en-IN" sz="1800" b="0" i="0" u="none" strike="noStrike" dirty="0">
                <a:solidFill>
                  <a:srgbClr val="000000"/>
                </a:solidFill>
                <a:effectLst/>
                <a:latin typeface="Arial" panose="020B0604020202020204" pitchFamily="34" charset="0"/>
              </a:rPr>
              <a:t>: 50 (higher values improve accuracy) </a:t>
            </a:r>
            <a:endParaRPr lang="en-IN" b="0" dirty="0">
              <a:effectLst/>
            </a:endParaRPr>
          </a:p>
          <a:p>
            <a:pPr marL="899985" rtl="0">
              <a:spcBef>
                <a:spcPts val="325"/>
              </a:spcBef>
              <a:buNone/>
            </a:pPr>
            <a:r>
              <a:rPr lang="en-IN" sz="1800" b="1" i="0" u="none" strike="noStrike" dirty="0">
                <a:solidFill>
                  <a:srgbClr val="000000"/>
                </a:solidFill>
                <a:effectLst/>
                <a:latin typeface="Arial" panose="020B0604020202020204" pitchFamily="34" charset="0"/>
              </a:rPr>
              <a:t>Image Size</a:t>
            </a:r>
            <a:r>
              <a:rPr lang="en-IN" sz="1800" b="0" i="0" u="none" strike="noStrike" dirty="0">
                <a:solidFill>
                  <a:srgbClr val="000000"/>
                </a:solidFill>
                <a:effectLst/>
                <a:latin typeface="Arial" panose="020B0604020202020204" pitchFamily="34" charset="0"/>
              </a:rPr>
              <a:t>: 640x640 pixels (standard resolution for YOLO models) </a:t>
            </a:r>
            <a:endParaRPr lang="en-IN" b="0" dirty="0">
              <a:effectLst/>
            </a:endParaRPr>
          </a:p>
          <a:p>
            <a:pPr>
              <a:buNone/>
            </a:pPr>
            <a:br>
              <a:rPr lang="en-IN" dirty="0"/>
            </a:br>
            <a:endParaRPr lang="en-IN" dirty="0"/>
          </a:p>
        </p:txBody>
      </p:sp>
      <p:pic>
        <p:nvPicPr>
          <p:cNvPr id="93" name="Picture 92">
            <a:extLst>
              <a:ext uri="{FF2B5EF4-FFF2-40B4-BE49-F238E27FC236}">
                <a16:creationId xmlns:a16="http://schemas.microsoft.com/office/drawing/2014/main" id="{E93F9C6C-96B4-C768-930C-4B2953EF0357}"/>
              </a:ext>
            </a:extLst>
          </p:cNvPr>
          <p:cNvPicPr>
            <a:picLocks noChangeAspect="1"/>
          </p:cNvPicPr>
          <p:nvPr/>
        </p:nvPicPr>
        <p:blipFill>
          <a:blip r:embed="rId3"/>
          <a:stretch>
            <a:fillRect/>
          </a:stretch>
        </p:blipFill>
        <p:spPr>
          <a:xfrm>
            <a:off x="554071" y="3225573"/>
            <a:ext cx="7277731" cy="2568163"/>
          </a:xfrm>
          <a:prstGeom prst="rect">
            <a:avLst/>
          </a:prstGeom>
        </p:spPr>
      </p:pic>
    </p:spTree>
    <p:extLst>
      <p:ext uri="{BB962C8B-B14F-4D97-AF65-F5344CB8AC3E}">
        <p14:creationId xmlns:p14="http://schemas.microsoft.com/office/powerpoint/2010/main" val="56405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2982A22-804F-06DA-0D89-4EE3132C7497}"/>
              </a:ext>
            </a:extLst>
          </p:cNvPr>
          <p:cNvPicPr>
            <a:picLocks noChangeAspect="1"/>
          </p:cNvPicPr>
          <p:nvPr/>
        </p:nvPicPr>
        <p:blipFill>
          <a:blip r:embed="rId2"/>
          <a:stretch>
            <a:fillRect/>
          </a:stretch>
        </p:blipFill>
        <p:spPr>
          <a:xfrm>
            <a:off x="360235" y="149825"/>
            <a:ext cx="11260958" cy="3482642"/>
          </a:xfrm>
          <a:prstGeom prst="rect">
            <a:avLst/>
          </a:prstGeom>
        </p:spPr>
      </p:pic>
      <p:pic>
        <p:nvPicPr>
          <p:cNvPr id="7" name="Picture 6">
            <a:extLst>
              <a:ext uri="{FF2B5EF4-FFF2-40B4-BE49-F238E27FC236}">
                <a16:creationId xmlns:a16="http://schemas.microsoft.com/office/drawing/2014/main" id="{32F2DC52-DA79-A494-45FD-4265AAD823A2}"/>
              </a:ext>
            </a:extLst>
          </p:cNvPr>
          <p:cNvPicPr>
            <a:picLocks noChangeAspect="1"/>
          </p:cNvPicPr>
          <p:nvPr/>
        </p:nvPicPr>
        <p:blipFill>
          <a:blip r:embed="rId3"/>
          <a:stretch>
            <a:fillRect/>
          </a:stretch>
        </p:blipFill>
        <p:spPr>
          <a:xfrm>
            <a:off x="661880" y="3429000"/>
            <a:ext cx="8474174" cy="2415749"/>
          </a:xfrm>
          <a:prstGeom prst="rect">
            <a:avLst/>
          </a:prstGeom>
        </p:spPr>
      </p:pic>
    </p:spTree>
    <p:extLst>
      <p:ext uri="{BB962C8B-B14F-4D97-AF65-F5344CB8AC3E}">
        <p14:creationId xmlns:p14="http://schemas.microsoft.com/office/powerpoint/2010/main" val="112971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TotalTime>
  <Words>1022</Words>
  <Application>Microsoft Office PowerPoint</Application>
  <PresentationFormat>Widescreen</PresentationFormat>
  <Paragraphs>140</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Canva Sans</vt:lpstr>
      <vt:lpstr>Noto Sans</vt:lpstr>
      <vt:lpstr>Times New Roman</vt:lpstr>
      <vt:lpstr>Office Theme</vt:lpstr>
      <vt:lpstr>PowerPoint Presentation</vt:lpstr>
      <vt:lpstr>Proposed System and Methodology</vt:lpstr>
      <vt:lpstr>System Details</vt:lpstr>
      <vt:lpstr>Importing necessary library </vt:lpstr>
      <vt:lpstr>Dataset Details</vt:lpstr>
      <vt:lpstr>Dataset Details</vt:lpstr>
      <vt:lpstr>Secure storage in s3 bucket   </vt:lpstr>
      <vt:lpstr>Model Training using YOLOv11      </vt:lpstr>
      <vt:lpstr>PowerPoint Presentation</vt:lpstr>
      <vt:lpstr>Result &amp; Metrics</vt:lpstr>
      <vt:lpstr>PowerPoint Presentation</vt:lpstr>
      <vt:lpstr>Predicting individual words through images</vt:lpstr>
      <vt:lpstr>PowerPoint Presentation</vt:lpstr>
      <vt:lpstr>PowerPoint Presentation</vt:lpstr>
      <vt:lpstr>THANK YOU FOR WATCHING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 ltp</dc:creator>
  <cp:lastModifiedBy>pre ltp</cp:lastModifiedBy>
  <cp:revision>2</cp:revision>
  <dcterms:created xsi:type="dcterms:W3CDTF">2025-03-24T05:06:13Z</dcterms:created>
  <dcterms:modified xsi:type="dcterms:W3CDTF">2025-04-07T14:50:19Z</dcterms:modified>
</cp:coreProperties>
</file>