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70" r:id="rId13"/>
    <p:sldId id="272" r:id="rId14"/>
    <p:sldId id="274" r:id="rId15"/>
    <p:sldId id="275" r:id="rId16"/>
    <p:sldId id="277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39C3C5-5738-8B47-BFAC-943FAC144051}">
          <p14:sldIdLst>
            <p14:sldId id="256"/>
            <p14:sldId id="257"/>
            <p14:sldId id="258"/>
            <p14:sldId id="260"/>
            <p14:sldId id="262"/>
            <p14:sldId id="263"/>
            <p14:sldId id="265"/>
            <p14:sldId id="264"/>
            <p14:sldId id="266"/>
            <p14:sldId id="267"/>
            <p14:sldId id="269"/>
            <p14:sldId id="270"/>
            <p14:sldId id="272"/>
            <p14:sldId id="274"/>
            <p14:sldId id="275"/>
            <p14:sldId id="277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035"/>
  </p:normalViewPr>
  <p:slideViewPr>
    <p:cSldViewPr snapToGrid="0">
      <p:cViewPr varScale="1">
        <p:scale>
          <a:sx n="124" d="100"/>
          <a:sy n="12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8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t>5/3/23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5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BBA4-D47C-1AAB-FEAA-B11A5903A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8" y="185061"/>
            <a:ext cx="6217241" cy="6089277"/>
          </a:xfrm>
        </p:spPr>
        <p:txBody>
          <a:bodyPr anchor="b"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IS 635 Group Project</a:t>
            </a:r>
            <a:br>
              <a:rPr lang="en-US" sz="7200" dirty="0">
                <a:solidFill>
                  <a:schemeClr val="bg1"/>
                </a:solidFill>
              </a:rPr>
            </a:b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Omniasanitas</a:t>
            </a:r>
            <a:br>
              <a:rPr lang="en-US" sz="7200" dirty="0">
                <a:solidFill>
                  <a:schemeClr val="bg1"/>
                </a:solidFill>
              </a:rPr>
            </a:br>
            <a:br>
              <a:rPr lang="en-US" sz="7200" dirty="0">
                <a:solidFill>
                  <a:schemeClr val="bg1"/>
                </a:solidFill>
              </a:rPr>
            </a:b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1EF8D-4FCF-3B42-026C-4EFD753DB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    Deepti Rathore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Krunal Solanki</a:t>
            </a:r>
          </a:p>
        </p:txBody>
      </p:sp>
      <p:pic>
        <p:nvPicPr>
          <p:cNvPr id="4" name="Picture 3" descr="Cherry blossoms">
            <a:extLst>
              <a:ext uri="{FF2B5EF4-FFF2-40B4-BE49-F238E27FC236}">
                <a16:creationId xmlns:a16="http://schemas.microsoft.com/office/drawing/2014/main" id="{E2AE6123-AD6E-A0F3-BF7B-8DBDC95A1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4648" r="29798" b="-1"/>
          <a:stretch/>
        </p:blipFill>
        <p:spPr>
          <a:xfrm>
            <a:off x="6574971" y="10"/>
            <a:ext cx="56170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38119"/>
            <a:ext cx="8915399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8E6F-3089-01B5-79ED-3CE8FC8B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082872"/>
            <a:ext cx="8915399" cy="3795414"/>
          </a:xfrm>
        </p:spPr>
        <p:txBody>
          <a:bodyPr>
            <a:normAutofit/>
          </a:bodyPr>
          <a:lstStyle/>
          <a:p>
            <a:pPr lvl="1" algn="just"/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support our hypotheses, we found a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from Kaggle.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dataset shows variation of hospital charges in the various hospitals in the US for the top 100 diagnoses.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shows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how price for the same diagnosis and the same treatment and in the same city can vary differently across different providers.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in the dataset are Name of procedure, name of the hospital, state, zip code, number of discharges, the average charge for the procedure, average charges covered by insurance.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Visualizations</a:t>
            </a:r>
          </a:p>
        </p:txBody>
      </p:sp>
      <p:pic>
        <p:nvPicPr>
          <p:cNvPr id="4" name="Content Placeholder 3" descr="Map">
            <a:extLst>
              <a:ext uri="{FF2B5EF4-FFF2-40B4-BE49-F238E27FC236}">
                <a16:creationId xmlns:a16="http://schemas.microsoft.com/office/drawing/2014/main" id="{25D5A658-40D0-5F3D-A1D1-B1B2EF06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4790487" y="1505405"/>
            <a:ext cx="7265321" cy="4085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7F273-4F48-F189-44C6-C6556AA7C8FB}"/>
              </a:ext>
            </a:extLst>
          </p:cNvPr>
          <p:cNvSpPr txBox="1"/>
          <p:nvPr/>
        </p:nvSpPr>
        <p:spPr>
          <a:xfrm>
            <a:off x="7010400" y="1136073"/>
            <a:ext cx="32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 Whole dataset</a:t>
            </a:r>
          </a:p>
        </p:txBody>
      </p:sp>
    </p:spTree>
    <p:extLst>
      <p:ext uri="{BB962C8B-B14F-4D97-AF65-F5344CB8AC3E}">
        <p14:creationId xmlns:p14="http://schemas.microsoft.com/office/powerpoint/2010/main" val="378463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Visualizations</a:t>
            </a:r>
          </a:p>
        </p:txBody>
      </p:sp>
      <p:pic>
        <p:nvPicPr>
          <p:cNvPr id="6" name="Content Placeholder 3" descr="Chart, bubble chart">
            <a:extLst>
              <a:ext uri="{FF2B5EF4-FFF2-40B4-BE49-F238E27FC236}">
                <a16:creationId xmlns:a16="http://schemas.microsoft.com/office/drawing/2014/main" id="{5FC3686A-695C-61AB-5883-1CEA96EE5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31" y="496048"/>
            <a:ext cx="5133633" cy="5445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078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86691"/>
            <a:ext cx="719328" cy="4239491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200" dirty="0"/>
              <a:t>Visualizations</a:t>
            </a:r>
          </a:p>
        </p:txBody>
      </p:sp>
      <p:pic>
        <p:nvPicPr>
          <p:cNvPr id="12" name="Content Placeholder 11" descr="Chart, treemap chart">
            <a:extLst>
              <a:ext uri="{FF2B5EF4-FFF2-40B4-BE49-F238E27FC236}">
                <a16:creationId xmlns:a16="http://schemas.microsoft.com/office/drawing/2014/main" id="{4AD06883-6C89-9C26-F745-A634347F1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"/>
          <a:stretch/>
        </p:blipFill>
        <p:spPr bwMode="auto">
          <a:xfrm>
            <a:off x="2023871" y="589176"/>
            <a:ext cx="9863328" cy="5369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442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Visualizations</a:t>
            </a:r>
          </a:p>
        </p:txBody>
      </p:sp>
      <p:pic>
        <p:nvPicPr>
          <p:cNvPr id="4" name="Content Placeholder 3" descr="Chart, bubble chart&#10;&#10;Description automatically generated">
            <a:extLst>
              <a:ext uri="{FF2B5EF4-FFF2-40B4-BE49-F238E27FC236}">
                <a16:creationId xmlns:a16="http://schemas.microsoft.com/office/drawing/2014/main" id="{334CED56-0BBD-D5F0-8BF3-FFF8E5ED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88" y="274676"/>
            <a:ext cx="6308320" cy="58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14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76E6D-85FC-9711-5AC5-7A04FF73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Visualizations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4E75459-2D65-4220-5FE7-05C4DEDFA9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2" y="49487"/>
            <a:ext cx="5766174" cy="4122813"/>
          </a:xfrm>
          <a:prstGeom prst="rect">
            <a:avLst/>
          </a:prstGeom>
        </p:spPr>
      </p:pic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1C6700BE-7254-13EC-65F3-08298A06E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8" y="1727680"/>
            <a:ext cx="6639010" cy="16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6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36091"/>
            <a:ext cx="8915399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8E6F-3089-01B5-79ED-3CE8FC8B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452986"/>
            <a:ext cx="8915399" cy="4072505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Pricing Strategy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In-app purchases:</a:t>
            </a:r>
            <a:r>
              <a:rPr lang="en-US" sz="2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This involves offering digital products or services within a mobile app and generating revenue through user purchases.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Subscription fees:</a:t>
            </a:r>
            <a:r>
              <a:rPr lang="en-US" sz="2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platform charges users a subscription fee of $10 per year to access content or features on the platform.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Revenue: Commission fees</a:t>
            </a:r>
            <a:endParaRPr lang="en-US" sz="2000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algn="just">
              <a:lnSpc>
                <a:spcPct val="200000"/>
              </a:lnSpc>
              <a:spcBef>
                <a:spcPts val="0"/>
              </a:spcBef>
            </a:pP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6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F185-9966-4A90-FE5E-D3636FE3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38804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F185-9966-4A90-FE5E-D3636FE3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356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D1D5-5A47-1E44-A2CA-11FBDFA9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Tech Startup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Problem Statement</a:t>
            </a:r>
          </a:p>
          <a:p>
            <a:pPr>
              <a:lnSpc>
                <a:spcPct val="90000"/>
              </a:lnSpc>
            </a:pPr>
            <a:r>
              <a:rPr lang="en-US" dirty="0"/>
              <a:t>Business Model</a:t>
            </a:r>
          </a:p>
          <a:p>
            <a:pPr>
              <a:lnSpc>
                <a:spcPct val="90000"/>
              </a:lnSpc>
            </a:pPr>
            <a:r>
              <a:rPr lang="en-US" dirty="0"/>
              <a:t>Hypothesis</a:t>
            </a:r>
          </a:p>
          <a:p>
            <a:pPr>
              <a:lnSpc>
                <a:spcPct val="90000"/>
              </a:lnSpc>
            </a:pPr>
            <a:r>
              <a:rPr lang="en-US" dirty="0"/>
              <a:t>Data Description</a:t>
            </a:r>
          </a:p>
          <a:p>
            <a:pPr>
              <a:lnSpc>
                <a:spcPct val="90000"/>
              </a:lnSpc>
            </a:pPr>
            <a:r>
              <a:rPr lang="en-US" dirty="0"/>
              <a:t>Visualizations</a:t>
            </a:r>
          </a:p>
          <a:p>
            <a:pPr>
              <a:lnSpc>
                <a:spcPct val="90000"/>
              </a:lnSpc>
            </a:pPr>
            <a:r>
              <a:rPr lang="en-US" dirty="0"/>
              <a:t>Monetization</a:t>
            </a:r>
          </a:p>
          <a:p>
            <a:pPr>
              <a:lnSpc>
                <a:spcPct val="90000"/>
              </a:lnSpc>
            </a:pPr>
            <a:r>
              <a:rPr lang="en-US" dirty="0"/>
              <a:t>Prototype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0AC168-3E02-5B8E-6E56-306F3013915E}"/>
              </a:ext>
            </a:extLst>
          </p:cNvPr>
          <p:cNvSpPr txBox="1">
            <a:spLocks/>
          </p:cNvSpPr>
          <p:nvPr/>
        </p:nvSpPr>
        <p:spPr>
          <a:xfrm>
            <a:off x="2231136" y="747963"/>
            <a:ext cx="7729728" cy="1188720"/>
          </a:xfrm>
          <a:prstGeom prst="rect">
            <a:avLst/>
          </a:prstGeom>
          <a:solidFill>
            <a:srgbClr val="FFFFFF">
              <a:alpha val="10000"/>
            </a:srgbClr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0600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8E6F-3089-01B5-79ED-3CE8FC8B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Omniasanitas is a one-stop shop for all your medical needs whether it be consultations with doctors, laboratory test, medicines or insurance policies.</a:t>
            </a:r>
          </a:p>
          <a:p>
            <a:r>
              <a:rPr lang="en-US" sz="2000" dirty="0"/>
              <a:t>Since healthcare related information should remain confidential and secure, all the data will be stored on the blockchain.</a:t>
            </a:r>
          </a:p>
          <a:p>
            <a:r>
              <a:rPr lang="en-US" sz="2000" dirty="0"/>
              <a:t>Predictive machine learning models will be used to predict the insurance policy cost.</a:t>
            </a:r>
          </a:p>
        </p:txBody>
      </p:sp>
    </p:spTree>
    <p:extLst>
      <p:ext uri="{BB962C8B-B14F-4D97-AF65-F5344CB8AC3E}">
        <p14:creationId xmlns:p14="http://schemas.microsoft.com/office/powerpoint/2010/main" val="14558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36091"/>
            <a:ext cx="8915399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Lack of accessibility to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8E6F-3089-01B5-79ED-3CE8FC8B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452986"/>
            <a:ext cx="8915399" cy="3101983"/>
          </a:xfrm>
        </p:spPr>
        <p:txBody>
          <a:bodyPr>
            <a:normAutofit/>
          </a:bodyPr>
          <a:lstStyle/>
          <a:p>
            <a:r>
              <a:rPr lang="en-US" sz="2400" dirty="0"/>
              <a:t>Some of the most crucial barriers for lack of access to healthcare are:</a:t>
            </a:r>
          </a:p>
          <a:p>
            <a:pPr lvl="1"/>
            <a:r>
              <a:rPr lang="en-US" sz="2400" dirty="0"/>
              <a:t>Financial Barriers</a:t>
            </a:r>
          </a:p>
          <a:p>
            <a:pPr lvl="1"/>
            <a:r>
              <a:rPr lang="en-US" sz="2400" dirty="0"/>
              <a:t>Availability Barriers</a:t>
            </a:r>
          </a:p>
          <a:p>
            <a:pPr lvl="1"/>
            <a:r>
              <a:rPr lang="en-US" sz="2400" dirty="0"/>
              <a:t>Logistical Barriers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909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53" y="877607"/>
            <a:ext cx="10548693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Lack of affordability of healthcare</a:t>
            </a:r>
          </a:p>
        </p:txBody>
      </p:sp>
      <p:pic>
        <p:nvPicPr>
          <p:cNvPr id="8" name="Content Placeholder 7" descr="A blue and yellow pie chart&#10;&#10;Description automatically generated with medium confidence">
            <a:extLst>
              <a:ext uri="{FF2B5EF4-FFF2-40B4-BE49-F238E27FC236}">
                <a16:creationId xmlns:a16="http://schemas.microsoft.com/office/drawing/2014/main" id="{BFBEB3C8-E033-3287-541C-B515A15EE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53" y="2327306"/>
            <a:ext cx="5274346" cy="31019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4E8C3-1D86-88B0-D20E-335A3C0FBA91}"/>
              </a:ext>
            </a:extLst>
          </p:cNvPr>
          <p:cNvSpPr txBox="1"/>
          <p:nvPr/>
        </p:nvSpPr>
        <p:spPr>
          <a:xfrm>
            <a:off x="6324600" y="2327306"/>
            <a:ext cx="5045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survey, SSRS interviewed a nationally representative sample of 8,022 adults aged 19 and older between March 28 and July 4, 2022. </a:t>
            </a:r>
          </a:p>
          <a:p>
            <a:pPr algn="just"/>
            <a:endParaRPr lang="en-US" sz="2000" spc="-1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kern="0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Forty-three percent of working-age adults were inadequately insured in 2022 which means over 2 in 5 people were not insured fully.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953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98" y="696192"/>
            <a:ext cx="9555399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Lack of affordability of healthcare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BEB3C8-E033-3287-541C-B515A15EE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18297" y="2285743"/>
            <a:ext cx="9555399" cy="3876065"/>
          </a:xfrm>
        </p:spPr>
      </p:pic>
    </p:spTree>
    <p:extLst>
      <p:ext uri="{BB962C8B-B14F-4D97-AF65-F5344CB8AC3E}">
        <p14:creationId xmlns:p14="http://schemas.microsoft.com/office/powerpoint/2010/main" val="413644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6864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Business Model Canvas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A4E2A7C6-1BDC-2EFD-AAB8-7CEE6E85F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517" y="1565584"/>
            <a:ext cx="9765706" cy="5185229"/>
          </a:xfrm>
        </p:spPr>
      </p:pic>
    </p:spTree>
    <p:extLst>
      <p:ext uri="{BB962C8B-B14F-4D97-AF65-F5344CB8AC3E}">
        <p14:creationId xmlns:p14="http://schemas.microsoft.com/office/powerpoint/2010/main" val="254840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6864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Proposition canvas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EDEF0-3D14-87C8-E3A5-44A03FD62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87355" y="817418"/>
            <a:ext cx="9739873" cy="5990295"/>
          </a:xfrm>
        </p:spPr>
      </p:pic>
    </p:spTree>
    <p:extLst>
      <p:ext uri="{BB962C8B-B14F-4D97-AF65-F5344CB8AC3E}">
        <p14:creationId xmlns:p14="http://schemas.microsoft.com/office/powerpoint/2010/main" val="399101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1B4-8AC4-455D-06FF-9BABDE3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36091"/>
            <a:ext cx="8915399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8E6F-3089-01B5-79ED-3CE8FC8B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452986"/>
            <a:ext cx="8915399" cy="3101983"/>
          </a:xfrm>
        </p:spPr>
        <p:txBody>
          <a:bodyPr>
            <a:norm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two hypotheses we want to test are: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0"/>
              </a:spcBef>
              <a:buSzPts val="1000"/>
            </a:pPr>
            <a:r>
              <a:rPr lang="en-US" sz="2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what states is healthcare more accessible?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0"/>
              </a:spcBef>
              <a:buSzPts val="1000"/>
            </a:pPr>
            <a:r>
              <a:rPr lang="en-US" sz="2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if it is accessible, is it affordable and how much of that is covered by insurance?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197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{30A29C25-49FB-E744-89B5-B5B464BE92E7}tf10001120</Template>
  <TotalTime>586</TotalTime>
  <Words>374</Words>
  <Application>Microsoft Macintosh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IS 635 Group Project  Omniasanitas  </vt:lpstr>
      <vt:lpstr>PowerPoint Presentation</vt:lpstr>
      <vt:lpstr>Introduction</vt:lpstr>
      <vt:lpstr>Lack of accessibility to healthcare</vt:lpstr>
      <vt:lpstr>Lack of affordability of healthcare</vt:lpstr>
      <vt:lpstr>Lack of affordability of healthcare</vt:lpstr>
      <vt:lpstr>Business Model Canvas</vt:lpstr>
      <vt:lpstr>Value Proposition canvas</vt:lpstr>
      <vt:lpstr>Hypotheses</vt:lpstr>
      <vt:lpstr>Data Description</vt:lpstr>
      <vt:lpstr>Visualizations</vt:lpstr>
      <vt:lpstr>Visualizations</vt:lpstr>
      <vt:lpstr>Visualizations</vt:lpstr>
      <vt:lpstr>Visualizations</vt:lpstr>
      <vt:lpstr>Visualizations</vt:lpstr>
      <vt:lpstr>Monetization</vt:lpstr>
      <vt:lpstr>Prototype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635 Group Project  Name: Omniasanitas  </dc:title>
  <dc:creator>Krunal Kanubhai Solanki</dc:creator>
  <cp:lastModifiedBy>Krunal Kanubhai Solanki</cp:lastModifiedBy>
  <cp:revision>6</cp:revision>
  <dcterms:created xsi:type="dcterms:W3CDTF">2023-05-03T15:09:51Z</dcterms:created>
  <dcterms:modified xsi:type="dcterms:W3CDTF">2023-05-04T03:45:07Z</dcterms:modified>
</cp:coreProperties>
</file>