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7"/>
  </p:notesMasterIdLst>
  <p:handoutMasterIdLst>
    <p:handoutMasterId r:id="rId18"/>
  </p:handoutMasterIdLst>
  <p:sldIdLst>
    <p:sldId id="383" r:id="rId5"/>
    <p:sldId id="387" r:id="rId6"/>
    <p:sldId id="384" r:id="rId7"/>
    <p:sldId id="395" r:id="rId8"/>
    <p:sldId id="392" r:id="rId9"/>
    <p:sldId id="393" r:id="rId10"/>
    <p:sldId id="389" r:id="rId11"/>
    <p:sldId id="388" r:id="rId12"/>
    <p:sldId id="386" r:id="rId13"/>
    <p:sldId id="390" r:id="rId14"/>
    <p:sldId id="396" r:id="rId15"/>
    <p:sldId id="377" r:id="rId16"/>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BB928E10-A69C-42F6-8B07-A2FEAC067766}">
          <p14:sldIdLst>
            <p14:sldId id="383"/>
            <p14:sldId id="387"/>
            <p14:sldId id="384"/>
            <p14:sldId id="395"/>
            <p14:sldId id="392"/>
            <p14:sldId id="393"/>
            <p14:sldId id="389"/>
            <p14:sldId id="388"/>
            <p14:sldId id="386"/>
            <p14:sldId id="390"/>
            <p14:sldId id="396"/>
            <p14:sldId id="377"/>
          </p14:sldIdLst>
        </p14:section>
        <p14:section name="SLIDE STARTERS" id="{ACC24B29-0CC7-491A-A98A-CF7CBDBE501E}">
          <p14:sldIdLst/>
        </p14:section>
        <p14:section name="THANK YOU" id="{6CD91DAB-8EC3-4802-89E9-0F1C7022FB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E4FF"/>
    <a:srgbClr val="90EC7D"/>
    <a:srgbClr val="F8A35B"/>
    <a:srgbClr val="8E8E8E"/>
    <a:srgbClr val="E6E6E6"/>
    <a:srgbClr val="DC5924"/>
    <a:srgbClr val="B7472A"/>
    <a:srgbClr val="000000"/>
    <a:srgbClr val="FFFFFF"/>
    <a:srgbClr val="75D1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4972" autoAdjust="0"/>
  </p:normalViewPr>
  <p:slideViewPr>
    <p:cSldViewPr snapToGrid="0">
      <p:cViewPr>
        <p:scale>
          <a:sx n="64" d="100"/>
          <a:sy n="64" d="100"/>
        </p:scale>
        <p:origin x="428" y="30"/>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2/17/2023</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2/17/2023</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extLst>
      <p:ext uri="{BB962C8B-B14F-4D97-AF65-F5344CB8AC3E}">
        <p14:creationId xmlns:p14="http://schemas.microsoft.com/office/powerpoint/2010/main" val="2076836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A5C127-CB05-47B6-8D1E-7BC74A68F50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2/17/2023 4:56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952243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A5C127-CB05-47B6-8D1E-7BC74A68F50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2/17/2023 4:56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654760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408996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12</a:t>
            </a:fld>
            <a:endParaRPr lang="en-US" dirty="0"/>
          </a:p>
        </p:txBody>
      </p:sp>
    </p:spTree>
    <p:extLst>
      <p:ext uri="{BB962C8B-B14F-4D97-AF65-F5344CB8AC3E}">
        <p14:creationId xmlns:p14="http://schemas.microsoft.com/office/powerpoint/2010/main" val="649825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158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1538659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465193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443957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88823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7982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17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28884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0605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78914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669198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407356729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extLst>
      <p:ext uri="{BB962C8B-B14F-4D97-AF65-F5344CB8AC3E}">
        <p14:creationId xmlns:p14="http://schemas.microsoft.com/office/powerpoint/2010/main" val="1558395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extLst>
      <p:ext uri="{BB962C8B-B14F-4D97-AF65-F5344CB8AC3E}">
        <p14:creationId xmlns:p14="http://schemas.microsoft.com/office/powerpoint/2010/main" val="3893648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BDA58-9C93-4222-A4EC-4BEB46CE0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a:extLst>
              <a:ext uri="{FF2B5EF4-FFF2-40B4-BE49-F238E27FC236}">
                <a16:creationId xmlns:a16="http://schemas.microsoft.com/office/drawing/2014/main" id="{FC5E276D-531E-45A9-B450-EFEC62CDC8DF}"/>
              </a:ext>
            </a:extLst>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a:extLst>
              <a:ext uri="{FF2B5EF4-FFF2-40B4-BE49-F238E27FC236}">
                <a16:creationId xmlns:a16="http://schemas.microsoft.com/office/drawing/2014/main" id="{EF273A61-5610-4355-89F3-7C90515BFCC9}"/>
              </a:ext>
            </a:extLst>
          </p:cNvPr>
          <p:cNvGrpSpPr/>
          <p:nvPr userDrawn="1"/>
        </p:nvGrpSpPr>
        <p:grpSpPr>
          <a:xfrm>
            <a:off x="5976075" y="3634505"/>
            <a:ext cx="1700633" cy="1798732"/>
            <a:chOff x="5976075" y="3634505"/>
            <a:chExt cx="1700633" cy="1798732"/>
          </a:xfrm>
        </p:grpSpPr>
        <p:pic>
          <p:nvPicPr>
            <p:cNvPr id="9" name="Picture 8">
              <a:extLst>
                <a:ext uri="{FF2B5EF4-FFF2-40B4-BE49-F238E27FC236}">
                  <a16:creationId xmlns:a16="http://schemas.microsoft.com/office/drawing/2014/main" id="{6A49345F-7A53-4131-8BB4-087032A6CCD0}"/>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6061135" y="4142336"/>
              <a:ext cx="860601" cy="1290901"/>
            </a:xfrm>
            <a:prstGeom prst="rect">
              <a:avLst/>
            </a:prstGeom>
          </p:spPr>
        </p:pic>
        <p:sp>
          <p:nvSpPr>
            <p:cNvPr id="10" name="TextBox 9">
              <a:extLst>
                <a:ext uri="{FF2B5EF4-FFF2-40B4-BE49-F238E27FC236}">
                  <a16:creationId xmlns:a16="http://schemas.microsoft.com/office/drawing/2014/main" id="{5596D35F-1F19-4447-829C-790DF2B8D2DD}"/>
                </a:ext>
              </a:extLst>
            </p:cNvPr>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extLst>
      <p:ext uri="{BB962C8B-B14F-4D97-AF65-F5344CB8AC3E}">
        <p14:creationId xmlns:p14="http://schemas.microsoft.com/office/powerpoint/2010/main" val="2853556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207573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6092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920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06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60510708"/>
      </p:ext>
    </p:extLst>
  </p:cSld>
  <p:clrMap bg1="lt1" tx1="dk1" bg2="lt2" tx2="dk2" accent1="accent1" accent2="accent2" accent3="accent3" accent4="accent4" accent5="accent5" accent6="accent6" hlink="hlink" folHlink="folHlink"/>
  <p:sldLayoutIdLst>
    <p:sldLayoutId id="2147483744" r:id="rId1"/>
    <p:sldLayoutId id="2147483712" r:id="rId2"/>
    <p:sldLayoutId id="2147483672" r:id="rId3"/>
    <p:sldLayoutId id="2147483749" r:id="rId4"/>
    <p:sldLayoutId id="2147483750" r:id="rId5"/>
    <p:sldLayoutId id="2147483752" r:id="rId6"/>
    <p:sldLayoutId id="2147483674" r:id="rId7"/>
    <p:sldLayoutId id="2147483720" r:id="rId8"/>
    <p:sldLayoutId id="2147483721" r:id="rId9"/>
    <p:sldLayoutId id="2147483732" r:id="rId10"/>
    <p:sldLayoutId id="2147483730" r:id="rId11"/>
    <p:sldLayoutId id="2147483716" r:id="rId12"/>
    <p:sldLayoutId id="2147483735" r:id="rId13"/>
    <p:sldLayoutId id="2147483700" r:id="rId14"/>
    <p:sldLayoutId id="2147483734" r:id="rId15"/>
    <p:sldLayoutId id="2147483701" r:id="rId16"/>
    <p:sldLayoutId id="2147483736" r:id="rId17"/>
    <p:sldLayoutId id="2147483733" r:id="rId18"/>
    <p:sldLayoutId id="2147483741" r:id="rId19"/>
    <p:sldLayoutId id="2147483727" r:id="rId20"/>
    <p:sldLayoutId id="2147483719" r:id="rId21"/>
    <p:sldLayoutId id="2147483655" r:id="rId22"/>
    <p:sldLayoutId id="2147483748" r:id="rId23"/>
    <p:sldLayoutId id="2147483753" r:id="rId24"/>
    <p:sldLayoutId id="2147483747" r:id="rId25"/>
    <p:sldLayoutId id="2147483745" r:id="rId26"/>
    <p:sldLayoutId id="2147483737"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2391288" y="2033955"/>
            <a:ext cx="5013365" cy="1311128"/>
          </a:xfrm>
        </p:spPr>
        <p:txBody>
          <a:bodyPr/>
          <a:lstStyle/>
          <a:p>
            <a:r>
              <a:rPr lang="en-US" dirty="0"/>
              <a:t>A        O</a:t>
            </a:r>
          </a:p>
        </p:txBody>
      </p:sp>
      <p:sp>
        <p:nvSpPr>
          <p:cNvPr id="8" name="Text Placeholder 7"/>
          <p:cNvSpPr>
            <a:spLocks noGrp="1"/>
          </p:cNvSpPr>
          <p:nvPr>
            <p:ph type="body" sz="quarter" idx="13"/>
          </p:nvPr>
        </p:nvSpPr>
        <p:spPr>
          <a:xfrm>
            <a:off x="-1466204" y="3186183"/>
            <a:ext cx="9461500" cy="1311128"/>
          </a:xfrm>
        </p:spPr>
        <p:txBody>
          <a:bodyPr/>
          <a:lstStyle/>
          <a:p>
            <a:pPr algn="r"/>
            <a:r>
              <a:rPr lang="en-US" dirty="0"/>
              <a:t>Intelligence</a:t>
            </a:r>
            <a:r>
              <a:rPr lang="en-US" sz="8800" spc="-300" dirty="0"/>
              <a:t>!</a:t>
            </a:r>
            <a:r>
              <a:rPr lang="en-US" dirty="0"/>
              <a:t> </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pic>
        <p:nvPicPr>
          <p:cNvPr id="13" name="Picture 12" descr="A picture containing text&#10;&#10;Description automatically generated">
            <a:extLst>
              <a:ext uri="{FF2B5EF4-FFF2-40B4-BE49-F238E27FC236}">
                <a16:creationId xmlns:a16="http://schemas.microsoft.com/office/drawing/2014/main" id="{E4E0221D-5127-9B53-93FC-5923263C0E8A}"/>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3388326" y="2446931"/>
            <a:ext cx="2385390" cy="794633"/>
          </a:xfrm>
          <a:prstGeom prst="rect">
            <a:avLst/>
          </a:prstGeom>
        </p:spPr>
      </p:pic>
      <p:sp>
        <p:nvSpPr>
          <p:cNvPr id="17" name="Rectangle 16">
            <a:extLst>
              <a:ext uri="{FF2B5EF4-FFF2-40B4-BE49-F238E27FC236}">
                <a16:creationId xmlns:a16="http://schemas.microsoft.com/office/drawing/2014/main" id="{27B312DE-0066-842E-6327-61C2140E4418}"/>
              </a:ext>
            </a:extLst>
          </p:cNvPr>
          <p:cNvSpPr/>
          <p:nvPr/>
        </p:nvSpPr>
        <p:spPr>
          <a:xfrm>
            <a:off x="2261615" y="4414252"/>
            <a:ext cx="5272709" cy="21567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rPr>
              <a:t>Team:</a:t>
            </a:r>
            <a:br>
              <a:rPr lang="en-US" sz="2400" b="1" dirty="0"/>
            </a:br>
            <a:r>
              <a:rPr lang="en-US" sz="2400" b="1" dirty="0"/>
              <a:t>Anusha </a:t>
            </a:r>
            <a:r>
              <a:rPr lang="en-US" sz="2400" b="1" dirty="0" err="1"/>
              <a:t>Gona</a:t>
            </a:r>
            <a:endParaRPr lang="en-US" sz="2400" b="1" dirty="0"/>
          </a:p>
          <a:p>
            <a:r>
              <a:rPr lang="en-US" sz="2400" b="1" dirty="0"/>
              <a:t>Vamsi Krishna </a:t>
            </a:r>
            <a:r>
              <a:rPr lang="en-US" sz="2400" b="1" dirty="0" err="1"/>
              <a:t>Kalepu</a:t>
            </a:r>
            <a:endParaRPr lang="en-US" sz="2400" b="1" dirty="0"/>
          </a:p>
          <a:p>
            <a:r>
              <a:rPr lang="en-US" sz="2400" b="1" dirty="0"/>
              <a:t>Krunal </a:t>
            </a:r>
            <a:r>
              <a:rPr lang="en-US" sz="2400" b="1" dirty="0" err="1"/>
              <a:t>Dilip</a:t>
            </a:r>
            <a:r>
              <a:rPr lang="en-US" sz="2400" b="1" dirty="0"/>
              <a:t> </a:t>
            </a:r>
            <a:r>
              <a:rPr lang="en-US" sz="2400" b="1" dirty="0" err="1"/>
              <a:t>Shigavan</a:t>
            </a:r>
            <a:endParaRPr lang="en-US" sz="2400" b="1" dirty="0"/>
          </a:p>
          <a:p>
            <a:r>
              <a:rPr lang="en-US" sz="2400" b="1" dirty="0"/>
              <a:t>Nageswara Rao Ch</a:t>
            </a:r>
          </a:p>
          <a:p>
            <a:endParaRPr lang="en-US" sz="2400" b="1" dirty="0"/>
          </a:p>
        </p:txBody>
      </p:sp>
    </p:spTree>
    <p:extLst>
      <p:ext uri="{BB962C8B-B14F-4D97-AF65-F5344CB8AC3E}">
        <p14:creationId xmlns:p14="http://schemas.microsoft.com/office/powerpoint/2010/main" val="178832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125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B7DB5F-564B-795C-74CE-658014C30F24}"/>
              </a:ext>
            </a:extLst>
          </p:cNvPr>
          <p:cNvSpPr>
            <a:spLocks noGrp="1"/>
          </p:cNvSpPr>
          <p:nvPr>
            <p:ph idx="1"/>
          </p:nvPr>
        </p:nvSpPr>
        <p:spPr/>
        <p:txBody>
          <a:bodyPr/>
          <a:lstStyle/>
          <a:p>
            <a:endParaRPr lang="en-US" dirty="0"/>
          </a:p>
        </p:txBody>
      </p:sp>
      <p:sp>
        <p:nvSpPr>
          <p:cNvPr id="3" name="Content Placeholder 2">
            <a:extLst>
              <a:ext uri="{FF2B5EF4-FFF2-40B4-BE49-F238E27FC236}">
                <a16:creationId xmlns:a16="http://schemas.microsoft.com/office/drawing/2014/main" id="{81CA41EC-69E2-7B13-1FAC-A953CAEA5C66}"/>
              </a:ext>
            </a:extLst>
          </p:cNvPr>
          <p:cNvSpPr>
            <a:spLocks noGrp="1"/>
          </p:cNvSpPr>
          <p:nvPr>
            <p:ph idx="14"/>
          </p:nvPr>
        </p:nvSpPr>
        <p:spPr/>
        <p:txBody>
          <a:bodyPr/>
          <a:lstStyle/>
          <a:p>
            <a:endParaRPr lang="en-US"/>
          </a:p>
        </p:txBody>
      </p:sp>
      <p:sp>
        <p:nvSpPr>
          <p:cNvPr id="4" name="Content Placeholder 3">
            <a:extLst>
              <a:ext uri="{FF2B5EF4-FFF2-40B4-BE49-F238E27FC236}">
                <a16:creationId xmlns:a16="http://schemas.microsoft.com/office/drawing/2014/main" id="{124571B8-8F40-3F59-8221-CF1157101C1F}"/>
              </a:ext>
            </a:extLst>
          </p:cNvPr>
          <p:cNvSpPr>
            <a:spLocks noGrp="1"/>
          </p:cNvSpPr>
          <p:nvPr>
            <p:ph idx="15"/>
          </p:nvPr>
        </p:nvSpPr>
        <p:spPr/>
        <p:txBody>
          <a:bodyPr/>
          <a:lstStyle/>
          <a:p>
            <a:endParaRPr lang="en-US"/>
          </a:p>
        </p:txBody>
      </p:sp>
      <p:sp>
        <p:nvSpPr>
          <p:cNvPr id="5" name="Title 4">
            <a:extLst>
              <a:ext uri="{FF2B5EF4-FFF2-40B4-BE49-F238E27FC236}">
                <a16:creationId xmlns:a16="http://schemas.microsoft.com/office/drawing/2014/main" id="{D53FFDB3-67AB-CDBE-FEED-4024F49F5D7F}"/>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72CA4D97-F0CB-768E-00C3-C7ECEEDE6DAB}"/>
              </a:ext>
            </a:extLst>
          </p:cNvPr>
          <p:cNvSpPr>
            <a:spLocks noGrp="1"/>
          </p:cNvSpPr>
          <p:nvPr>
            <p:ph type="body" sz="quarter" idx="16"/>
          </p:nvPr>
        </p:nvSpPr>
        <p:spPr/>
        <p:txBody>
          <a:bodyPr/>
          <a:lstStyle/>
          <a:p>
            <a:endParaRPr lang="en-US"/>
          </a:p>
        </p:txBody>
      </p:sp>
      <p:sp>
        <p:nvSpPr>
          <p:cNvPr id="7" name="Slide Number Placeholder 6">
            <a:extLst>
              <a:ext uri="{FF2B5EF4-FFF2-40B4-BE49-F238E27FC236}">
                <a16:creationId xmlns:a16="http://schemas.microsoft.com/office/drawing/2014/main" id="{88AE96F2-1A1E-C787-21E0-BB02131EEA21}"/>
              </a:ext>
            </a:extLst>
          </p:cNvPr>
          <p:cNvSpPr>
            <a:spLocks noGrp="1"/>
          </p:cNvSpPr>
          <p:nvPr>
            <p:ph type="sldNum" sz="quarter" idx="4"/>
          </p:nvPr>
        </p:nvSpPr>
        <p:spPr/>
        <p:txBody>
          <a:bodyPr/>
          <a:lstStyle/>
          <a:p>
            <a:fld id="{4997E989-D798-4C62-8E93-3D2D613C2488}" type="slidenum">
              <a:rPr lang="en-US" smtClean="0"/>
              <a:pPr/>
              <a:t>10</a:t>
            </a:fld>
            <a:endParaRPr lang="en-US" dirty="0"/>
          </a:p>
        </p:txBody>
      </p:sp>
      <p:pic>
        <p:nvPicPr>
          <p:cNvPr id="3074" name="Picture 2">
            <a:extLst>
              <a:ext uri="{FF2B5EF4-FFF2-40B4-BE49-F238E27FC236}">
                <a16:creationId xmlns:a16="http://schemas.microsoft.com/office/drawing/2014/main" id="{9C508042-C373-1551-1DD4-A0620087D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4908"/>
            <a:ext cx="12079288" cy="684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76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E04021-DD8C-8DEC-91BF-2DBF2EBF0829}"/>
              </a:ext>
            </a:extLst>
          </p:cNvPr>
          <p:cNvSpPr>
            <a:spLocks noGrp="1"/>
          </p:cNvSpPr>
          <p:nvPr>
            <p:ph type="title"/>
          </p:nvPr>
        </p:nvSpPr>
        <p:spPr>
          <a:xfrm>
            <a:off x="644696" y="168965"/>
            <a:ext cx="4083304" cy="1080296"/>
          </a:xfrm>
        </p:spPr>
        <p:txBody>
          <a:bodyPr/>
          <a:lstStyle/>
          <a:p>
            <a:r>
              <a:rPr lang="en-US" sz="4400" b="1" dirty="0">
                <a:solidFill>
                  <a:schemeClr val="accent4"/>
                </a:solidFill>
                <a:latin typeface="Century Gothic" panose="020B0502020202020204" pitchFamily="34" charset="0"/>
              </a:rPr>
              <a:t>Conclusion..</a:t>
            </a:r>
          </a:p>
        </p:txBody>
      </p:sp>
      <p:sp>
        <p:nvSpPr>
          <p:cNvPr id="11" name="Text Placeholder 6">
            <a:extLst>
              <a:ext uri="{FF2B5EF4-FFF2-40B4-BE49-F238E27FC236}">
                <a16:creationId xmlns:a16="http://schemas.microsoft.com/office/drawing/2014/main" id="{ACB9CA1B-614F-2699-9EAA-08DD02F01529}"/>
              </a:ext>
            </a:extLst>
          </p:cNvPr>
          <p:cNvSpPr txBox="1">
            <a:spLocks/>
          </p:cNvSpPr>
          <p:nvPr/>
        </p:nvSpPr>
        <p:spPr>
          <a:xfrm>
            <a:off x="1557797" y="2731446"/>
            <a:ext cx="11109625" cy="2062103"/>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2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1765"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1568"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372"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372"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2"/>
                </a:solidFill>
                <a:effectLst/>
                <a:latin typeface="+mn-lt"/>
              </a:rPr>
              <a:t>Drive better decision making with BI and Analytics.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2"/>
                </a:solidFill>
                <a:effectLst/>
                <a:latin typeface="+mn-lt"/>
              </a:rPr>
              <a:t>ETL(Extract, Transform and Load)</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2"/>
                </a:solidFill>
                <a:effectLst/>
                <a:latin typeface="+mn-lt"/>
              </a:rPr>
              <a:t>See the big picture and identify significance.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2"/>
                </a:solidFill>
                <a:effectLst/>
                <a:latin typeface="+mn-lt"/>
              </a:rPr>
              <a:t>Track trends over time. </a:t>
            </a:r>
          </a:p>
        </p:txBody>
      </p:sp>
    </p:spTree>
    <p:extLst>
      <p:ext uri="{BB962C8B-B14F-4D97-AF65-F5344CB8AC3E}">
        <p14:creationId xmlns:p14="http://schemas.microsoft.com/office/powerpoint/2010/main" val="2683360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alpha val="40000"/>
          </a:schemeClr>
        </a:solidFill>
        <a:effectLst/>
      </p:bgPr>
    </p:bg>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8" name="Text Placeholder 7"/>
          <p:cNvSpPr>
            <a:spLocks noGrp="1"/>
          </p:cNvSpPr>
          <p:nvPr>
            <p:ph type="body" sz="quarter" idx="13"/>
          </p:nvPr>
        </p:nvSpPr>
        <p:spPr>
          <a:xfrm>
            <a:off x="3503728" y="3572302"/>
            <a:ext cx="9461500" cy="1311128"/>
          </a:xfrm>
        </p:spPr>
        <p:txBody>
          <a:bodyPr/>
          <a:lstStyle/>
          <a:p>
            <a:r>
              <a:rPr lang="en-US" dirty="0">
                <a:solidFill>
                  <a:schemeClr val="accent4"/>
                </a:solidFill>
              </a:rPr>
              <a:t>Thank You </a:t>
            </a:r>
            <a:r>
              <a:rPr lang="en-US" sz="8800" spc="-300" dirty="0">
                <a:solidFill>
                  <a:schemeClr val="accent4"/>
                </a:solidFill>
              </a:rPr>
              <a:t>!</a:t>
            </a:r>
            <a:r>
              <a:rPr lang="en-US" dirty="0">
                <a:solidFill>
                  <a:schemeClr val="accent4"/>
                </a:solidFill>
              </a:rPr>
              <a:t> </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12</a:t>
            </a:fld>
            <a:endParaRPr lang="en-US" dirty="0"/>
          </a:p>
        </p:txBody>
      </p:sp>
    </p:spTree>
    <p:extLst>
      <p:ext uri="{BB962C8B-B14F-4D97-AF65-F5344CB8AC3E}">
        <p14:creationId xmlns:p14="http://schemas.microsoft.com/office/powerpoint/2010/main" val="18038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125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883960-5EA6-BC21-487C-9362F42AB604}"/>
              </a:ext>
            </a:extLst>
          </p:cNvPr>
          <p:cNvSpPr>
            <a:spLocks noGrp="1"/>
          </p:cNvSpPr>
          <p:nvPr>
            <p:ph type="body" sz="quarter" idx="14"/>
          </p:nvPr>
        </p:nvSpPr>
        <p:spPr>
          <a:xfrm>
            <a:off x="3651870" y="3478567"/>
            <a:ext cx="8097838" cy="369332"/>
          </a:xfrm>
        </p:spPr>
        <p:txBody>
          <a:bodyPr/>
          <a:lstStyle/>
          <a:p>
            <a:r>
              <a:rPr lang="en-US" dirty="0"/>
              <a:t>Software Overview and walk through</a:t>
            </a:r>
          </a:p>
        </p:txBody>
      </p:sp>
      <p:pic>
        <p:nvPicPr>
          <p:cNvPr id="6" name="Picture 5" descr="Logo, company name&#10;&#10;Description automatically generated">
            <a:extLst>
              <a:ext uri="{FF2B5EF4-FFF2-40B4-BE49-F238E27FC236}">
                <a16:creationId xmlns:a16="http://schemas.microsoft.com/office/drawing/2014/main" id="{35B9B135-9126-6476-DB69-7B13D8B44CC7}"/>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945585" y="1306314"/>
            <a:ext cx="8300830" cy="2328770"/>
          </a:xfrm>
          <a:prstGeom prst="rect">
            <a:avLst/>
          </a:prstGeom>
        </p:spPr>
      </p:pic>
      <p:pic>
        <p:nvPicPr>
          <p:cNvPr id="3" name="Picture 2" descr="Logo&#10;&#10;Description automatically generated">
            <a:extLst>
              <a:ext uri="{FF2B5EF4-FFF2-40B4-BE49-F238E27FC236}">
                <a16:creationId xmlns:a16="http://schemas.microsoft.com/office/drawing/2014/main" id="{18512A5A-212D-CAF0-F297-4DAE7628DB37}"/>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159115" y="3847899"/>
            <a:ext cx="4321198" cy="1265494"/>
          </a:xfrm>
          <a:prstGeom prst="rect">
            <a:avLst/>
          </a:prstGeom>
        </p:spPr>
      </p:pic>
      <p:sp>
        <p:nvSpPr>
          <p:cNvPr id="5" name="Text Placeholder 3">
            <a:extLst>
              <a:ext uri="{FF2B5EF4-FFF2-40B4-BE49-F238E27FC236}">
                <a16:creationId xmlns:a16="http://schemas.microsoft.com/office/drawing/2014/main" id="{98EB7460-5AA0-0999-D149-4A43D18C5948}"/>
              </a:ext>
            </a:extLst>
          </p:cNvPr>
          <p:cNvSpPr txBox="1">
            <a:spLocks/>
          </p:cNvSpPr>
          <p:nvPr/>
        </p:nvSpPr>
        <p:spPr>
          <a:xfrm>
            <a:off x="3242710" y="5220491"/>
            <a:ext cx="8097838" cy="369332"/>
          </a:xfrm>
          <a:prstGeom prst="rect">
            <a:avLst/>
          </a:prstGeom>
        </p:spPr>
        <p:txBody>
          <a:bodyPr vert="horz" wrap="square" lIns="91440" tIns="45720" rIns="91440" bIns="45720" rtlCol="0">
            <a:spAutoFit/>
          </a:bodyPr>
          <a:lstStyle>
            <a:lvl1pPr marL="0" indent="0" algn="r" defTabSz="914400" rtl="0" eaLnBrk="1" latinLnBrk="0" hangingPunct="1">
              <a:lnSpc>
                <a:spcPct val="90000"/>
              </a:lnSpc>
              <a:spcBef>
                <a:spcPts val="0"/>
              </a:spcBef>
              <a:buFont typeface="Arial" panose="020B0604020202020204" pitchFamily="34" charset="0"/>
              <a:buNone/>
              <a:defRPr sz="2000" b="1" kern="1200">
                <a:solidFill>
                  <a:schemeClr val="tx2"/>
                </a:solidFill>
                <a:latin typeface="+mn-lt"/>
                <a:ea typeface="+mn-ea"/>
                <a:cs typeface="+mn-cs"/>
              </a:defRPr>
            </a:lvl1pPr>
            <a:lvl2pPr marL="0" indent="0" algn="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 Visualize our Analysis</a:t>
            </a:r>
          </a:p>
        </p:txBody>
      </p:sp>
    </p:spTree>
    <p:extLst>
      <p:ext uri="{BB962C8B-B14F-4D97-AF65-F5344CB8AC3E}">
        <p14:creationId xmlns:p14="http://schemas.microsoft.com/office/powerpoint/2010/main" val="428172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AE1514C-5E56-4738-A1FF-4B1CFD2A3E36}" type="slidenum">
              <a:rPr lang="en-US" smtClean="0"/>
              <a:pPr/>
              <a:t>3</a:t>
            </a:fld>
            <a:endParaRPr lang="en-US" dirty="0"/>
          </a:p>
        </p:txBody>
      </p:sp>
      <p:sp>
        <p:nvSpPr>
          <p:cNvPr id="21" name="Text Placeholder 20"/>
          <p:cNvSpPr>
            <a:spLocks noGrp="1"/>
          </p:cNvSpPr>
          <p:nvPr>
            <p:ph type="body" sz="quarter" idx="19"/>
          </p:nvPr>
        </p:nvSpPr>
        <p:spPr>
          <a:xfrm>
            <a:off x="1282148" y="1442202"/>
            <a:ext cx="9854648" cy="3890039"/>
          </a:xfrm>
        </p:spPr>
        <p:txBody>
          <a:bodyPr/>
          <a:lstStyle/>
          <a:p>
            <a:pPr algn="just">
              <a:lnSpc>
                <a:spcPct val="150000"/>
              </a:lnSpc>
            </a:pPr>
            <a:r>
              <a:rPr lang="en-US" sz="2800" b="1" dirty="0">
                <a:solidFill>
                  <a:schemeClr val="accent6">
                    <a:lumMod val="75000"/>
                  </a:schemeClr>
                </a:solidFill>
                <a:latin typeface="Century Gothic" panose="020B0502020202020204" pitchFamily="34" charset="0"/>
              </a:rPr>
              <a:t>Pentaho</a:t>
            </a:r>
            <a:r>
              <a:rPr lang="en-US" sz="2800" dirty="0">
                <a:solidFill>
                  <a:schemeClr val="accent6">
                    <a:lumMod val="75000"/>
                  </a:schemeClr>
                </a:solidFill>
              </a:rPr>
              <a:t> </a:t>
            </a:r>
            <a:r>
              <a:rPr lang="en-US" sz="2800" b="1" dirty="0">
                <a:solidFill>
                  <a:schemeClr val="accent6">
                    <a:lumMod val="75000"/>
                  </a:schemeClr>
                </a:solidFill>
              </a:rPr>
              <a:t>is Business Intelligence (BI) software that provides Data Integration, Online Analytical Processing (OLAP), Reporting, Dashboard, Data Mining and Extract, Transform, Load (ETL) services. The head office is in Orlando, Florida. Pentaho was acquired by Hitachi Data Systems in 2015 and became part of Hitachi Vantara in 2017.</a:t>
            </a:r>
          </a:p>
        </p:txBody>
      </p:sp>
    </p:spTree>
    <p:extLst>
      <p:ext uri="{BB962C8B-B14F-4D97-AF65-F5344CB8AC3E}">
        <p14:creationId xmlns:p14="http://schemas.microsoft.com/office/powerpoint/2010/main" val="113370169"/>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7D44D97-F8DA-4CF5-29A5-6C35C7C84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911" y="681273"/>
            <a:ext cx="11589509" cy="495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46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7EB18A-C301-6754-E42B-3FF918A1300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811" y="1470579"/>
            <a:ext cx="12172377" cy="4571404"/>
          </a:xfrm>
          <a:prstGeom prst="rect">
            <a:avLst/>
          </a:prstGeom>
          <a:noFill/>
        </p:spPr>
      </p:pic>
      <p:sp>
        <p:nvSpPr>
          <p:cNvPr id="12" name="Text Placeholder 3">
            <a:extLst>
              <a:ext uri="{FF2B5EF4-FFF2-40B4-BE49-F238E27FC236}">
                <a16:creationId xmlns:a16="http://schemas.microsoft.com/office/drawing/2014/main" id="{68047F07-B8F4-4A92-27E2-6D38E82E89CB}"/>
              </a:ext>
            </a:extLst>
          </p:cNvPr>
          <p:cNvSpPr>
            <a:spLocks noGrp="1"/>
          </p:cNvSpPr>
          <p:nvPr>
            <p:ph type="body" sz="quarter" idx="11"/>
          </p:nvPr>
        </p:nvSpPr>
        <p:spPr>
          <a:xfrm>
            <a:off x="-57978" y="6041983"/>
            <a:ext cx="5960269" cy="590931"/>
          </a:xfrm>
        </p:spPr>
        <p:txBody>
          <a:bodyPr/>
          <a:lstStyle/>
          <a:p>
            <a:r>
              <a:rPr lang="en-US" dirty="0"/>
              <a:t>Source: </a:t>
            </a:r>
            <a:r>
              <a:rPr lang="en-US" dirty="0">
                <a:solidFill>
                  <a:schemeClr val="tx1"/>
                </a:solidFill>
              </a:rPr>
              <a:t>enlyft.com</a:t>
            </a:r>
          </a:p>
        </p:txBody>
      </p:sp>
      <p:sp>
        <p:nvSpPr>
          <p:cNvPr id="16" name="Slide Number Placeholder 5">
            <a:extLst>
              <a:ext uri="{FF2B5EF4-FFF2-40B4-BE49-F238E27FC236}">
                <a16:creationId xmlns:a16="http://schemas.microsoft.com/office/drawing/2014/main" id="{A87CF806-CCD8-BE2C-F289-0BB7F7CBB4A3}"/>
              </a:ext>
            </a:extLst>
          </p:cNvPr>
          <p:cNvSpPr>
            <a:spLocks noGrp="1"/>
          </p:cNvSpPr>
          <p:nvPr>
            <p:ph type="sldNum" sz="quarter" idx="4"/>
          </p:nvPr>
        </p:nvSpPr>
        <p:spPr>
          <a:xfrm>
            <a:off x="11668594" y="6484937"/>
            <a:ext cx="523406" cy="365125"/>
          </a:xfrm>
        </p:spPr>
        <p:txBody>
          <a:bodyPr/>
          <a:lstStyle/>
          <a:p>
            <a:pPr>
              <a:spcAft>
                <a:spcPts val="600"/>
              </a:spcAft>
            </a:pPr>
            <a:fld id="{4997E989-D798-4C62-8E93-3D2D613C2488}" type="slidenum">
              <a:rPr lang="en-US" smtClean="0"/>
              <a:pPr>
                <a:spcAft>
                  <a:spcPts val="600"/>
                </a:spcAft>
              </a:pPr>
              <a:t>5</a:t>
            </a:fld>
            <a:endParaRPr lang="en-US"/>
          </a:p>
        </p:txBody>
      </p:sp>
      <p:sp>
        <p:nvSpPr>
          <p:cNvPr id="6" name="Text Placeholder 3">
            <a:extLst>
              <a:ext uri="{FF2B5EF4-FFF2-40B4-BE49-F238E27FC236}">
                <a16:creationId xmlns:a16="http://schemas.microsoft.com/office/drawing/2014/main" id="{6CC5BF32-F45F-7A11-2E70-56F004CA7164}"/>
              </a:ext>
            </a:extLst>
          </p:cNvPr>
          <p:cNvSpPr txBox="1">
            <a:spLocks/>
          </p:cNvSpPr>
          <p:nvPr/>
        </p:nvSpPr>
        <p:spPr>
          <a:xfrm>
            <a:off x="5347247" y="3784149"/>
            <a:ext cx="1497584" cy="830997"/>
          </a:xfrm>
          <a:prstGeom prst="rect">
            <a:avLst/>
          </a:prstGeom>
          <a:solidFill>
            <a:schemeClr val="bg1"/>
          </a:solidFill>
        </p:spPr>
        <p:txBody>
          <a:bodyPr vert="horz" wrap="square" lIns="91440" tIns="45720" rIns="91440" bIns="45720" rtlCol="0" anchor="t" anchorCtr="0">
            <a:spAutoFit/>
          </a:bodyPr>
          <a:lstStyle>
            <a:lvl1pPr marL="0" indent="0" algn="ctr" defTabSz="914400" rtl="0" eaLnBrk="1" latinLnBrk="0" hangingPunct="1">
              <a:lnSpc>
                <a:spcPct val="90000"/>
              </a:lnSpc>
              <a:spcBef>
                <a:spcPct val="0"/>
              </a:spcBef>
              <a:spcAft>
                <a:spcPts val="3000"/>
              </a:spcAft>
              <a:buFont typeface="Arial" panose="020B0604020202020204" pitchFamily="34" charset="0"/>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marL="0" indent="0" algn="ctr" defTabSz="914400" rtl="0" eaLnBrk="1" latinLnBrk="0" hangingPunct="1">
              <a:lnSpc>
                <a:spcPct val="90000"/>
              </a:lnSpc>
              <a:spcBef>
                <a:spcPts val="500"/>
              </a:spcBef>
              <a:buFont typeface="Arial" panose="020B0604020202020204" pitchFamily="34" charset="0"/>
              <a:buNone/>
              <a:defRPr sz="2800" kern="1200">
                <a:solidFill>
                  <a:schemeClr val="tx1">
                    <a:lumMod val="65000"/>
                    <a:lumOff val="35000"/>
                  </a:schemeClr>
                </a:solidFill>
                <a:latin typeface="+mn-lt"/>
                <a:ea typeface="+mn-ea"/>
                <a:cs typeface="+mn-cs"/>
              </a:defRPr>
            </a:lvl2pPr>
            <a:lvl3pPr marL="0" indent="0" algn="ctr" defTabSz="914400" rtl="0" eaLnBrk="1" latinLnBrk="0" hangingPunct="1">
              <a:lnSpc>
                <a:spcPct val="90000"/>
              </a:lnSpc>
              <a:spcBef>
                <a:spcPts val="1200"/>
              </a:spcBef>
              <a:spcAft>
                <a:spcPts val="1200"/>
              </a:spcAft>
              <a:buFont typeface="Arial" panose="020B0604020202020204" pitchFamily="34" charset="0"/>
              <a:buNone/>
              <a:defRPr lang="en-US" sz="2400" b="0" kern="1200" dirty="0">
                <a:solidFill>
                  <a:schemeClr val="tx1">
                    <a:lumMod val="85000"/>
                    <a:lumOff val="15000"/>
                  </a:schemeClr>
                </a:solidFill>
                <a:latin typeface="+mn-lt"/>
                <a:ea typeface="+mn-ea"/>
                <a:cs typeface="+mn-cs"/>
              </a:defRPr>
            </a:lvl3pPr>
            <a:lvl4pPr marL="0" indent="0" algn="ctr" defTabSz="914400" rtl="0" eaLnBrk="1" latinLnBrk="0" hangingPunct="1">
              <a:lnSpc>
                <a:spcPct val="90000"/>
              </a:lnSpc>
              <a:spcBef>
                <a:spcPts val="0"/>
              </a:spcBef>
              <a:spcAft>
                <a:spcPts val="600"/>
              </a:spcAft>
              <a:buFont typeface="Arial" panose="020B0604020202020204" pitchFamily="34" charset="0"/>
              <a:buNone/>
              <a:defRPr sz="2000" b="1" kern="1200">
                <a:solidFill>
                  <a:schemeClr val="tx1">
                    <a:lumMod val="85000"/>
                    <a:lumOff val="15000"/>
                  </a:schemeClr>
                </a:solidFill>
                <a:latin typeface="+mn-lt"/>
                <a:ea typeface="+mn-ea"/>
                <a:cs typeface="+mn-cs"/>
              </a:defRPr>
            </a:lvl4pPr>
            <a:lvl5pPr marL="0" indent="0" algn="ctr" defTabSz="914400" rtl="0" eaLnBrk="1" latinLnBrk="0" hangingPunct="1">
              <a:lnSpc>
                <a:spcPct val="90000"/>
              </a:lnSpc>
              <a:spcBef>
                <a:spcPts val="0"/>
              </a:spcBef>
              <a:spcAft>
                <a:spcPts val="1200"/>
              </a:spcAft>
              <a:buFont typeface="Arial" panose="020B0604020202020204" pitchFamily="34" charset="0"/>
              <a:buNone/>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0"/>
              </a:spcAft>
            </a:pPr>
            <a:r>
              <a:rPr lang="en-US" sz="1600" dirty="0">
                <a:solidFill>
                  <a:srgbClr val="C00000"/>
                </a:solidFill>
              </a:rPr>
              <a:t>Pentaho</a:t>
            </a:r>
          </a:p>
          <a:p>
            <a:pPr>
              <a:lnSpc>
                <a:spcPct val="100000"/>
              </a:lnSpc>
              <a:spcAft>
                <a:spcPts val="0"/>
              </a:spcAft>
            </a:pPr>
            <a:r>
              <a:rPr lang="en-US" sz="1600" dirty="0">
                <a:solidFill>
                  <a:srgbClr val="C00000"/>
                </a:solidFill>
              </a:rPr>
              <a:t>2.15%</a:t>
            </a:r>
          </a:p>
          <a:p>
            <a:pPr>
              <a:lnSpc>
                <a:spcPct val="100000"/>
              </a:lnSpc>
              <a:spcAft>
                <a:spcPts val="0"/>
              </a:spcAft>
            </a:pPr>
            <a:r>
              <a:rPr lang="en-US" sz="1600" dirty="0">
                <a:solidFill>
                  <a:srgbClr val="C00000"/>
                </a:solidFill>
              </a:rPr>
              <a:t>Market Share</a:t>
            </a:r>
          </a:p>
        </p:txBody>
      </p:sp>
      <p:sp>
        <p:nvSpPr>
          <p:cNvPr id="7" name="Text Placeholder 3">
            <a:extLst>
              <a:ext uri="{FF2B5EF4-FFF2-40B4-BE49-F238E27FC236}">
                <a16:creationId xmlns:a16="http://schemas.microsoft.com/office/drawing/2014/main" id="{DC9B2751-E329-FC69-D688-39E68B4CB30D}"/>
              </a:ext>
            </a:extLst>
          </p:cNvPr>
          <p:cNvSpPr txBox="1">
            <a:spLocks/>
          </p:cNvSpPr>
          <p:nvPr/>
        </p:nvSpPr>
        <p:spPr>
          <a:xfrm>
            <a:off x="8758052" y="3784149"/>
            <a:ext cx="3172245" cy="1323439"/>
          </a:xfrm>
          <a:prstGeom prst="rect">
            <a:avLst/>
          </a:prstGeom>
          <a:solidFill>
            <a:schemeClr val="bg1"/>
          </a:solidFill>
        </p:spPr>
        <p:txBody>
          <a:bodyPr vert="horz" wrap="square" lIns="91440" tIns="45720" rIns="91440" bIns="45720" rtlCol="0" anchor="t" anchorCtr="0">
            <a:spAutoFit/>
          </a:bodyPr>
          <a:lstStyle>
            <a:lvl1pPr marL="0" indent="0" algn="ctr" defTabSz="914400" rtl="0" eaLnBrk="1" latinLnBrk="0" hangingPunct="1">
              <a:lnSpc>
                <a:spcPct val="90000"/>
              </a:lnSpc>
              <a:spcBef>
                <a:spcPct val="0"/>
              </a:spcBef>
              <a:spcAft>
                <a:spcPts val="3000"/>
              </a:spcAft>
              <a:buFont typeface="Arial" panose="020B0604020202020204" pitchFamily="34" charset="0"/>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marL="0" indent="0" algn="ctr" defTabSz="914400" rtl="0" eaLnBrk="1" latinLnBrk="0" hangingPunct="1">
              <a:lnSpc>
                <a:spcPct val="90000"/>
              </a:lnSpc>
              <a:spcBef>
                <a:spcPts val="500"/>
              </a:spcBef>
              <a:buFont typeface="Arial" panose="020B0604020202020204" pitchFamily="34" charset="0"/>
              <a:buNone/>
              <a:defRPr sz="2800" kern="1200">
                <a:solidFill>
                  <a:schemeClr val="tx1">
                    <a:lumMod val="65000"/>
                    <a:lumOff val="35000"/>
                  </a:schemeClr>
                </a:solidFill>
                <a:latin typeface="+mn-lt"/>
                <a:ea typeface="+mn-ea"/>
                <a:cs typeface="+mn-cs"/>
              </a:defRPr>
            </a:lvl2pPr>
            <a:lvl3pPr marL="0" indent="0" algn="ctr" defTabSz="914400" rtl="0" eaLnBrk="1" latinLnBrk="0" hangingPunct="1">
              <a:lnSpc>
                <a:spcPct val="90000"/>
              </a:lnSpc>
              <a:spcBef>
                <a:spcPts val="1200"/>
              </a:spcBef>
              <a:spcAft>
                <a:spcPts val="1200"/>
              </a:spcAft>
              <a:buFont typeface="Arial" panose="020B0604020202020204" pitchFamily="34" charset="0"/>
              <a:buNone/>
              <a:defRPr lang="en-US" sz="2400" b="0" kern="1200" dirty="0">
                <a:solidFill>
                  <a:schemeClr val="tx1">
                    <a:lumMod val="85000"/>
                    <a:lumOff val="15000"/>
                  </a:schemeClr>
                </a:solidFill>
                <a:latin typeface="+mn-lt"/>
                <a:ea typeface="+mn-ea"/>
                <a:cs typeface="+mn-cs"/>
              </a:defRPr>
            </a:lvl3pPr>
            <a:lvl4pPr marL="0" indent="0" algn="ctr" defTabSz="914400" rtl="0" eaLnBrk="1" latinLnBrk="0" hangingPunct="1">
              <a:lnSpc>
                <a:spcPct val="90000"/>
              </a:lnSpc>
              <a:spcBef>
                <a:spcPts val="0"/>
              </a:spcBef>
              <a:spcAft>
                <a:spcPts val="600"/>
              </a:spcAft>
              <a:buFont typeface="Arial" panose="020B0604020202020204" pitchFamily="34" charset="0"/>
              <a:buNone/>
              <a:defRPr sz="2000" b="1" kern="1200">
                <a:solidFill>
                  <a:schemeClr val="tx1">
                    <a:lumMod val="85000"/>
                    <a:lumOff val="15000"/>
                  </a:schemeClr>
                </a:solidFill>
                <a:latin typeface="+mn-lt"/>
                <a:ea typeface="+mn-ea"/>
                <a:cs typeface="+mn-cs"/>
              </a:defRPr>
            </a:lvl4pPr>
            <a:lvl5pPr marL="0" indent="0" algn="ctr" defTabSz="914400" rtl="0" eaLnBrk="1" latinLnBrk="0" hangingPunct="1">
              <a:lnSpc>
                <a:spcPct val="90000"/>
              </a:lnSpc>
              <a:spcBef>
                <a:spcPts val="0"/>
              </a:spcBef>
              <a:spcAft>
                <a:spcPts val="1200"/>
              </a:spcAft>
              <a:buFont typeface="Arial" panose="020B0604020202020204" pitchFamily="34" charset="0"/>
              <a:buNone/>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0"/>
              </a:spcAft>
            </a:pPr>
            <a:r>
              <a:rPr lang="en-US" sz="1600" dirty="0">
                <a:solidFill>
                  <a:srgbClr val="C00000"/>
                </a:solidFill>
              </a:rPr>
              <a:t>Pentaho(2.15%)</a:t>
            </a:r>
          </a:p>
          <a:p>
            <a:pPr>
              <a:lnSpc>
                <a:spcPct val="100000"/>
              </a:lnSpc>
              <a:spcAft>
                <a:spcPts val="0"/>
              </a:spcAft>
            </a:pPr>
            <a:r>
              <a:rPr lang="en-US" sz="1600" dirty="0">
                <a:solidFill>
                  <a:srgbClr val="75E4FF"/>
                </a:solidFill>
              </a:rPr>
              <a:t>Tableau (17.85%)</a:t>
            </a:r>
          </a:p>
          <a:p>
            <a:pPr>
              <a:lnSpc>
                <a:spcPct val="100000"/>
              </a:lnSpc>
              <a:spcAft>
                <a:spcPts val="0"/>
              </a:spcAft>
            </a:pPr>
            <a:r>
              <a:rPr lang="en-US" sz="1600" dirty="0">
                <a:solidFill>
                  <a:srgbClr val="90EC7D"/>
                </a:solidFill>
              </a:rPr>
              <a:t>Microsoft Power BI (14.45%)</a:t>
            </a:r>
          </a:p>
          <a:p>
            <a:pPr>
              <a:lnSpc>
                <a:spcPct val="100000"/>
              </a:lnSpc>
              <a:spcAft>
                <a:spcPts val="0"/>
              </a:spcAft>
            </a:pPr>
            <a:r>
              <a:rPr lang="en-US" sz="1600" dirty="0">
                <a:solidFill>
                  <a:srgbClr val="F8A35B"/>
                </a:solidFill>
              </a:rPr>
              <a:t>QlikView (6.46%)</a:t>
            </a:r>
          </a:p>
          <a:p>
            <a:pPr>
              <a:lnSpc>
                <a:spcPct val="100000"/>
              </a:lnSpc>
              <a:spcAft>
                <a:spcPts val="0"/>
              </a:spcAft>
            </a:pPr>
            <a:r>
              <a:rPr lang="en-US" sz="1600" dirty="0">
                <a:solidFill>
                  <a:srgbClr val="8E8E8E"/>
                </a:solidFill>
              </a:rPr>
              <a:t>Other Alternative Products</a:t>
            </a:r>
          </a:p>
        </p:txBody>
      </p:sp>
    </p:spTree>
    <p:extLst>
      <p:ext uri="{BB962C8B-B14F-4D97-AF65-F5344CB8AC3E}">
        <p14:creationId xmlns:p14="http://schemas.microsoft.com/office/powerpoint/2010/main" val="189627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C40FB3-BC0E-A404-5C5E-E7301B121723}"/>
              </a:ext>
            </a:extLst>
          </p:cNvPr>
          <p:cNvSpPr>
            <a:spLocks noGrp="1"/>
          </p:cNvSpPr>
          <p:nvPr>
            <p:ph type="body" sz="quarter" idx="14"/>
          </p:nvPr>
        </p:nvSpPr>
        <p:spPr/>
        <p:txBody>
          <a:bodyPr/>
          <a:lstStyle/>
          <a:p>
            <a:r>
              <a:rPr lang="en-US" dirty="0"/>
              <a:t>Source: </a:t>
            </a:r>
            <a:r>
              <a:rPr lang="en-US" dirty="0">
                <a:solidFill>
                  <a:schemeClr val="tx1"/>
                </a:solidFill>
              </a:rPr>
              <a:t>enlyft.com</a:t>
            </a:r>
          </a:p>
        </p:txBody>
      </p:sp>
      <p:sp>
        <p:nvSpPr>
          <p:cNvPr id="4" name="Slide Number Placeholder 3">
            <a:extLst>
              <a:ext uri="{FF2B5EF4-FFF2-40B4-BE49-F238E27FC236}">
                <a16:creationId xmlns:a16="http://schemas.microsoft.com/office/drawing/2014/main" id="{9DAEF556-C8C0-4701-4A64-79BBE650702D}"/>
              </a:ext>
            </a:extLst>
          </p:cNvPr>
          <p:cNvSpPr>
            <a:spLocks noGrp="1"/>
          </p:cNvSpPr>
          <p:nvPr>
            <p:ph type="sldNum" sz="quarter" idx="4"/>
          </p:nvPr>
        </p:nvSpPr>
        <p:spPr/>
        <p:txBody>
          <a:bodyPr/>
          <a:lstStyle/>
          <a:p>
            <a:fld id="{4997E989-D798-4C62-8E93-3D2D613C2488}" type="slidenum">
              <a:rPr lang="en-US" smtClean="0"/>
              <a:pPr/>
              <a:t>6</a:t>
            </a:fld>
            <a:endParaRPr lang="en-US" dirty="0"/>
          </a:p>
        </p:txBody>
      </p:sp>
      <p:pic>
        <p:nvPicPr>
          <p:cNvPr id="1026" name="Picture 2" descr="image">
            <a:extLst>
              <a:ext uri="{FF2B5EF4-FFF2-40B4-BE49-F238E27FC236}">
                <a16:creationId xmlns:a16="http://schemas.microsoft.com/office/drawing/2014/main" id="{BCFCA870-A4CB-A051-C67D-CCEE84FD3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2471"/>
            <a:ext cx="12192000" cy="426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82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55FE5-C056-97B7-449A-09F6BF865A94}"/>
              </a:ext>
            </a:extLst>
          </p:cNvPr>
          <p:cNvSpPr>
            <a:spLocks noGrp="1"/>
          </p:cNvSpPr>
          <p:nvPr>
            <p:ph type="body" sz="quarter" idx="10"/>
          </p:nvPr>
        </p:nvSpPr>
        <p:spPr>
          <a:xfrm>
            <a:off x="3525966" y="2584174"/>
            <a:ext cx="8010939" cy="3501408"/>
          </a:xfrm>
        </p:spPr>
        <p:txBody>
          <a:bodyPr/>
          <a:lstStyle/>
          <a:p>
            <a:pPr algn="just">
              <a:lnSpc>
                <a:spcPct val="150000"/>
              </a:lnSpc>
            </a:pPr>
            <a:r>
              <a:rPr lang="en-US" sz="2400" b="1" dirty="0">
                <a:solidFill>
                  <a:schemeClr val="tx1"/>
                </a:solidFill>
                <a:latin typeface="+mn-lt"/>
              </a:rPr>
              <a:t>Analytics Manager at a furniture sales company</a:t>
            </a:r>
          </a:p>
          <a:p>
            <a:pPr algn="just">
              <a:lnSpc>
                <a:spcPct val="150000"/>
              </a:lnSpc>
            </a:pPr>
            <a:r>
              <a:rPr lang="en-US" sz="2400" b="1" dirty="0">
                <a:latin typeface="+mn-lt"/>
              </a:rPr>
              <a:t>He wants to create a sales dashboard to help the company understand its sales performance. To do this, he needs to collect sales data from the company's database. However, the file he receives is incomplete, and he needs to clean it up before he can use it.</a:t>
            </a:r>
          </a:p>
        </p:txBody>
      </p:sp>
      <p:sp>
        <p:nvSpPr>
          <p:cNvPr id="4" name="Slide Number Placeholder 3">
            <a:extLst>
              <a:ext uri="{FF2B5EF4-FFF2-40B4-BE49-F238E27FC236}">
                <a16:creationId xmlns:a16="http://schemas.microsoft.com/office/drawing/2014/main" id="{81AEAD3A-3337-A6BB-28F8-2CC9D9AFC759}"/>
              </a:ext>
            </a:extLst>
          </p:cNvPr>
          <p:cNvSpPr>
            <a:spLocks noGrp="1"/>
          </p:cNvSpPr>
          <p:nvPr>
            <p:ph type="sldNum" sz="quarter" idx="4"/>
          </p:nvPr>
        </p:nvSpPr>
        <p:spPr/>
        <p:txBody>
          <a:bodyPr/>
          <a:lstStyle/>
          <a:p>
            <a:fld id="{5AE1514C-5E56-4738-A1FF-4B1CFD2A3E36}" type="slidenum">
              <a:rPr lang="en-US" smtClean="0"/>
              <a:pPr/>
              <a:t>7</a:t>
            </a:fld>
            <a:endParaRPr lang="en-US" dirty="0"/>
          </a:p>
        </p:txBody>
      </p:sp>
      <p:sp>
        <p:nvSpPr>
          <p:cNvPr id="5" name="Title 4">
            <a:extLst>
              <a:ext uri="{FF2B5EF4-FFF2-40B4-BE49-F238E27FC236}">
                <a16:creationId xmlns:a16="http://schemas.microsoft.com/office/drawing/2014/main" id="{6B5BDBC1-9A1C-1D31-7083-38CB493968C9}"/>
              </a:ext>
            </a:extLst>
          </p:cNvPr>
          <p:cNvSpPr>
            <a:spLocks noGrp="1"/>
          </p:cNvSpPr>
          <p:nvPr>
            <p:ph type="title"/>
          </p:nvPr>
        </p:nvSpPr>
        <p:spPr>
          <a:xfrm>
            <a:off x="848449" y="283266"/>
            <a:ext cx="4083304" cy="1135696"/>
          </a:xfrm>
        </p:spPr>
        <p:txBody>
          <a:bodyPr/>
          <a:lstStyle/>
          <a:p>
            <a:r>
              <a:rPr lang="en-US" sz="4800" b="1" dirty="0">
                <a:solidFill>
                  <a:schemeClr val="accent4"/>
                </a:solidFill>
                <a:latin typeface="Century Gothic" panose="020B0502020202020204" pitchFamily="34" charset="0"/>
              </a:rPr>
              <a:t>Use Case</a:t>
            </a:r>
          </a:p>
        </p:txBody>
      </p:sp>
      <p:pic>
        <p:nvPicPr>
          <p:cNvPr id="9" name="Picture 8" descr="A picture containing logo&#10;&#10;Description automatically generated">
            <a:extLst>
              <a:ext uri="{FF2B5EF4-FFF2-40B4-BE49-F238E27FC236}">
                <a16:creationId xmlns:a16="http://schemas.microsoft.com/office/drawing/2014/main" id="{43C3F05C-9322-2596-EE71-893B78C69CD2}"/>
              </a:ext>
            </a:extLst>
          </p:cNvPr>
          <p:cNvPicPr>
            <a:picLocks noChangeAspect="1"/>
          </p:cNvPicPr>
          <p:nvPr/>
        </p:nvPicPr>
        <p:blipFill rotWithShape="1">
          <a:blip r:embed="rId2">
            <a:extLst>
              <a:ext uri="{28A0092B-C50C-407E-A947-70E740481C1C}">
                <a14:useLocalDpi xmlns:a14="http://schemas.microsoft.com/office/drawing/2010/main" val="0"/>
              </a:ext>
            </a:extLst>
          </a:blip>
          <a:srcRect l="23213" t="31884" r="32874" b="21739"/>
          <a:stretch/>
        </p:blipFill>
        <p:spPr>
          <a:xfrm>
            <a:off x="228599" y="2584174"/>
            <a:ext cx="3011557" cy="3180522"/>
          </a:xfrm>
          <a:prstGeom prst="rect">
            <a:avLst/>
          </a:prstGeom>
        </p:spPr>
      </p:pic>
      <p:sp>
        <p:nvSpPr>
          <p:cNvPr id="10" name="Title 4">
            <a:extLst>
              <a:ext uri="{FF2B5EF4-FFF2-40B4-BE49-F238E27FC236}">
                <a16:creationId xmlns:a16="http://schemas.microsoft.com/office/drawing/2014/main" id="{D542A0B7-86EC-CE61-6CD5-8AF4B61AF23E}"/>
              </a:ext>
            </a:extLst>
          </p:cNvPr>
          <p:cNvSpPr txBox="1">
            <a:spLocks/>
          </p:cNvSpPr>
          <p:nvPr/>
        </p:nvSpPr>
        <p:spPr>
          <a:xfrm>
            <a:off x="4544149" y="1240735"/>
            <a:ext cx="4083304" cy="1135696"/>
          </a:xfrm>
          <a:prstGeom prst="rect">
            <a:avLst/>
          </a:prstGeom>
        </p:spPr>
        <p:txBody>
          <a:bodyPr vert="horz" wrap="square" lIns="146304" tIns="420624" rIns="146304" bIns="45720" rtlCol="0" anchor="t" anchorCtr="0">
            <a:spAutoFit/>
          </a:bodyPr>
          <a:lstStyle>
            <a:lvl1pPr algn="l" defTabSz="914400" rtl="0" eaLnBrk="1" latinLnBrk="0" hangingPunct="1">
              <a:lnSpc>
                <a:spcPct val="90000"/>
              </a:lnSpc>
              <a:spcBef>
                <a:spcPct val="0"/>
              </a:spcBef>
              <a:buNone/>
              <a:defRPr lang="en-US" sz="3200" b="0" i="0" kern="1200" spc="60" baseline="0" dirty="0">
                <a:solidFill>
                  <a:schemeClr val="bg1"/>
                </a:solidFill>
                <a:latin typeface="+mj-lt"/>
                <a:ea typeface="+mn-ea"/>
                <a:cs typeface="Segoe UI Semilight" panose="020B0402040204020203" pitchFamily="34" charset="0"/>
              </a:defRPr>
            </a:lvl1pPr>
          </a:lstStyle>
          <a:p>
            <a:r>
              <a:rPr lang="en-US" sz="4800" b="1" u="sng" dirty="0">
                <a:solidFill>
                  <a:schemeClr val="accent2"/>
                </a:solidFill>
                <a:latin typeface="Century Gothic" panose="020B0502020202020204" pitchFamily="34" charset="0"/>
              </a:rPr>
              <a:t>John</a:t>
            </a:r>
          </a:p>
        </p:txBody>
      </p:sp>
      <p:cxnSp>
        <p:nvCxnSpPr>
          <p:cNvPr id="12" name="Straight Connector 11">
            <a:extLst>
              <a:ext uri="{FF2B5EF4-FFF2-40B4-BE49-F238E27FC236}">
                <a16:creationId xmlns:a16="http://schemas.microsoft.com/office/drawing/2014/main" id="{59931C98-8DE3-D5FF-A6CF-53F0536543D1}"/>
              </a:ext>
            </a:extLst>
          </p:cNvPr>
          <p:cNvCxnSpPr/>
          <p:nvPr/>
        </p:nvCxnSpPr>
        <p:spPr>
          <a:xfrm>
            <a:off x="3384274" y="2430117"/>
            <a:ext cx="0" cy="3881231"/>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3272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AE1514C-5E56-4738-A1FF-4B1CFD2A3E36}" type="slidenum">
              <a:rPr lang="en-US" smtClean="0"/>
              <a:pPr/>
              <a:t>8</a:t>
            </a:fld>
            <a:endParaRPr lang="en-US" dirty="0"/>
          </a:p>
        </p:txBody>
      </p:sp>
      <p:sp>
        <p:nvSpPr>
          <p:cNvPr id="21" name="Text Placeholder 20"/>
          <p:cNvSpPr>
            <a:spLocks noGrp="1"/>
          </p:cNvSpPr>
          <p:nvPr>
            <p:ph type="body" sz="quarter" idx="19"/>
          </p:nvPr>
        </p:nvSpPr>
        <p:spPr>
          <a:xfrm>
            <a:off x="2236304" y="756402"/>
            <a:ext cx="8135179" cy="4111318"/>
          </a:xfrm>
        </p:spPr>
        <p:txBody>
          <a:bodyPr/>
          <a:lstStyle/>
          <a:p>
            <a:pPr algn="just">
              <a:lnSpc>
                <a:spcPct val="150000"/>
              </a:lnSpc>
            </a:pPr>
            <a:r>
              <a:rPr lang="en-US" sz="19900" b="1" dirty="0">
                <a:solidFill>
                  <a:schemeClr val="accent4"/>
                </a:solidFill>
                <a:latin typeface="Century Gothic" panose="020B0502020202020204" pitchFamily="34" charset="0"/>
              </a:rPr>
              <a:t>DEMO</a:t>
            </a:r>
            <a:endParaRPr lang="en-US" sz="19900" b="1" dirty="0">
              <a:solidFill>
                <a:schemeClr val="accent4"/>
              </a:solidFill>
            </a:endParaRPr>
          </a:p>
        </p:txBody>
      </p:sp>
    </p:spTree>
    <p:extLst>
      <p:ext uri="{BB962C8B-B14F-4D97-AF65-F5344CB8AC3E}">
        <p14:creationId xmlns:p14="http://schemas.microsoft.com/office/powerpoint/2010/main" val="357649871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11747687" y="6492875"/>
            <a:ext cx="431425" cy="365125"/>
          </a:xfrm>
          <a:prstGeom prst="rect">
            <a:avLst/>
          </a:prstGeom>
        </p:spPr>
        <p:txBody>
          <a:bodyPr/>
          <a:lstStyle/>
          <a:p>
            <a:fld id="{5AE1514C-5E56-4738-A1FF-4B1CFD2A3E36}" type="slidenum">
              <a:rPr lang="en-US" smtClean="0"/>
              <a:pPr/>
              <a:t>9</a:t>
            </a:fld>
            <a:endParaRPr lang="en-US" dirty="0"/>
          </a:p>
        </p:txBody>
      </p:sp>
      <p:sp>
        <p:nvSpPr>
          <p:cNvPr id="7" name="Text Placeholder 6"/>
          <p:cNvSpPr>
            <a:spLocks noGrp="1"/>
          </p:cNvSpPr>
          <p:nvPr>
            <p:ph type="body" sz="quarter" idx="13"/>
          </p:nvPr>
        </p:nvSpPr>
        <p:spPr>
          <a:xfrm>
            <a:off x="558915" y="2973022"/>
            <a:ext cx="11109625" cy="1643527"/>
          </a:xfrm>
        </p:spPr>
        <p:txBody>
          <a:bodyPr/>
          <a:lstStyle/>
          <a:p>
            <a:pPr algn="just"/>
            <a:r>
              <a:rPr lang="en-US" sz="2800" b="1" dirty="0">
                <a:solidFill>
                  <a:schemeClr val="tx2"/>
                </a:solidFill>
              </a:rPr>
              <a:t>Power BI</a:t>
            </a:r>
            <a:r>
              <a:rPr lang="en-US" sz="2800" dirty="0">
                <a:solidFill>
                  <a:schemeClr val="tx2"/>
                </a:solidFill>
              </a:rPr>
              <a:t> is a business analytics service provided by Microsoft that allows users to visualize and analyze data with interactive dashboards, reports, and visualizations. We created Power BI desktop application to create sales dashboard. </a:t>
            </a:r>
          </a:p>
        </p:txBody>
      </p:sp>
      <p:pic>
        <p:nvPicPr>
          <p:cNvPr id="3" name="Picture 2" descr="Logo&#10;&#10;Description automatically generated">
            <a:extLst>
              <a:ext uri="{FF2B5EF4-FFF2-40B4-BE49-F238E27FC236}">
                <a16:creationId xmlns:a16="http://schemas.microsoft.com/office/drawing/2014/main" id="{DAB53A7C-B095-CE02-6B1F-2E2C3850864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558915" y="1273665"/>
            <a:ext cx="4321198" cy="1265494"/>
          </a:xfrm>
          <a:prstGeom prst="rect">
            <a:avLst/>
          </a:prstGeom>
        </p:spPr>
      </p:pic>
    </p:spTree>
    <p:extLst>
      <p:ext uri="{BB962C8B-B14F-4D97-AF65-F5344CB8AC3E}">
        <p14:creationId xmlns:p14="http://schemas.microsoft.com/office/powerpoint/2010/main" val="384443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425_Powerful Presentations_Win32_mlw - v2" id="{7CBB6D80-F69F-4458-A96A-A39B855A93D5}" vid="{827664DE-2D82-4B7F-8582-8671022436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2E6351-E64A-42DD-A554-7DF75222212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C2FF92-1ACE-4D23-9586-85906FF0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0CA71C-6B24-463C-853F-076A02E27C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954</TotalTime>
  <Words>453</Words>
  <Application>Microsoft Office PowerPoint</Application>
  <PresentationFormat>Widescreen</PresentationFormat>
  <Paragraphs>51</Paragraphs>
  <Slides>12</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Arial Black</vt:lpstr>
      <vt:lpstr>Calibri</vt:lpstr>
      <vt:lpstr>Century Gothic</vt:lpstr>
      <vt:lpstr>Segoe UI</vt:lpstr>
      <vt:lpstr>Segoe UI Black</vt:lpstr>
      <vt:lpstr>Segoe UI Light</vt:lpstr>
      <vt:lpstr>Segoe UI Semibold</vt:lpstr>
      <vt:lpstr>Segoe UI Semilight</vt:lpstr>
      <vt:lpstr>Wingdings</vt:lpstr>
      <vt:lpstr>Storybuilding Neal Creative</vt:lpstr>
      <vt:lpstr>A        O</vt:lpstr>
      <vt:lpstr>PowerPoint Presentation</vt:lpstr>
      <vt:lpstr>PowerPoint Presentation</vt:lpstr>
      <vt:lpstr>PowerPoint Presentation</vt:lpstr>
      <vt:lpstr>PowerPoint Presentation</vt:lpstr>
      <vt:lpstr>PowerPoint Presentation</vt:lpstr>
      <vt:lpstr>Use Case</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O</dc:title>
  <dc:subject/>
  <dc:creator>Channaboina, Nageswara Rao (channano)</dc:creator>
  <cp:keywords/>
  <dc:description/>
  <cp:lastModifiedBy>Nagesh Mr.Perfect</cp:lastModifiedBy>
  <cp:revision>6</cp:revision>
  <dcterms:created xsi:type="dcterms:W3CDTF">2023-01-10T00:42:35Z</dcterms:created>
  <dcterms:modified xsi:type="dcterms:W3CDTF">2023-02-18T05:51:11Z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