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70" r:id="rId11"/>
    <p:sldId id="271" r:id="rId12"/>
    <p:sldId id="272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9DF8A-1507-96E8-AEC7-F6DC6D091D9E}" v="163" dt="2025-07-18T10:58:47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inancial graphs on a dark display">
            <a:extLst>
              <a:ext uri="{FF2B5EF4-FFF2-40B4-BE49-F238E27FC236}">
                <a16:creationId xmlns:a16="http://schemas.microsoft.com/office/drawing/2014/main" id="{E54B3F6C-77B4-6FC3-471E-363A509F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06" r="11220" b="5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Sales Data Analysis – Customer &amp; Product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Sample Superstore Sales Dataset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Comprehensive Data Analysis Project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1018F-0907-E839-88B1-A6724802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/>
              <a:t>Barplots</a:t>
            </a:r>
            <a:r>
              <a:rPr lang="en-US" sz="3100" dirty="0"/>
              <a:t>: Sales by Region, Category, Sub-Category.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sales by category&#10;&#10;AI-generated content may be incorrect.">
            <a:extLst>
              <a:ext uri="{FF2B5EF4-FFF2-40B4-BE49-F238E27FC236}">
                <a16:creationId xmlns:a16="http://schemas.microsoft.com/office/drawing/2014/main" id="{EFD93E9D-8C55-76BD-2290-F701BAAF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3538980"/>
            <a:ext cx="2818638" cy="1761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2B285-6EE0-F2FC-703D-9D1D04ED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681" y="3542503"/>
            <a:ext cx="2818638" cy="1754602"/>
          </a:xfrm>
          <a:prstGeom prst="rect">
            <a:avLst/>
          </a:prstGeom>
        </p:spPr>
      </p:pic>
      <p:pic>
        <p:nvPicPr>
          <p:cNvPr id="4" name="Content Placeholder 3" descr="A graph of sales by region&#10;&#10;AI-generated content may be incorrect.">
            <a:extLst>
              <a:ext uri="{FF2B5EF4-FFF2-40B4-BE49-F238E27FC236}">
                <a16:creationId xmlns:a16="http://schemas.microsoft.com/office/drawing/2014/main" id="{35EDE81D-5A70-FF43-99AB-780BE61CB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05906" y="3574213"/>
            <a:ext cx="2818638" cy="1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E4190-427A-04AE-35E5-B3FB9280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ea typeface="Calibri"/>
                <a:cs typeface="Calibri"/>
              </a:rPr>
              <a:t>Histograms: Profit, Quantity distributions.</a:t>
            </a:r>
          </a:p>
          <a:p>
            <a:pPr>
              <a:lnSpc>
                <a:spcPct val="90000"/>
              </a:lnSpc>
            </a:pPr>
            <a:endParaRPr lang="en-US" sz="3700">
              <a:ea typeface="Calibri"/>
              <a:cs typeface="Calibri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aph of a discount distribution&#10;&#10;AI-generated content may be incorrect.">
            <a:extLst>
              <a:ext uri="{FF2B5EF4-FFF2-40B4-BE49-F238E27FC236}">
                <a16:creationId xmlns:a16="http://schemas.microsoft.com/office/drawing/2014/main" id="{2340DFD1-D413-C346-7AB0-3C0F71C4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5" y="1082432"/>
            <a:ext cx="8154129" cy="2201615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725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3AABF-77B3-8C2A-1142-B0087D77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Boxplots: Profit spread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B58C7-3DA6-AA85-B4DA-B95A115DD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1" y="3189303"/>
            <a:ext cx="3848316" cy="198188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40D861-4392-3FF4-7AB4-494AA922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73" y="3211358"/>
            <a:ext cx="3848316" cy="20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1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 3: SQL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 Created MySQL database &amp; imported cleaned data.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Basic Queries: Sales by Region, Category, State.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Joins, Aggregations: Customer Orders, Product Performance.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Window Functions: Ranking Top N products, LAG, LEAD.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Advanced CTEs &amp; Subqueries for deep insights.</a:t>
            </a:r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Step 4: Visualizations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dirty="0"/>
              <a:t> A</a:t>
            </a:r>
            <a:r>
              <a:rPr lang="en-US" sz="2800" dirty="0">
                <a:latin typeface="Times New Roman"/>
                <a:cs typeface="Times New Roman"/>
              </a:rPr>
              <a:t>dditional visual charts:</a:t>
            </a:r>
          </a:p>
          <a:p>
            <a:r>
              <a:rPr lang="en-US" sz="2800" dirty="0">
                <a:latin typeface="Times New Roman"/>
                <a:cs typeface="Times New Roman"/>
              </a:rPr>
              <a:t>   </a:t>
            </a:r>
            <a:r>
              <a:rPr lang="en-US" sz="2800" err="1">
                <a:latin typeface="Times New Roman"/>
                <a:cs typeface="Times New Roman"/>
              </a:rPr>
              <a:t>Lineplot</a:t>
            </a:r>
            <a:r>
              <a:rPr lang="en-US" sz="2800" dirty="0">
                <a:latin typeface="Times New Roman"/>
                <a:cs typeface="Times New Roman"/>
              </a:rPr>
              <a:t>: Sales trends over months.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  Heatmap: Correlation matrix.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 Histogram: Discount/Profit distributions.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  Boxplots: Profit spread by Region/Category.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  </a:t>
            </a:r>
            <a:r>
              <a:rPr lang="en-US" sz="2800" err="1">
                <a:latin typeface="Times New Roman"/>
                <a:cs typeface="Times New Roman"/>
              </a:rPr>
              <a:t>Barplot</a:t>
            </a:r>
            <a:r>
              <a:rPr lang="en-US" sz="2800" dirty="0">
                <a:latin typeface="Times New Roman"/>
                <a:cs typeface="Times New Roman"/>
              </a:rPr>
              <a:t>: Top customers by Sales/Profit.</a:t>
            </a:r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West &amp; East regions generate the highest sales.</a:t>
            </a:r>
            <a:endParaRPr lang="en-US" sz="2800">
              <a:latin typeface="Times New Roman"/>
              <a:cs typeface="Times New Roman"/>
            </a:endParaRPr>
          </a:p>
          <a:p>
            <a:r>
              <a:rPr sz="2800" dirty="0">
                <a:latin typeface="Times New Roman"/>
                <a:cs typeface="Times New Roman"/>
              </a:rPr>
              <a:t> Technology category is top-performing in profit.</a:t>
            </a:r>
            <a:endParaRPr sz="2800">
              <a:latin typeface="Times New Roman"/>
              <a:ea typeface="Calibri"/>
              <a:cs typeface="Times New Roman"/>
            </a:endParaRPr>
          </a:p>
          <a:p>
            <a:r>
              <a:rPr sz="2800" dirty="0">
                <a:latin typeface="Times New Roman"/>
                <a:cs typeface="Times New Roman"/>
              </a:rPr>
              <a:t> Some states show high sales but negative profit.</a:t>
            </a:r>
            <a:endParaRPr sz="2800">
              <a:latin typeface="Times New Roman"/>
              <a:ea typeface="Calibri"/>
              <a:cs typeface="Times New Roman"/>
            </a:endParaRPr>
          </a:p>
          <a:p>
            <a:r>
              <a:rPr sz="2800" dirty="0">
                <a:latin typeface="Times New Roman"/>
                <a:cs typeface="Times New Roman"/>
              </a:rPr>
              <a:t> High discount levels can impact profit negatively.</a:t>
            </a:r>
            <a:endParaRPr sz="2800">
              <a:latin typeface="Times New Roman"/>
              <a:ea typeface="Calibri"/>
              <a:cs typeface="Times New Roman"/>
            </a:endParaRPr>
          </a:p>
          <a:p>
            <a:r>
              <a:rPr sz="2800" dirty="0">
                <a:latin typeface="Times New Roman"/>
                <a:cs typeface="Times New Roman"/>
              </a:rPr>
              <a:t> Standard Class is the most common shipping mode.</a:t>
            </a:r>
            <a:endParaRPr sz="28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Recommendations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Focus marketing on profitable states and product lines.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 Re-evaluate discount strategies to protect margins.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Optimize logistics for cost-effective shipping.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Expand successful product categories.</a:t>
            </a:r>
            <a:endParaRPr lang="en-US" sz="2800"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 Continuously monitor trends for proactive actions.</a:t>
            </a:r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0" y="1939159"/>
            <a:ext cx="5733470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0" y="4782320"/>
            <a:ext cx="5733470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 Dataset: Sample Superstore Sales Dataset</a:t>
            </a:r>
          </a:p>
          <a:p>
            <a:pPr>
              <a:lnSpc>
                <a:spcPct val="90000"/>
              </a:lnSpc>
            </a:pPr>
            <a:r>
              <a:rPr lang="en-US" sz="3000"/>
              <a:t>Objective: Improve sales performance and customer satisfaction by analyzing sales data.</a:t>
            </a:r>
          </a:p>
          <a:p>
            <a:pPr>
              <a:lnSpc>
                <a:spcPct val="90000"/>
              </a:lnSpc>
            </a:pPr>
            <a:r>
              <a:rPr lang="en-US" sz="3000"/>
              <a:t>Tools: Python (Pandas, Seaborn, Matplotlib), SQL (MySQL Workbench)</a:t>
            </a:r>
          </a:p>
          <a:p>
            <a:pPr>
              <a:lnSpc>
                <a:spcPct val="90000"/>
              </a:lnSpc>
            </a:pPr>
            <a:r>
              <a:rPr lang="en-US" sz="3000"/>
              <a:t>Scope: Data Cleaning, EDA, SQL Analysis, Visualization, Statistics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Step 1: Data Cleaning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t>Combined duplicate lines by grouping on Order ID &amp; Product ID.</a:t>
            </a:r>
          </a:p>
          <a:p>
            <a:pPr>
              <a:lnSpc>
                <a:spcPct val="90000"/>
              </a:lnSpc>
            </a:pPr>
            <a:r>
              <a:t> Aggregated Sales, Profit, Quantity accurately.</a:t>
            </a:r>
          </a:p>
          <a:p>
            <a:pPr>
              <a:lnSpc>
                <a:spcPct val="90000"/>
              </a:lnSpc>
            </a:pPr>
            <a:r>
              <a:t> Recalculated Profit Margin.</a:t>
            </a:r>
          </a:p>
          <a:p>
            <a:pPr>
              <a:lnSpc>
                <a:spcPct val="90000"/>
              </a:lnSpc>
            </a:pPr>
            <a:r>
              <a:t> Checked categorical consistency (e.g., Segment, Category).</a:t>
            </a:r>
          </a:p>
          <a:p>
            <a:pPr>
              <a:lnSpc>
                <a:spcPct val="90000"/>
              </a:lnSpc>
            </a:pPr>
            <a:r>
              <a:t> Exported cleaned dataset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Step 2: Exploratory Data Analysis (EDA)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 Descriptive statistics: Mean, Min, Max, Std for numeric fields.</a:t>
            </a:r>
          </a:p>
          <a:p>
            <a:pPr>
              <a:lnSpc>
                <a:spcPct val="90000"/>
              </a:lnSpc>
            </a:pPr>
            <a:r>
              <a:rPr lang="en-US" sz="3000"/>
              <a:t> Univariate &amp; bivariate analysis: Sales, Profit, Quantity.</a:t>
            </a:r>
          </a:p>
          <a:p>
            <a:pPr>
              <a:lnSpc>
                <a:spcPct val="90000"/>
              </a:lnSpc>
            </a:pPr>
            <a:r>
              <a:rPr lang="en-US" sz="3000"/>
              <a:t> Region &amp; Category trends: Sales &amp; Profit by Region/Category.</a:t>
            </a:r>
          </a:p>
          <a:p>
            <a:pPr>
              <a:lnSpc>
                <a:spcPct val="90000"/>
              </a:lnSpc>
            </a:pPr>
            <a:r>
              <a:rPr lang="en-US" sz="3000"/>
              <a:t> Ship Mode trends.</a:t>
            </a:r>
            <a:endParaRPr lang="en-US" sz="3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3000"/>
              <a:t> Correlation checks: e.g., Discount vs Profit.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007EA-7876-7976-F9FC-D53B7B29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Univariate &amp; bivariate analysis: Sales, Profit, Quantity.</a:t>
            </a:r>
          </a:p>
        </p:txBody>
      </p:sp>
      <p:pic>
        <p:nvPicPr>
          <p:cNvPr id="4" name="Content Placeholder 3" descr="A graph of sales by region&#10;&#10;AI-generated content may be incorrect.">
            <a:extLst>
              <a:ext uri="{FF2B5EF4-FFF2-40B4-BE49-F238E27FC236}">
                <a16:creationId xmlns:a16="http://schemas.microsoft.com/office/drawing/2014/main" id="{26E68DCD-032D-7564-1E79-412B23F49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876751"/>
            <a:ext cx="5085525" cy="31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5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7A899-DFCD-3C77-94AE-3CFB419E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 &amp; Category trend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5852A-B9FC-2395-621E-197EA05A8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25" y="3198152"/>
            <a:ext cx="4371196" cy="2273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246CD-9434-DEBC-5EC6-31AFAD42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3203616"/>
            <a:ext cx="4371196" cy="22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4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FE080-4624-1D0A-BF39-82FFFA0C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Ship Mode trends</a:t>
            </a:r>
          </a:p>
        </p:txBody>
      </p:sp>
      <p:pic>
        <p:nvPicPr>
          <p:cNvPr id="4" name="Content Placeholder 3" descr="A pie chart with text&#10;&#10;AI-generated content may be incorrect.">
            <a:extLst>
              <a:ext uri="{FF2B5EF4-FFF2-40B4-BE49-F238E27FC236}">
                <a16:creationId xmlns:a16="http://schemas.microsoft.com/office/drawing/2014/main" id="{7857C607-989F-312C-9BFB-84081C47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050353"/>
            <a:ext cx="5085525" cy="47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8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AD0E-DB99-1368-0623-B011069A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checks</a:t>
            </a: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788D2B9D-1C38-2C72-FAC9-D556730F4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298272"/>
            <a:ext cx="5085525" cy="42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3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EDA Visuals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Barplots</a:t>
            </a:r>
            <a:r>
              <a:rPr lang="en-US">
                <a:latin typeface="Times New Roman"/>
                <a:cs typeface="Times New Roman"/>
              </a:rPr>
              <a:t>: Sales/Profit by Region, Category, Sub-Category.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 Histograms: Profit, Quantity distributions.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 Boxplots: Profit spread.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 Correlation Heatmaps.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 Time Trend Analysis.</a:t>
            </a:r>
            <a:endParaRPr lang="en-US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Sales Data Analysis – Customer &amp; Product Insights</vt:lpstr>
      <vt:lpstr>Project Overview</vt:lpstr>
      <vt:lpstr>Step 1: Data Cleaning</vt:lpstr>
      <vt:lpstr>Step 2: Exploratory Data Analysis (EDA)</vt:lpstr>
      <vt:lpstr>Univariate &amp; bivariate analysis: Sales, Profit, Quantity.</vt:lpstr>
      <vt:lpstr>Region &amp; Category trend</vt:lpstr>
      <vt:lpstr>Ship Mode trends</vt:lpstr>
      <vt:lpstr>Correlation checks</vt:lpstr>
      <vt:lpstr>Key EDA Visuals</vt:lpstr>
      <vt:lpstr>Barplots: Sales by Region, Category, Sub-Category.</vt:lpstr>
      <vt:lpstr>Histograms: Profit, Quantity distributions. </vt:lpstr>
      <vt:lpstr>Boxplots: Profit spread</vt:lpstr>
      <vt:lpstr>Step 3: SQL Analysis</vt:lpstr>
      <vt:lpstr>Step 4: Visualizations</vt:lpstr>
      <vt:lpstr>Key Insights</vt:lpstr>
      <vt:lpstr>Recommendations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120</cp:revision>
  <dcterms:created xsi:type="dcterms:W3CDTF">2013-01-27T09:14:16Z</dcterms:created>
  <dcterms:modified xsi:type="dcterms:W3CDTF">2025-07-18T11:00:01Z</dcterms:modified>
  <cp:category/>
</cp:coreProperties>
</file>