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1" r:id="rId3"/>
    <p:sldId id="265" r:id="rId4"/>
    <p:sldId id="267" r:id="rId5"/>
    <p:sldId id="270" r:id="rId6"/>
    <p:sldId id="272" r:id="rId7"/>
    <p:sldId id="277" r:id="rId8"/>
    <p:sldId id="278" r:id="rId9"/>
    <p:sldId id="273" r:id="rId10"/>
    <p:sldId id="280" r:id="rId11"/>
    <p:sldId id="281" r:id="rId12"/>
    <p:sldId id="286" r:id="rId13"/>
    <p:sldId id="287" r:id="rId14"/>
    <p:sldId id="288" r:id="rId15"/>
    <p:sldId id="282" r:id="rId16"/>
    <p:sldId id="285" r:id="rId17"/>
    <p:sldId id="283" r:id="rId18"/>
    <p:sldId id="289" r:id="rId19"/>
    <p:sldId id="290" r:id="rId20"/>
    <p:sldId id="291" r:id="rId21"/>
    <p:sldId id="292" r:id="rId22"/>
    <p:sldId id="297" r:id="rId23"/>
    <p:sldId id="298" r:id="rId24"/>
    <p:sldId id="299" r:id="rId25"/>
    <p:sldId id="300" r:id="rId26"/>
    <p:sldId id="301" r:id="rId27"/>
    <p:sldId id="302" r:id="rId28"/>
    <p:sldId id="257" r:id="rId29"/>
    <p:sldId id="258" r:id="rId30"/>
    <p:sldId id="260" r:id="rId31"/>
    <p:sldId id="262" r:id="rId32"/>
    <p:sldId id="264" r:id="rId33"/>
    <p:sldId id="266" r:id="rId34"/>
    <p:sldId id="268" r:id="rId35"/>
    <p:sldId id="274" r:id="rId36"/>
    <p:sldId id="275" r:id="rId37"/>
    <p:sldId id="279" r:id="rId38"/>
    <p:sldId id="284" r:id="rId39"/>
    <p:sldId id="293" r:id="rId40"/>
    <p:sldId id="294" r:id="rId41"/>
    <p:sldId id="304" r:id="rId42"/>
    <p:sldId id="296" r:id="rId43"/>
    <p:sldId id="305" r:id="rId44"/>
    <p:sldId id="306" r:id="rId45"/>
    <p:sldId id="30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9582F-D790-8219-35A9-5915C21D8787}" v="404" dt="2024-12-13T01:11:41.982"/>
    <p1510:client id="{531DCFFA-AFE8-4E3F-2B7D-05BF0244A2D8}" v="161" dt="2024-12-13T16:17:45.555"/>
    <p1510:client id="{75B41968-2B16-B69C-6E9F-E442173159F3}" v="20" dt="2024-12-12T17:21:42.437"/>
    <p1510:client id="{982DB8FD-48A0-7B8C-F27A-3EC93D3071DB}" v="334" dt="2024-12-12T22:41:15.723"/>
    <p1510:client id="{B5C5CB84-5AC8-264C-6607-FF20E1ABDDB3}" v="44" dt="2024-12-13T18:09:03.452"/>
    <p1510:client id="{F471DE10-DEA6-397F-B5E2-6C4DC07F4215}" v="508" dt="2024-12-12T18:41:39.653"/>
    <p1510:client id="{F619A22B-9D7C-45FB-6D73-76BA8902D329}" v="145" dt="2024-12-12T22:54:48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09804-1E16-4F4A-9992-DE86FC982CB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92BA51-2BF5-4500-8E1E-64C2B9E66968}">
      <dgm:prSet/>
      <dgm:spPr/>
      <dgm:t>
        <a:bodyPr/>
        <a:lstStyle/>
        <a:p>
          <a:pPr>
            <a:defRPr b="1"/>
          </a:pPr>
          <a:r>
            <a:rPr lang="en-US" b="1"/>
            <a:t>General Correlation (First Heatmap)</a:t>
          </a:r>
          <a:r>
            <a:rPr lang="en-US"/>
            <a:t>:</a:t>
          </a:r>
        </a:p>
      </dgm:t>
    </dgm:pt>
    <dgm:pt modelId="{3583D950-3D87-4118-8A51-3D8B833CE67B}" type="parTrans" cxnId="{7DAF3BF4-7051-4764-9AB2-B40E0BC39CCE}">
      <dgm:prSet/>
      <dgm:spPr/>
      <dgm:t>
        <a:bodyPr/>
        <a:lstStyle/>
        <a:p>
          <a:endParaRPr lang="en-US"/>
        </a:p>
      </dgm:t>
    </dgm:pt>
    <dgm:pt modelId="{4BAC94FF-BE98-4FE5-B230-72A8BF8BA37A}" type="sibTrans" cxnId="{7DAF3BF4-7051-4764-9AB2-B40E0BC39CCE}">
      <dgm:prSet/>
      <dgm:spPr/>
      <dgm:t>
        <a:bodyPr/>
        <a:lstStyle/>
        <a:p>
          <a:endParaRPr lang="en-US"/>
        </a:p>
      </dgm:t>
    </dgm:pt>
    <dgm:pt modelId="{40415FE3-AF7E-4B78-8986-7207B396AF8D}">
      <dgm:prSet/>
      <dgm:spPr/>
      <dgm:t>
        <a:bodyPr/>
        <a:lstStyle/>
        <a:p>
          <a:r>
            <a:rPr lang="en-US"/>
            <a:t>Displays pairwise correlations between all features in the dataset.</a:t>
          </a:r>
        </a:p>
      </dgm:t>
    </dgm:pt>
    <dgm:pt modelId="{E12E6812-83C8-466C-8858-47204E012909}" type="parTrans" cxnId="{8740BF81-FE1C-41B3-A922-69BC2DDDE1A6}">
      <dgm:prSet/>
      <dgm:spPr/>
      <dgm:t>
        <a:bodyPr/>
        <a:lstStyle/>
        <a:p>
          <a:endParaRPr lang="en-US"/>
        </a:p>
      </dgm:t>
    </dgm:pt>
    <dgm:pt modelId="{51F743D8-AAA3-4721-83E8-F94841063CD5}" type="sibTrans" cxnId="{8740BF81-FE1C-41B3-A922-69BC2DDDE1A6}">
      <dgm:prSet/>
      <dgm:spPr/>
      <dgm:t>
        <a:bodyPr/>
        <a:lstStyle/>
        <a:p>
          <a:endParaRPr lang="en-US"/>
        </a:p>
      </dgm:t>
    </dgm:pt>
    <dgm:pt modelId="{42FA43C8-9928-45A9-8F08-71730B0796AD}">
      <dgm:prSet/>
      <dgm:spPr/>
      <dgm:t>
        <a:bodyPr/>
        <a:lstStyle/>
        <a:p>
          <a:r>
            <a:rPr lang="en-US"/>
            <a:t>Values range from -1 to 1:</a:t>
          </a:r>
        </a:p>
      </dgm:t>
    </dgm:pt>
    <dgm:pt modelId="{B424C5BC-1FB2-4ACC-98CA-9C52BF31CFC8}" type="parTrans" cxnId="{AF6C53E5-AB31-4B69-8806-E332622433EC}">
      <dgm:prSet/>
      <dgm:spPr/>
      <dgm:t>
        <a:bodyPr/>
        <a:lstStyle/>
        <a:p>
          <a:endParaRPr lang="en-US"/>
        </a:p>
      </dgm:t>
    </dgm:pt>
    <dgm:pt modelId="{C2D0E31F-5840-4823-A2B4-6C6554FD2EB4}" type="sibTrans" cxnId="{AF6C53E5-AB31-4B69-8806-E332622433EC}">
      <dgm:prSet/>
      <dgm:spPr/>
      <dgm:t>
        <a:bodyPr/>
        <a:lstStyle/>
        <a:p>
          <a:endParaRPr lang="en-US"/>
        </a:p>
      </dgm:t>
    </dgm:pt>
    <dgm:pt modelId="{26105B67-AFF7-481B-81DC-9B809EDD9638}">
      <dgm:prSet/>
      <dgm:spPr/>
      <dgm:t>
        <a:bodyPr/>
        <a:lstStyle/>
        <a:p>
          <a:r>
            <a:rPr lang="en-US" b="1"/>
            <a:t>1</a:t>
          </a:r>
          <a:r>
            <a:rPr lang="en-US"/>
            <a:t>: Perfect positive correlation.</a:t>
          </a:r>
        </a:p>
      </dgm:t>
    </dgm:pt>
    <dgm:pt modelId="{5CBA0183-E83B-4481-91EA-067F21013A24}" type="parTrans" cxnId="{7A116A5B-3B44-441B-828F-0BE2D62A1BC0}">
      <dgm:prSet/>
      <dgm:spPr/>
      <dgm:t>
        <a:bodyPr/>
        <a:lstStyle/>
        <a:p>
          <a:endParaRPr lang="en-US"/>
        </a:p>
      </dgm:t>
    </dgm:pt>
    <dgm:pt modelId="{DE971FDD-0AB1-4A6E-B9E3-24F5EFD8E931}" type="sibTrans" cxnId="{7A116A5B-3B44-441B-828F-0BE2D62A1BC0}">
      <dgm:prSet/>
      <dgm:spPr/>
      <dgm:t>
        <a:bodyPr/>
        <a:lstStyle/>
        <a:p>
          <a:endParaRPr lang="en-US"/>
        </a:p>
      </dgm:t>
    </dgm:pt>
    <dgm:pt modelId="{F12DD49F-3FD3-44D0-93E1-95CD6989A229}">
      <dgm:prSet/>
      <dgm:spPr/>
      <dgm:t>
        <a:bodyPr/>
        <a:lstStyle/>
        <a:p>
          <a:r>
            <a:rPr lang="en-US" b="1"/>
            <a:t>-1</a:t>
          </a:r>
          <a:r>
            <a:rPr lang="en-US"/>
            <a:t>: Perfect negative correlation.</a:t>
          </a:r>
        </a:p>
      </dgm:t>
    </dgm:pt>
    <dgm:pt modelId="{73FA9F36-B1FC-4CBA-A7D3-46CAB8B1F4F9}" type="parTrans" cxnId="{C29DD798-1D61-47C4-9CC8-18A677814BA9}">
      <dgm:prSet/>
      <dgm:spPr/>
      <dgm:t>
        <a:bodyPr/>
        <a:lstStyle/>
        <a:p>
          <a:endParaRPr lang="en-US"/>
        </a:p>
      </dgm:t>
    </dgm:pt>
    <dgm:pt modelId="{6C8386DF-0F03-45A8-A3F8-F788F3DCE596}" type="sibTrans" cxnId="{C29DD798-1D61-47C4-9CC8-18A677814BA9}">
      <dgm:prSet/>
      <dgm:spPr/>
      <dgm:t>
        <a:bodyPr/>
        <a:lstStyle/>
        <a:p>
          <a:endParaRPr lang="en-US"/>
        </a:p>
      </dgm:t>
    </dgm:pt>
    <dgm:pt modelId="{AB98BADD-7330-4553-998B-D537C335004B}">
      <dgm:prSet/>
      <dgm:spPr/>
      <dgm:t>
        <a:bodyPr/>
        <a:lstStyle/>
        <a:p>
          <a:r>
            <a:rPr lang="en-US" b="1"/>
            <a:t>0</a:t>
          </a:r>
          <a:r>
            <a:rPr lang="en-US"/>
            <a:t>: No correlation.</a:t>
          </a:r>
        </a:p>
      </dgm:t>
    </dgm:pt>
    <dgm:pt modelId="{59EC585A-3BD4-4B74-A6AA-A854370D4326}" type="parTrans" cxnId="{0B54F29F-9C94-4757-B96B-6D4649179FD7}">
      <dgm:prSet/>
      <dgm:spPr/>
      <dgm:t>
        <a:bodyPr/>
        <a:lstStyle/>
        <a:p>
          <a:endParaRPr lang="en-US"/>
        </a:p>
      </dgm:t>
    </dgm:pt>
    <dgm:pt modelId="{67A1B190-F310-4BD1-9818-19DA084C4547}" type="sibTrans" cxnId="{0B54F29F-9C94-4757-B96B-6D4649179FD7}">
      <dgm:prSet/>
      <dgm:spPr/>
      <dgm:t>
        <a:bodyPr/>
        <a:lstStyle/>
        <a:p>
          <a:endParaRPr lang="en-US"/>
        </a:p>
      </dgm:t>
    </dgm:pt>
    <dgm:pt modelId="{3DBF106D-4EF6-49D1-9E88-D960914253B1}">
      <dgm:prSet/>
      <dgm:spPr/>
      <dgm:t>
        <a:bodyPr/>
        <a:lstStyle/>
        <a:p>
          <a:r>
            <a:rPr lang="en-US"/>
            <a:t>The heatmap reveals areas with strong correlations (bright red) and weak/no correlations (blue).</a:t>
          </a:r>
        </a:p>
      </dgm:t>
    </dgm:pt>
    <dgm:pt modelId="{0E6EBE3B-B476-4B97-A345-02BAA35337CA}" type="parTrans" cxnId="{F46763BF-11B6-43E0-961C-DF3E40FF1FD7}">
      <dgm:prSet/>
      <dgm:spPr/>
      <dgm:t>
        <a:bodyPr/>
        <a:lstStyle/>
        <a:p>
          <a:endParaRPr lang="en-US"/>
        </a:p>
      </dgm:t>
    </dgm:pt>
    <dgm:pt modelId="{B9B25B49-31C7-4F0F-BCFD-6A13B7E8630F}" type="sibTrans" cxnId="{F46763BF-11B6-43E0-961C-DF3E40FF1FD7}">
      <dgm:prSet/>
      <dgm:spPr/>
      <dgm:t>
        <a:bodyPr/>
        <a:lstStyle/>
        <a:p>
          <a:endParaRPr lang="en-US"/>
        </a:p>
      </dgm:t>
    </dgm:pt>
    <dgm:pt modelId="{79970A7B-791F-43A2-8BD7-2A0F04D80DBF}">
      <dgm:prSet/>
      <dgm:spPr/>
      <dgm:t>
        <a:bodyPr/>
        <a:lstStyle/>
        <a:p>
          <a:pPr>
            <a:defRPr b="1"/>
          </a:pPr>
          <a:r>
            <a:rPr lang="en-US" b="1"/>
            <a:t>Highly Correlated Features (Second Heatmap)</a:t>
          </a:r>
          <a:r>
            <a:rPr lang="en-US"/>
            <a:t>:</a:t>
          </a:r>
        </a:p>
      </dgm:t>
    </dgm:pt>
    <dgm:pt modelId="{1C5AE162-EB35-4235-A269-B0582074385C}" type="parTrans" cxnId="{88A76017-3BC3-4D21-84E5-1C20FE0B8BB9}">
      <dgm:prSet/>
      <dgm:spPr/>
      <dgm:t>
        <a:bodyPr/>
        <a:lstStyle/>
        <a:p>
          <a:endParaRPr lang="en-US"/>
        </a:p>
      </dgm:t>
    </dgm:pt>
    <dgm:pt modelId="{D1896DE0-01A2-4753-BE3E-BA9E8F1DAB37}" type="sibTrans" cxnId="{88A76017-3BC3-4D21-84E5-1C20FE0B8BB9}">
      <dgm:prSet/>
      <dgm:spPr/>
      <dgm:t>
        <a:bodyPr/>
        <a:lstStyle/>
        <a:p>
          <a:endParaRPr lang="en-US"/>
        </a:p>
      </dgm:t>
    </dgm:pt>
    <dgm:pt modelId="{F079D973-16B6-4A22-9411-DAAC46808BDB}">
      <dgm:prSet/>
      <dgm:spPr/>
      <dgm:t>
        <a:bodyPr/>
        <a:lstStyle/>
        <a:p>
          <a:r>
            <a:rPr lang="en-US"/>
            <a:t>Filters and highlights features with a correlation above </a:t>
          </a:r>
          <a:r>
            <a:rPr lang="en-US" b="1"/>
            <a:t>0.8</a:t>
          </a:r>
          <a:r>
            <a:rPr lang="en-US"/>
            <a:t> or below </a:t>
          </a:r>
          <a:r>
            <a:rPr lang="en-US" b="1"/>
            <a:t>-0.8</a:t>
          </a:r>
          <a:r>
            <a:rPr lang="en-US"/>
            <a:t>.</a:t>
          </a:r>
        </a:p>
      </dgm:t>
    </dgm:pt>
    <dgm:pt modelId="{0D6A7C6C-0272-4347-B86D-6DE5713A41E3}" type="parTrans" cxnId="{4CCE8B97-A9BC-4007-8934-4CBDE7F43503}">
      <dgm:prSet/>
      <dgm:spPr/>
      <dgm:t>
        <a:bodyPr/>
        <a:lstStyle/>
        <a:p>
          <a:endParaRPr lang="en-US"/>
        </a:p>
      </dgm:t>
    </dgm:pt>
    <dgm:pt modelId="{E1C65D1F-1A9A-4238-AC75-5CC876F6FBA4}" type="sibTrans" cxnId="{4CCE8B97-A9BC-4007-8934-4CBDE7F43503}">
      <dgm:prSet/>
      <dgm:spPr/>
      <dgm:t>
        <a:bodyPr/>
        <a:lstStyle/>
        <a:p>
          <a:endParaRPr lang="en-US"/>
        </a:p>
      </dgm:t>
    </dgm:pt>
    <dgm:pt modelId="{1AF0E328-F44D-403A-915E-0867CDC8B2C5}">
      <dgm:prSet/>
      <dgm:spPr/>
      <dgm:t>
        <a:bodyPr/>
        <a:lstStyle/>
        <a:p>
          <a:r>
            <a:rPr lang="en-US"/>
            <a:t>Examples of strong correlations:</a:t>
          </a:r>
        </a:p>
      </dgm:t>
    </dgm:pt>
    <dgm:pt modelId="{5498972C-A438-4C5C-A160-D7728175B894}" type="parTrans" cxnId="{DA3F9866-F9FB-4F9F-BC26-670D9B0D3964}">
      <dgm:prSet/>
      <dgm:spPr/>
      <dgm:t>
        <a:bodyPr/>
        <a:lstStyle/>
        <a:p>
          <a:endParaRPr lang="en-US"/>
        </a:p>
      </dgm:t>
    </dgm:pt>
    <dgm:pt modelId="{BD4ECB9A-3331-42F6-884A-728CF7B30070}" type="sibTrans" cxnId="{DA3F9866-F9FB-4F9F-BC26-670D9B0D3964}">
      <dgm:prSet/>
      <dgm:spPr/>
      <dgm:t>
        <a:bodyPr/>
        <a:lstStyle/>
        <a:p>
          <a:endParaRPr lang="en-US"/>
        </a:p>
      </dgm:t>
    </dgm:pt>
    <dgm:pt modelId="{3348673D-6FDE-4048-A3B9-98090401205E}">
      <dgm:prSet/>
      <dgm:spPr/>
      <dgm:t>
        <a:bodyPr/>
        <a:lstStyle/>
        <a:p>
          <a:r>
            <a:rPr lang="en-US" b="1"/>
            <a:t>shared_vm and total_vm</a:t>
          </a:r>
          <a:r>
            <a:rPr lang="en-US"/>
            <a:t>: Correlation = 0.92.</a:t>
          </a:r>
        </a:p>
      </dgm:t>
    </dgm:pt>
    <dgm:pt modelId="{37C9EDAF-DCB5-4241-ACF2-97F42C7A5202}" type="parTrans" cxnId="{49F04985-AD07-405C-AEBC-5B6990F2B809}">
      <dgm:prSet/>
      <dgm:spPr/>
      <dgm:t>
        <a:bodyPr/>
        <a:lstStyle/>
        <a:p>
          <a:endParaRPr lang="en-US"/>
        </a:p>
      </dgm:t>
    </dgm:pt>
    <dgm:pt modelId="{5004F6F0-8D10-4B39-B53E-7EA2F313E347}" type="sibTrans" cxnId="{49F04985-AD07-405C-AEBC-5B6990F2B809}">
      <dgm:prSet/>
      <dgm:spPr/>
      <dgm:t>
        <a:bodyPr/>
        <a:lstStyle/>
        <a:p>
          <a:endParaRPr lang="en-US"/>
        </a:p>
      </dgm:t>
    </dgm:pt>
    <dgm:pt modelId="{EAB64524-E120-4CE9-A2B3-881F73F8EFC1}">
      <dgm:prSet/>
      <dgm:spPr/>
      <dgm:t>
        <a:bodyPr/>
        <a:lstStyle/>
        <a:p>
          <a:r>
            <a:rPr lang="en-US" b="1"/>
            <a:t>map_count and mm_users</a:t>
          </a:r>
          <a:r>
            <a:rPr lang="en-US"/>
            <a:t>: Correlation = 0.84.</a:t>
          </a:r>
        </a:p>
      </dgm:t>
    </dgm:pt>
    <dgm:pt modelId="{35EC723F-5340-4D66-AEA4-0D3B795C47C3}" type="parTrans" cxnId="{E48BD94F-9BB5-4115-A3CE-BF30C6AD97AA}">
      <dgm:prSet/>
      <dgm:spPr/>
      <dgm:t>
        <a:bodyPr/>
        <a:lstStyle/>
        <a:p>
          <a:endParaRPr lang="en-US"/>
        </a:p>
      </dgm:t>
    </dgm:pt>
    <dgm:pt modelId="{6ED10F33-D149-42AA-90EE-1E8DD7585032}" type="sibTrans" cxnId="{E48BD94F-9BB5-4115-A3CE-BF30C6AD97AA}">
      <dgm:prSet/>
      <dgm:spPr/>
      <dgm:t>
        <a:bodyPr/>
        <a:lstStyle/>
        <a:p>
          <a:endParaRPr lang="en-US"/>
        </a:p>
      </dgm:t>
    </dgm:pt>
    <dgm:pt modelId="{C12872F9-C4B9-4989-9043-1B621EA73DB2}">
      <dgm:prSet/>
      <dgm:spPr/>
      <dgm:t>
        <a:bodyPr/>
        <a:lstStyle/>
        <a:p>
          <a:r>
            <a:rPr lang="en-US" b="1"/>
            <a:t>stime and utime</a:t>
          </a:r>
          <a:r>
            <a:rPr lang="en-US"/>
            <a:t>: Correlation = 0.96.</a:t>
          </a:r>
        </a:p>
      </dgm:t>
    </dgm:pt>
    <dgm:pt modelId="{C62D55E8-CB60-428A-A6E4-85EE084805C7}" type="parTrans" cxnId="{BBCC132F-F5E8-42AC-B3BE-45E97437B4C2}">
      <dgm:prSet/>
      <dgm:spPr/>
      <dgm:t>
        <a:bodyPr/>
        <a:lstStyle/>
        <a:p>
          <a:endParaRPr lang="en-US"/>
        </a:p>
      </dgm:t>
    </dgm:pt>
    <dgm:pt modelId="{3DEC9965-F4EC-4679-B550-E8B99621D56E}" type="sibTrans" cxnId="{BBCC132F-F5E8-42AC-B3BE-45E97437B4C2}">
      <dgm:prSet/>
      <dgm:spPr/>
      <dgm:t>
        <a:bodyPr/>
        <a:lstStyle/>
        <a:p>
          <a:endParaRPr lang="en-US"/>
        </a:p>
      </dgm:t>
    </dgm:pt>
    <dgm:pt modelId="{BFA4C90A-6620-4F1E-8403-9B64EF708ABA}">
      <dgm:prSet/>
      <dgm:spPr/>
      <dgm:t>
        <a:bodyPr/>
        <a:lstStyle/>
        <a:p>
          <a:r>
            <a:rPr lang="en-US"/>
            <a:t>Highly correlated features may indicate redundancy, which could affect model performance.</a:t>
          </a:r>
        </a:p>
      </dgm:t>
    </dgm:pt>
    <dgm:pt modelId="{A430A0D7-FEEA-49B4-B4D4-6B813D46D930}" type="parTrans" cxnId="{1F7542BF-421C-4651-BFF6-2C4DBE903C8B}">
      <dgm:prSet/>
      <dgm:spPr/>
      <dgm:t>
        <a:bodyPr/>
        <a:lstStyle/>
        <a:p>
          <a:endParaRPr lang="en-US"/>
        </a:p>
      </dgm:t>
    </dgm:pt>
    <dgm:pt modelId="{5C75B5C3-8BF2-4837-B610-B79B03CA0100}" type="sibTrans" cxnId="{1F7542BF-421C-4651-BFF6-2C4DBE903C8B}">
      <dgm:prSet/>
      <dgm:spPr/>
      <dgm:t>
        <a:bodyPr/>
        <a:lstStyle/>
        <a:p>
          <a:endParaRPr lang="en-US"/>
        </a:p>
      </dgm:t>
    </dgm:pt>
    <dgm:pt modelId="{1CB6FA57-0A62-47F5-ADC9-C6419D317092}" type="pres">
      <dgm:prSet presAssocID="{CBF09804-1E16-4F4A-9992-DE86FC982CBF}" presName="root" presStyleCnt="0">
        <dgm:presLayoutVars>
          <dgm:dir/>
          <dgm:resizeHandles val="exact"/>
        </dgm:presLayoutVars>
      </dgm:prSet>
      <dgm:spPr/>
    </dgm:pt>
    <dgm:pt modelId="{3D0104DE-37D1-4F5F-91D5-45BBA7BBB988}" type="pres">
      <dgm:prSet presAssocID="{B392BA51-2BF5-4500-8E1E-64C2B9E66968}" presName="compNode" presStyleCnt="0"/>
      <dgm:spPr/>
    </dgm:pt>
    <dgm:pt modelId="{CDA18616-1313-4CDA-B64C-70922767819C}" type="pres">
      <dgm:prSet presAssocID="{B392BA51-2BF5-4500-8E1E-64C2B9E669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DC128B0B-B455-4B4B-B2A9-FB25334EE2B1}" type="pres">
      <dgm:prSet presAssocID="{B392BA51-2BF5-4500-8E1E-64C2B9E66968}" presName="iconSpace" presStyleCnt="0"/>
      <dgm:spPr/>
    </dgm:pt>
    <dgm:pt modelId="{C9349A6C-0DF7-42E1-B463-67992D0FACE2}" type="pres">
      <dgm:prSet presAssocID="{B392BA51-2BF5-4500-8E1E-64C2B9E66968}" presName="parTx" presStyleLbl="revTx" presStyleIdx="0" presStyleCnt="4">
        <dgm:presLayoutVars>
          <dgm:chMax val="0"/>
          <dgm:chPref val="0"/>
        </dgm:presLayoutVars>
      </dgm:prSet>
      <dgm:spPr/>
    </dgm:pt>
    <dgm:pt modelId="{A6089041-4A6D-46A3-A730-286F0D977450}" type="pres">
      <dgm:prSet presAssocID="{B392BA51-2BF5-4500-8E1E-64C2B9E66968}" presName="txSpace" presStyleCnt="0"/>
      <dgm:spPr/>
    </dgm:pt>
    <dgm:pt modelId="{A1A72038-A961-4219-AC5C-43A6160E5906}" type="pres">
      <dgm:prSet presAssocID="{B392BA51-2BF5-4500-8E1E-64C2B9E66968}" presName="desTx" presStyleLbl="revTx" presStyleIdx="1" presStyleCnt="4">
        <dgm:presLayoutVars/>
      </dgm:prSet>
      <dgm:spPr/>
    </dgm:pt>
    <dgm:pt modelId="{7E684B1D-D590-4DB2-ACF6-701F52099705}" type="pres">
      <dgm:prSet presAssocID="{4BAC94FF-BE98-4FE5-B230-72A8BF8BA37A}" presName="sibTrans" presStyleCnt="0"/>
      <dgm:spPr/>
    </dgm:pt>
    <dgm:pt modelId="{874110B7-1C8F-49DE-943E-F6187A252071}" type="pres">
      <dgm:prSet presAssocID="{79970A7B-791F-43A2-8BD7-2A0F04D80DBF}" presName="compNode" presStyleCnt="0"/>
      <dgm:spPr/>
    </dgm:pt>
    <dgm:pt modelId="{46879A73-13B6-43E8-B7BC-80C9DB2D6F08}" type="pres">
      <dgm:prSet presAssocID="{79970A7B-791F-43A2-8BD7-2A0F04D80D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9C30E90-2450-4EBE-899A-CEED98CB80FE}" type="pres">
      <dgm:prSet presAssocID="{79970A7B-791F-43A2-8BD7-2A0F04D80DBF}" presName="iconSpace" presStyleCnt="0"/>
      <dgm:spPr/>
    </dgm:pt>
    <dgm:pt modelId="{8A6801C2-858A-4FD9-BEA1-72DE1FE183BE}" type="pres">
      <dgm:prSet presAssocID="{79970A7B-791F-43A2-8BD7-2A0F04D80DBF}" presName="parTx" presStyleLbl="revTx" presStyleIdx="2" presStyleCnt="4">
        <dgm:presLayoutVars>
          <dgm:chMax val="0"/>
          <dgm:chPref val="0"/>
        </dgm:presLayoutVars>
      </dgm:prSet>
      <dgm:spPr/>
    </dgm:pt>
    <dgm:pt modelId="{9AF843E6-A494-4400-9C4C-3A621CADCE77}" type="pres">
      <dgm:prSet presAssocID="{79970A7B-791F-43A2-8BD7-2A0F04D80DBF}" presName="txSpace" presStyleCnt="0"/>
      <dgm:spPr/>
    </dgm:pt>
    <dgm:pt modelId="{7AD7B895-4652-4483-B35F-408228B792FC}" type="pres">
      <dgm:prSet presAssocID="{79970A7B-791F-43A2-8BD7-2A0F04D80DBF}" presName="desTx" presStyleLbl="revTx" presStyleIdx="3" presStyleCnt="4">
        <dgm:presLayoutVars/>
      </dgm:prSet>
      <dgm:spPr/>
    </dgm:pt>
  </dgm:ptLst>
  <dgm:cxnLst>
    <dgm:cxn modelId="{C7A10B02-939A-4581-944A-3FB35399983F}" type="presOf" srcId="{3DBF106D-4EF6-49D1-9E88-D960914253B1}" destId="{A1A72038-A961-4219-AC5C-43A6160E5906}" srcOrd="0" destOrd="5" presId="urn:microsoft.com/office/officeart/2018/2/layout/IconLabelDescriptionList"/>
    <dgm:cxn modelId="{88A76017-3BC3-4D21-84E5-1C20FE0B8BB9}" srcId="{CBF09804-1E16-4F4A-9992-DE86FC982CBF}" destId="{79970A7B-791F-43A2-8BD7-2A0F04D80DBF}" srcOrd="1" destOrd="0" parTransId="{1C5AE162-EB35-4235-A269-B0582074385C}" sibTransId="{D1896DE0-01A2-4753-BE3E-BA9E8F1DAB37}"/>
    <dgm:cxn modelId="{31B8AF1E-2EBB-4DAE-9465-C4240AFD2906}" type="presOf" srcId="{F079D973-16B6-4A22-9411-DAAC46808BDB}" destId="{7AD7B895-4652-4483-B35F-408228B792FC}" srcOrd="0" destOrd="0" presId="urn:microsoft.com/office/officeart/2018/2/layout/IconLabelDescriptionList"/>
    <dgm:cxn modelId="{0C1DA626-BF18-4F59-8E2F-C24D83C780DE}" type="presOf" srcId="{B392BA51-2BF5-4500-8E1E-64C2B9E66968}" destId="{C9349A6C-0DF7-42E1-B463-67992D0FACE2}" srcOrd="0" destOrd="0" presId="urn:microsoft.com/office/officeart/2018/2/layout/IconLabelDescriptionList"/>
    <dgm:cxn modelId="{D9AF752E-D4FE-4BDA-BB71-3ED18512BBAE}" type="presOf" srcId="{CBF09804-1E16-4F4A-9992-DE86FC982CBF}" destId="{1CB6FA57-0A62-47F5-ADC9-C6419D317092}" srcOrd="0" destOrd="0" presId="urn:microsoft.com/office/officeart/2018/2/layout/IconLabelDescriptionList"/>
    <dgm:cxn modelId="{BBCC132F-F5E8-42AC-B3BE-45E97437B4C2}" srcId="{1AF0E328-F44D-403A-915E-0867CDC8B2C5}" destId="{C12872F9-C4B9-4989-9043-1B621EA73DB2}" srcOrd="2" destOrd="0" parTransId="{C62D55E8-CB60-428A-A6E4-85EE084805C7}" sibTransId="{3DEC9965-F4EC-4679-B550-E8B99621D56E}"/>
    <dgm:cxn modelId="{D346C331-D81F-4874-9042-14A0FA06F4D8}" type="presOf" srcId="{42FA43C8-9928-45A9-8F08-71730B0796AD}" destId="{A1A72038-A961-4219-AC5C-43A6160E5906}" srcOrd="0" destOrd="1" presId="urn:microsoft.com/office/officeart/2018/2/layout/IconLabelDescriptionList"/>
    <dgm:cxn modelId="{7A116A5B-3B44-441B-828F-0BE2D62A1BC0}" srcId="{42FA43C8-9928-45A9-8F08-71730B0796AD}" destId="{26105B67-AFF7-481B-81DC-9B809EDD9638}" srcOrd="0" destOrd="0" parTransId="{5CBA0183-E83B-4481-91EA-067F21013A24}" sibTransId="{DE971FDD-0AB1-4A6E-B9E3-24F5EFD8E931}"/>
    <dgm:cxn modelId="{DA3F9866-F9FB-4F9F-BC26-670D9B0D3964}" srcId="{79970A7B-791F-43A2-8BD7-2A0F04D80DBF}" destId="{1AF0E328-F44D-403A-915E-0867CDC8B2C5}" srcOrd="1" destOrd="0" parTransId="{5498972C-A438-4C5C-A160-D7728175B894}" sibTransId="{BD4ECB9A-3331-42F6-884A-728CF7B30070}"/>
    <dgm:cxn modelId="{D327CF49-D0EF-412D-BACB-953ADD86D38D}" type="presOf" srcId="{3348673D-6FDE-4048-A3B9-98090401205E}" destId="{7AD7B895-4652-4483-B35F-408228B792FC}" srcOrd="0" destOrd="2" presId="urn:microsoft.com/office/officeart/2018/2/layout/IconLabelDescriptionList"/>
    <dgm:cxn modelId="{3824D96D-7036-4072-9076-008212B01202}" type="presOf" srcId="{79970A7B-791F-43A2-8BD7-2A0F04D80DBF}" destId="{8A6801C2-858A-4FD9-BEA1-72DE1FE183BE}" srcOrd="0" destOrd="0" presId="urn:microsoft.com/office/officeart/2018/2/layout/IconLabelDescriptionList"/>
    <dgm:cxn modelId="{EA991C6F-47C8-433F-91F4-481DEFE1AAA3}" type="presOf" srcId="{40415FE3-AF7E-4B78-8986-7207B396AF8D}" destId="{A1A72038-A961-4219-AC5C-43A6160E5906}" srcOrd="0" destOrd="0" presId="urn:microsoft.com/office/officeart/2018/2/layout/IconLabelDescriptionList"/>
    <dgm:cxn modelId="{E48BD94F-9BB5-4115-A3CE-BF30C6AD97AA}" srcId="{1AF0E328-F44D-403A-915E-0867CDC8B2C5}" destId="{EAB64524-E120-4CE9-A2B3-881F73F8EFC1}" srcOrd="1" destOrd="0" parTransId="{35EC723F-5340-4D66-AEA4-0D3B795C47C3}" sibTransId="{6ED10F33-D149-42AA-90EE-1E8DD7585032}"/>
    <dgm:cxn modelId="{8740BF81-FE1C-41B3-A922-69BC2DDDE1A6}" srcId="{B392BA51-2BF5-4500-8E1E-64C2B9E66968}" destId="{40415FE3-AF7E-4B78-8986-7207B396AF8D}" srcOrd="0" destOrd="0" parTransId="{E12E6812-83C8-466C-8858-47204E012909}" sibTransId="{51F743D8-AAA3-4721-83E8-F94841063CD5}"/>
    <dgm:cxn modelId="{49F04985-AD07-405C-AEBC-5B6990F2B809}" srcId="{1AF0E328-F44D-403A-915E-0867CDC8B2C5}" destId="{3348673D-6FDE-4048-A3B9-98090401205E}" srcOrd="0" destOrd="0" parTransId="{37C9EDAF-DCB5-4241-ACF2-97F42C7A5202}" sibTransId="{5004F6F0-8D10-4B39-B53E-7EA2F313E347}"/>
    <dgm:cxn modelId="{81E6CC89-6322-450B-A047-AB23843D7527}" type="presOf" srcId="{EAB64524-E120-4CE9-A2B3-881F73F8EFC1}" destId="{7AD7B895-4652-4483-B35F-408228B792FC}" srcOrd="0" destOrd="3" presId="urn:microsoft.com/office/officeart/2018/2/layout/IconLabelDescriptionList"/>
    <dgm:cxn modelId="{D6B2958A-E5F8-4ECE-A10C-0C2E9D1C363D}" type="presOf" srcId="{1AF0E328-F44D-403A-915E-0867CDC8B2C5}" destId="{7AD7B895-4652-4483-B35F-408228B792FC}" srcOrd="0" destOrd="1" presId="urn:microsoft.com/office/officeart/2018/2/layout/IconLabelDescriptionList"/>
    <dgm:cxn modelId="{83954F92-40D0-4582-8BB1-CE5B99DF671D}" type="presOf" srcId="{C12872F9-C4B9-4989-9043-1B621EA73DB2}" destId="{7AD7B895-4652-4483-B35F-408228B792FC}" srcOrd="0" destOrd="4" presId="urn:microsoft.com/office/officeart/2018/2/layout/IconLabelDescriptionList"/>
    <dgm:cxn modelId="{4CCE8B97-A9BC-4007-8934-4CBDE7F43503}" srcId="{79970A7B-791F-43A2-8BD7-2A0F04D80DBF}" destId="{F079D973-16B6-4A22-9411-DAAC46808BDB}" srcOrd="0" destOrd="0" parTransId="{0D6A7C6C-0272-4347-B86D-6DE5713A41E3}" sibTransId="{E1C65D1F-1A9A-4238-AC75-5CC876F6FBA4}"/>
    <dgm:cxn modelId="{C29DD798-1D61-47C4-9CC8-18A677814BA9}" srcId="{42FA43C8-9928-45A9-8F08-71730B0796AD}" destId="{F12DD49F-3FD3-44D0-93E1-95CD6989A229}" srcOrd="1" destOrd="0" parTransId="{73FA9F36-B1FC-4CBA-A7D3-46CAB8B1F4F9}" sibTransId="{6C8386DF-0F03-45A8-A3F8-F788F3DCE596}"/>
    <dgm:cxn modelId="{79D73B9A-3964-4F63-8E59-69AA5E88EAF3}" type="presOf" srcId="{F12DD49F-3FD3-44D0-93E1-95CD6989A229}" destId="{A1A72038-A961-4219-AC5C-43A6160E5906}" srcOrd="0" destOrd="3" presId="urn:microsoft.com/office/officeart/2018/2/layout/IconLabelDescriptionList"/>
    <dgm:cxn modelId="{0B54F29F-9C94-4757-B96B-6D4649179FD7}" srcId="{42FA43C8-9928-45A9-8F08-71730B0796AD}" destId="{AB98BADD-7330-4553-998B-D537C335004B}" srcOrd="2" destOrd="0" parTransId="{59EC585A-3BD4-4B74-A6AA-A854370D4326}" sibTransId="{67A1B190-F310-4BD1-9818-19DA084C4547}"/>
    <dgm:cxn modelId="{1F7542BF-421C-4651-BFF6-2C4DBE903C8B}" srcId="{79970A7B-791F-43A2-8BD7-2A0F04D80DBF}" destId="{BFA4C90A-6620-4F1E-8403-9B64EF708ABA}" srcOrd="2" destOrd="0" parTransId="{A430A0D7-FEEA-49B4-B4D4-6B813D46D930}" sibTransId="{5C75B5C3-8BF2-4837-B610-B79B03CA0100}"/>
    <dgm:cxn modelId="{F46763BF-11B6-43E0-961C-DF3E40FF1FD7}" srcId="{B392BA51-2BF5-4500-8E1E-64C2B9E66968}" destId="{3DBF106D-4EF6-49D1-9E88-D960914253B1}" srcOrd="2" destOrd="0" parTransId="{0E6EBE3B-B476-4B97-A345-02BAA35337CA}" sibTransId="{B9B25B49-31C7-4F0F-BCFD-6A13B7E8630F}"/>
    <dgm:cxn modelId="{AF6C53E5-AB31-4B69-8806-E332622433EC}" srcId="{B392BA51-2BF5-4500-8E1E-64C2B9E66968}" destId="{42FA43C8-9928-45A9-8F08-71730B0796AD}" srcOrd="1" destOrd="0" parTransId="{B424C5BC-1FB2-4ACC-98CA-9C52BF31CFC8}" sibTransId="{C2D0E31F-5840-4823-A2B4-6C6554FD2EB4}"/>
    <dgm:cxn modelId="{878406EB-B171-46C4-99B3-DD56263BE611}" type="presOf" srcId="{BFA4C90A-6620-4F1E-8403-9B64EF708ABA}" destId="{7AD7B895-4652-4483-B35F-408228B792FC}" srcOrd="0" destOrd="5" presId="urn:microsoft.com/office/officeart/2018/2/layout/IconLabelDescriptionList"/>
    <dgm:cxn modelId="{43D598EC-AECE-4E94-AED8-08F48FF9C73F}" type="presOf" srcId="{AB98BADD-7330-4553-998B-D537C335004B}" destId="{A1A72038-A961-4219-AC5C-43A6160E5906}" srcOrd="0" destOrd="4" presId="urn:microsoft.com/office/officeart/2018/2/layout/IconLabelDescriptionList"/>
    <dgm:cxn modelId="{AA4A91F1-C20B-48D7-8488-713E1D02EF45}" type="presOf" srcId="{26105B67-AFF7-481B-81DC-9B809EDD9638}" destId="{A1A72038-A961-4219-AC5C-43A6160E5906}" srcOrd="0" destOrd="2" presId="urn:microsoft.com/office/officeart/2018/2/layout/IconLabelDescriptionList"/>
    <dgm:cxn modelId="{7DAF3BF4-7051-4764-9AB2-B40E0BC39CCE}" srcId="{CBF09804-1E16-4F4A-9992-DE86FC982CBF}" destId="{B392BA51-2BF5-4500-8E1E-64C2B9E66968}" srcOrd="0" destOrd="0" parTransId="{3583D950-3D87-4118-8A51-3D8B833CE67B}" sibTransId="{4BAC94FF-BE98-4FE5-B230-72A8BF8BA37A}"/>
    <dgm:cxn modelId="{2EE7979B-2F5E-421A-8864-B5DD6BBBAC89}" type="presParOf" srcId="{1CB6FA57-0A62-47F5-ADC9-C6419D317092}" destId="{3D0104DE-37D1-4F5F-91D5-45BBA7BBB988}" srcOrd="0" destOrd="0" presId="urn:microsoft.com/office/officeart/2018/2/layout/IconLabelDescriptionList"/>
    <dgm:cxn modelId="{F0776DE3-F203-4F43-B6C2-F2666CD75DCB}" type="presParOf" srcId="{3D0104DE-37D1-4F5F-91D5-45BBA7BBB988}" destId="{CDA18616-1313-4CDA-B64C-70922767819C}" srcOrd="0" destOrd="0" presId="urn:microsoft.com/office/officeart/2018/2/layout/IconLabelDescriptionList"/>
    <dgm:cxn modelId="{E46208D2-71E1-4A27-967B-3AF81D52A4AA}" type="presParOf" srcId="{3D0104DE-37D1-4F5F-91D5-45BBA7BBB988}" destId="{DC128B0B-B455-4B4B-B2A9-FB25334EE2B1}" srcOrd="1" destOrd="0" presId="urn:microsoft.com/office/officeart/2018/2/layout/IconLabelDescriptionList"/>
    <dgm:cxn modelId="{1F575B5B-B44A-498A-ABC1-1A6626F6F01E}" type="presParOf" srcId="{3D0104DE-37D1-4F5F-91D5-45BBA7BBB988}" destId="{C9349A6C-0DF7-42E1-B463-67992D0FACE2}" srcOrd="2" destOrd="0" presId="urn:microsoft.com/office/officeart/2018/2/layout/IconLabelDescriptionList"/>
    <dgm:cxn modelId="{83ED96E9-FBC1-467B-93A1-6B8622EC4C93}" type="presParOf" srcId="{3D0104DE-37D1-4F5F-91D5-45BBA7BBB988}" destId="{A6089041-4A6D-46A3-A730-286F0D977450}" srcOrd="3" destOrd="0" presId="urn:microsoft.com/office/officeart/2018/2/layout/IconLabelDescriptionList"/>
    <dgm:cxn modelId="{A5BD724F-0DE5-46C3-B1B5-7DEC8470B433}" type="presParOf" srcId="{3D0104DE-37D1-4F5F-91D5-45BBA7BBB988}" destId="{A1A72038-A961-4219-AC5C-43A6160E5906}" srcOrd="4" destOrd="0" presId="urn:microsoft.com/office/officeart/2018/2/layout/IconLabelDescriptionList"/>
    <dgm:cxn modelId="{EF56C51E-67EF-45D6-B0E2-0180C93203AA}" type="presParOf" srcId="{1CB6FA57-0A62-47F5-ADC9-C6419D317092}" destId="{7E684B1D-D590-4DB2-ACF6-701F52099705}" srcOrd="1" destOrd="0" presId="urn:microsoft.com/office/officeart/2018/2/layout/IconLabelDescriptionList"/>
    <dgm:cxn modelId="{3D172C77-C952-4879-ADD6-CB217AD72F1C}" type="presParOf" srcId="{1CB6FA57-0A62-47F5-ADC9-C6419D317092}" destId="{874110B7-1C8F-49DE-943E-F6187A252071}" srcOrd="2" destOrd="0" presId="urn:microsoft.com/office/officeart/2018/2/layout/IconLabelDescriptionList"/>
    <dgm:cxn modelId="{65EDCD9E-D677-46CD-BB73-7A4A46EC4CC4}" type="presParOf" srcId="{874110B7-1C8F-49DE-943E-F6187A252071}" destId="{46879A73-13B6-43E8-B7BC-80C9DB2D6F08}" srcOrd="0" destOrd="0" presId="urn:microsoft.com/office/officeart/2018/2/layout/IconLabelDescriptionList"/>
    <dgm:cxn modelId="{9FA2A518-3388-4AD2-8D36-07B2748DA3CD}" type="presParOf" srcId="{874110B7-1C8F-49DE-943E-F6187A252071}" destId="{99C30E90-2450-4EBE-899A-CEED98CB80FE}" srcOrd="1" destOrd="0" presId="urn:microsoft.com/office/officeart/2018/2/layout/IconLabelDescriptionList"/>
    <dgm:cxn modelId="{AC6FB0E9-FA45-4FE9-9816-5A8C1956431D}" type="presParOf" srcId="{874110B7-1C8F-49DE-943E-F6187A252071}" destId="{8A6801C2-858A-4FD9-BEA1-72DE1FE183BE}" srcOrd="2" destOrd="0" presId="urn:microsoft.com/office/officeart/2018/2/layout/IconLabelDescriptionList"/>
    <dgm:cxn modelId="{584417DF-0C20-46A9-A381-7DFE32DC35EA}" type="presParOf" srcId="{874110B7-1C8F-49DE-943E-F6187A252071}" destId="{9AF843E6-A494-4400-9C4C-3A621CADCE77}" srcOrd="3" destOrd="0" presId="urn:microsoft.com/office/officeart/2018/2/layout/IconLabelDescriptionList"/>
    <dgm:cxn modelId="{5108E3BA-65AC-48F8-A8D7-BC976C793CD5}" type="presParOf" srcId="{874110B7-1C8F-49DE-943E-F6187A252071}" destId="{7AD7B895-4652-4483-B35F-408228B792F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556B42-A565-488A-9009-71390E2C6131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2CA2E2-5042-430B-972A-71A8592AF30A}">
      <dgm:prSet/>
      <dgm:spPr/>
      <dgm:t>
        <a:bodyPr/>
        <a:lstStyle/>
        <a:p>
          <a:r>
            <a:rPr lang="en-US" b="1"/>
            <a:t>Data Loading and Cleaning</a:t>
          </a:r>
          <a:endParaRPr lang="en-US"/>
        </a:p>
      </dgm:t>
    </dgm:pt>
    <dgm:pt modelId="{C5AEB278-30F4-401A-BC42-76588A4ADC50}" type="parTrans" cxnId="{18FE3093-95CF-478E-B050-ECFD0F2A99E2}">
      <dgm:prSet/>
      <dgm:spPr/>
      <dgm:t>
        <a:bodyPr/>
        <a:lstStyle/>
        <a:p>
          <a:endParaRPr lang="en-US"/>
        </a:p>
      </dgm:t>
    </dgm:pt>
    <dgm:pt modelId="{E3DE3FBF-EF41-48E9-B44C-9B9581192C9A}" type="sibTrans" cxnId="{18FE3093-95CF-478E-B050-ECFD0F2A99E2}">
      <dgm:prSet/>
      <dgm:spPr/>
      <dgm:t>
        <a:bodyPr/>
        <a:lstStyle/>
        <a:p>
          <a:endParaRPr lang="en-US"/>
        </a:p>
      </dgm:t>
    </dgm:pt>
    <dgm:pt modelId="{CD435BA2-C289-4F1D-B2D2-8AC63B56CB9F}">
      <dgm:prSet/>
      <dgm:spPr/>
      <dgm:t>
        <a:bodyPr/>
        <a:lstStyle/>
        <a:p>
          <a:r>
            <a:rPr lang="en-US"/>
            <a:t>Removed the non-informative column (hash).</a:t>
          </a:r>
        </a:p>
      </dgm:t>
    </dgm:pt>
    <dgm:pt modelId="{FE269D8A-C9C6-498E-B526-F9C6635E71A4}" type="parTrans" cxnId="{7419E4D2-4330-4246-BB73-FB97AFB44C2A}">
      <dgm:prSet/>
      <dgm:spPr/>
      <dgm:t>
        <a:bodyPr/>
        <a:lstStyle/>
        <a:p>
          <a:endParaRPr lang="en-US"/>
        </a:p>
      </dgm:t>
    </dgm:pt>
    <dgm:pt modelId="{53578964-0E8C-49E9-8F86-EE4839E9E14E}" type="sibTrans" cxnId="{7419E4D2-4330-4246-BB73-FB97AFB44C2A}">
      <dgm:prSet/>
      <dgm:spPr/>
      <dgm:t>
        <a:bodyPr/>
        <a:lstStyle/>
        <a:p>
          <a:endParaRPr lang="en-US"/>
        </a:p>
      </dgm:t>
    </dgm:pt>
    <dgm:pt modelId="{0CC7702A-D8B3-4EB0-B56D-A20768729AED}">
      <dgm:prSet/>
      <dgm:spPr/>
      <dgm:t>
        <a:bodyPr/>
        <a:lstStyle/>
        <a:p>
          <a:r>
            <a:rPr lang="en-US"/>
            <a:t>Separated features and target variable (classification).</a:t>
          </a:r>
        </a:p>
      </dgm:t>
    </dgm:pt>
    <dgm:pt modelId="{45BB604B-F021-4A38-9E66-10BDF966962E}" type="parTrans" cxnId="{DE0F0236-7DFE-437A-8C41-F6929D39D67F}">
      <dgm:prSet/>
      <dgm:spPr/>
      <dgm:t>
        <a:bodyPr/>
        <a:lstStyle/>
        <a:p>
          <a:endParaRPr lang="en-US"/>
        </a:p>
      </dgm:t>
    </dgm:pt>
    <dgm:pt modelId="{99519720-53DB-4CED-87F1-C5C7C972D384}" type="sibTrans" cxnId="{DE0F0236-7DFE-437A-8C41-F6929D39D67F}">
      <dgm:prSet/>
      <dgm:spPr/>
      <dgm:t>
        <a:bodyPr/>
        <a:lstStyle/>
        <a:p>
          <a:endParaRPr lang="en-US"/>
        </a:p>
      </dgm:t>
    </dgm:pt>
    <dgm:pt modelId="{58D2E532-2B32-4A81-864C-88CF3CE1EBEC}">
      <dgm:prSet/>
      <dgm:spPr/>
      <dgm:t>
        <a:bodyPr/>
        <a:lstStyle/>
        <a:p>
          <a:r>
            <a:rPr lang="en-US" b="1"/>
            <a:t>Data Preprocessing</a:t>
          </a:r>
          <a:endParaRPr lang="en-US"/>
        </a:p>
      </dgm:t>
    </dgm:pt>
    <dgm:pt modelId="{E1D21F8B-DD8E-477F-8B35-1340A4B09123}" type="parTrans" cxnId="{825A21E8-4649-483F-810E-D4AEE9422771}">
      <dgm:prSet/>
      <dgm:spPr/>
      <dgm:t>
        <a:bodyPr/>
        <a:lstStyle/>
        <a:p>
          <a:endParaRPr lang="en-US"/>
        </a:p>
      </dgm:t>
    </dgm:pt>
    <dgm:pt modelId="{49E09887-66BB-413F-B759-88E9AA407FC0}" type="sibTrans" cxnId="{825A21E8-4649-483F-810E-D4AEE9422771}">
      <dgm:prSet/>
      <dgm:spPr/>
      <dgm:t>
        <a:bodyPr/>
        <a:lstStyle/>
        <a:p>
          <a:endParaRPr lang="en-US"/>
        </a:p>
      </dgm:t>
    </dgm:pt>
    <dgm:pt modelId="{49467D1D-ED64-4757-A3B7-FDCA0B2FF89C}">
      <dgm:prSet/>
      <dgm:spPr/>
      <dgm:t>
        <a:bodyPr/>
        <a:lstStyle/>
        <a:p>
          <a:r>
            <a:rPr lang="en-US"/>
            <a:t>Scaled features using StandardScaler to normalize data.</a:t>
          </a:r>
        </a:p>
      </dgm:t>
    </dgm:pt>
    <dgm:pt modelId="{D14205A8-A6E8-4226-9D48-8C7A2108A2D2}" type="parTrans" cxnId="{A254FA58-A514-4A55-857B-6D5E49327D9B}">
      <dgm:prSet/>
      <dgm:spPr/>
      <dgm:t>
        <a:bodyPr/>
        <a:lstStyle/>
        <a:p>
          <a:endParaRPr lang="en-US"/>
        </a:p>
      </dgm:t>
    </dgm:pt>
    <dgm:pt modelId="{5D2CC38C-51E6-4937-99F6-321D766E28B5}" type="sibTrans" cxnId="{A254FA58-A514-4A55-857B-6D5E49327D9B}">
      <dgm:prSet/>
      <dgm:spPr/>
      <dgm:t>
        <a:bodyPr/>
        <a:lstStyle/>
        <a:p>
          <a:endParaRPr lang="en-US"/>
        </a:p>
      </dgm:t>
    </dgm:pt>
    <dgm:pt modelId="{81EDF2D7-3FC6-4B28-9D45-F0C7F2496716}">
      <dgm:prSet/>
      <dgm:spPr/>
      <dgm:t>
        <a:bodyPr/>
        <a:lstStyle/>
        <a:p>
          <a:r>
            <a:rPr lang="en-US" b="1"/>
            <a:t>Model Training</a:t>
          </a:r>
          <a:endParaRPr lang="en-US"/>
        </a:p>
      </dgm:t>
    </dgm:pt>
    <dgm:pt modelId="{4121741E-7697-4D8B-BA44-58C201AAE527}" type="parTrans" cxnId="{BB3C5BB6-CBEE-4561-8883-AC531456975A}">
      <dgm:prSet/>
      <dgm:spPr/>
      <dgm:t>
        <a:bodyPr/>
        <a:lstStyle/>
        <a:p>
          <a:endParaRPr lang="en-US"/>
        </a:p>
      </dgm:t>
    </dgm:pt>
    <dgm:pt modelId="{6FCB3152-9346-4164-BE63-6C4CD53C2F82}" type="sibTrans" cxnId="{BB3C5BB6-CBEE-4561-8883-AC531456975A}">
      <dgm:prSet/>
      <dgm:spPr/>
      <dgm:t>
        <a:bodyPr/>
        <a:lstStyle/>
        <a:p>
          <a:endParaRPr lang="en-US"/>
        </a:p>
      </dgm:t>
    </dgm:pt>
    <dgm:pt modelId="{E4DEFAAF-C404-439C-A2D4-C08F3F4D4A87}">
      <dgm:prSet/>
      <dgm:spPr/>
      <dgm:t>
        <a:bodyPr/>
        <a:lstStyle/>
        <a:p>
          <a:r>
            <a:rPr lang="en-US"/>
            <a:t>Trained a Random Forest classifier with 10 estimators and a maximum depth of 10.</a:t>
          </a:r>
        </a:p>
      </dgm:t>
    </dgm:pt>
    <dgm:pt modelId="{8314BD57-4ED3-4E5F-92B1-DB34B164CD28}" type="parTrans" cxnId="{D27DD268-61D8-4329-B3B7-AFD32F0779E5}">
      <dgm:prSet/>
      <dgm:spPr/>
      <dgm:t>
        <a:bodyPr/>
        <a:lstStyle/>
        <a:p>
          <a:endParaRPr lang="en-US"/>
        </a:p>
      </dgm:t>
    </dgm:pt>
    <dgm:pt modelId="{2197A061-0D4C-491B-9288-E9B84330A0B5}" type="sibTrans" cxnId="{D27DD268-61D8-4329-B3B7-AFD32F0779E5}">
      <dgm:prSet/>
      <dgm:spPr/>
      <dgm:t>
        <a:bodyPr/>
        <a:lstStyle/>
        <a:p>
          <a:endParaRPr lang="en-US"/>
        </a:p>
      </dgm:t>
    </dgm:pt>
    <dgm:pt modelId="{4170CBBC-A7EB-4E91-B942-945EE128EADF}">
      <dgm:prSet/>
      <dgm:spPr/>
      <dgm:t>
        <a:bodyPr/>
        <a:lstStyle/>
        <a:p>
          <a:r>
            <a:rPr lang="en-US" b="1"/>
            <a:t>Performance Evaluation</a:t>
          </a:r>
          <a:endParaRPr lang="en-US"/>
        </a:p>
      </dgm:t>
    </dgm:pt>
    <dgm:pt modelId="{A88E76C3-9CDF-418F-8D07-9CBEE1E10828}" type="parTrans" cxnId="{6910AF43-1550-46C9-A74D-914245E891B8}">
      <dgm:prSet/>
      <dgm:spPr/>
      <dgm:t>
        <a:bodyPr/>
        <a:lstStyle/>
        <a:p>
          <a:endParaRPr lang="en-US"/>
        </a:p>
      </dgm:t>
    </dgm:pt>
    <dgm:pt modelId="{F4CB5DFC-842D-4DA2-AA2A-7AD9E31B4137}" type="sibTrans" cxnId="{6910AF43-1550-46C9-A74D-914245E891B8}">
      <dgm:prSet/>
      <dgm:spPr/>
      <dgm:t>
        <a:bodyPr/>
        <a:lstStyle/>
        <a:p>
          <a:endParaRPr lang="en-US"/>
        </a:p>
      </dgm:t>
    </dgm:pt>
    <dgm:pt modelId="{6D4CF912-1FA9-4A96-8755-F4C138599312}">
      <dgm:prSet/>
      <dgm:spPr/>
      <dgm:t>
        <a:bodyPr/>
        <a:lstStyle/>
        <a:p>
          <a:r>
            <a:rPr lang="en-US"/>
            <a:t>Evaluated performance using a classification report, confusion matrix, cross-validation, and feature importance analysis.</a:t>
          </a:r>
        </a:p>
      </dgm:t>
    </dgm:pt>
    <dgm:pt modelId="{27E07F4A-A8E5-4842-8955-83ABA97AF69E}" type="parTrans" cxnId="{C41C8E85-BE42-4D8A-8BB7-CD8EA8B31106}">
      <dgm:prSet/>
      <dgm:spPr/>
      <dgm:t>
        <a:bodyPr/>
        <a:lstStyle/>
        <a:p>
          <a:endParaRPr lang="en-US"/>
        </a:p>
      </dgm:t>
    </dgm:pt>
    <dgm:pt modelId="{60A3404D-B021-4190-9336-24ED096B1CBE}" type="sibTrans" cxnId="{C41C8E85-BE42-4D8A-8BB7-CD8EA8B31106}">
      <dgm:prSet/>
      <dgm:spPr/>
      <dgm:t>
        <a:bodyPr/>
        <a:lstStyle/>
        <a:p>
          <a:endParaRPr lang="en-US"/>
        </a:p>
      </dgm:t>
    </dgm:pt>
    <dgm:pt modelId="{50F92D9D-81C8-4C1C-B16F-27D24B02FEEA}" type="pres">
      <dgm:prSet presAssocID="{66556B42-A565-488A-9009-71390E2C6131}" presName="linear" presStyleCnt="0">
        <dgm:presLayoutVars>
          <dgm:dir/>
          <dgm:animLvl val="lvl"/>
          <dgm:resizeHandles val="exact"/>
        </dgm:presLayoutVars>
      </dgm:prSet>
      <dgm:spPr/>
    </dgm:pt>
    <dgm:pt modelId="{C30142D6-2424-4CA5-AD7A-4D2E22281C2B}" type="pres">
      <dgm:prSet presAssocID="{BD2CA2E2-5042-430B-972A-71A8592AF30A}" presName="parentLin" presStyleCnt="0"/>
      <dgm:spPr/>
    </dgm:pt>
    <dgm:pt modelId="{50922B65-0BFC-49B0-BD0C-E7AA4B20000B}" type="pres">
      <dgm:prSet presAssocID="{BD2CA2E2-5042-430B-972A-71A8592AF30A}" presName="parentLeftMargin" presStyleLbl="node1" presStyleIdx="0" presStyleCnt="4"/>
      <dgm:spPr/>
    </dgm:pt>
    <dgm:pt modelId="{D0F92986-D332-4759-A6ED-3894E5F47B83}" type="pres">
      <dgm:prSet presAssocID="{BD2CA2E2-5042-430B-972A-71A8592AF3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3683C2-4032-42A3-BFC7-17DE4714C248}" type="pres">
      <dgm:prSet presAssocID="{BD2CA2E2-5042-430B-972A-71A8592AF30A}" presName="negativeSpace" presStyleCnt="0"/>
      <dgm:spPr/>
    </dgm:pt>
    <dgm:pt modelId="{C9022DC0-A3E2-4C34-8A8C-431474B1D97D}" type="pres">
      <dgm:prSet presAssocID="{BD2CA2E2-5042-430B-972A-71A8592AF30A}" presName="childText" presStyleLbl="conFgAcc1" presStyleIdx="0" presStyleCnt="4">
        <dgm:presLayoutVars>
          <dgm:bulletEnabled val="1"/>
        </dgm:presLayoutVars>
      </dgm:prSet>
      <dgm:spPr/>
    </dgm:pt>
    <dgm:pt modelId="{85CA0F6B-A694-4F5F-AA57-7CD506E6EAFF}" type="pres">
      <dgm:prSet presAssocID="{E3DE3FBF-EF41-48E9-B44C-9B9581192C9A}" presName="spaceBetweenRectangles" presStyleCnt="0"/>
      <dgm:spPr/>
    </dgm:pt>
    <dgm:pt modelId="{F17191F5-BAFD-46BE-9CC2-02B9287A6E9A}" type="pres">
      <dgm:prSet presAssocID="{58D2E532-2B32-4A81-864C-88CF3CE1EBEC}" presName="parentLin" presStyleCnt="0"/>
      <dgm:spPr/>
    </dgm:pt>
    <dgm:pt modelId="{4B128A3B-070A-4174-89DB-3C269529259D}" type="pres">
      <dgm:prSet presAssocID="{58D2E532-2B32-4A81-864C-88CF3CE1EBEC}" presName="parentLeftMargin" presStyleLbl="node1" presStyleIdx="0" presStyleCnt="4"/>
      <dgm:spPr/>
    </dgm:pt>
    <dgm:pt modelId="{6EC68760-9E72-473B-BA19-B910411C71F6}" type="pres">
      <dgm:prSet presAssocID="{58D2E532-2B32-4A81-864C-88CF3CE1EB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04165D-1D97-4AA7-929A-E40B5D00D71D}" type="pres">
      <dgm:prSet presAssocID="{58D2E532-2B32-4A81-864C-88CF3CE1EBEC}" presName="negativeSpace" presStyleCnt="0"/>
      <dgm:spPr/>
    </dgm:pt>
    <dgm:pt modelId="{F5BBED40-32D9-4C5D-B4FB-0AAE726E2B95}" type="pres">
      <dgm:prSet presAssocID="{58D2E532-2B32-4A81-864C-88CF3CE1EBEC}" presName="childText" presStyleLbl="conFgAcc1" presStyleIdx="1" presStyleCnt="4">
        <dgm:presLayoutVars>
          <dgm:bulletEnabled val="1"/>
        </dgm:presLayoutVars>
      </dgm:prSet>
      <dgm:spPr/>
    </dgm:pt>
    <dgm:pt modelId="{2CB132D0-3BFD-474A-8B87-538FD435F98E}" type="pres">
      <dgm:prSet presAssocID="{49E09887-66BB-413F-B759-88E9AA407FC0}" presName="spaceBetweenRectangles" presStyleCnt="0"/>
      <dgm:spPr/>
    </dgm:pt>
    <dgm:pt modelId="{D9E03B12-B97E-4B32-B171-9D9369375532}" type="pres">
      <dgm:prSet presAssocID="{81EDF2D7-3FC6-4B28-9D45-F0C7F2496716}" presName="parentLin" presStyleCnt="0"/>
      <dgm:spPr/>
    </dgm:pt>
    <dgm:pt modelId="{C120D58B-A78C-4B93-9AD9-429F70E16750}" type="pres">
      <dgm:prSet presAssocID="{81EDF2D7-3FC6-4B28-9D45-F0C7F2496716}" presName="parentLeftMargin" presStyleLbl="node1" presStyleIdx="1" presStyleCnt="4"/>
      <dgm:spPr/>
    </dgm:pt>
    <dgm:pt modelId="{1F2AF8CB-BCDD-469E-AF15-CBC82C7BCC49}" type="pres">
      <dgm:prSet presAssocID="{81EDF2D7-3FC6-4B28-9D45-F0C7F24967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2C3334D-EFA5-4F00-83CA-7A4B5116F2DC}" type="pres">
      <dgm:prSet presAssocID="{81EDF2D7-3FC6-4B28-9D45-F0C7F2496716}" presName="negativeSpace" presStyleCnt="0"/>
      <dgm:spPr/>
    </dgm:pt>
    <dgm:pt modelId="{4982AF07-9EB6-48A9-B9CE-B4D358F014B2}" type="pres">
      <dgm:prSet presAssocID="{81EDF2D7-3FC6-4B28-9D45-F0C7F2496716}" presName="childText" presStyleLbl="conFgAcc1" presStyleIdx="2" presStyleCnt="4">
        <dgm:presLayoutVars>
          <dgm:bulletEnabled val="1"/>
        </dgm:presLayoutVars>
      </dgm:prSet>
      <dgm:spPr/>
    </dgm:pt>
    <dgm:pt modelId="{B652A1AD-4818-4FF7-BC10-1F2443BDE64E}" type="pres">
      <dgm:prSet presAssocID="{6FCB3152-9346-4164-BE63-6C4CD53C2F82}" presName="spaceBetweenRectangles" presStyleCnt="0"/>
      <dgm:spPr/>
    </dgm:pt>
    <dgm:pt modelId="{E24A49F4-48AC-48C2-9915-583E59E6CC86}" type="pres">
      <dgm:prSet presAssocID="{4170CBBC-A7EB-4E91-B942-945EE128EADF}" presName="parentLin" presStyleCnt="0"/>
      <dgm:spPr/>
    </dgm:pt>
    <dgm:pt modelId="{CA10E250-C9B6-44E9-A709-B41E3B4AA895}" type="pres">
      <dgm:prSet presAssocID="{4170CBBC-A7EB-4E91-B942-945EE128EADF}" presName="parentLeftMargin" presStyleLbl="node1" presStyleIdx="2" presStyleCnt="4"/>
      <dgm:spPr/>
    </dgm:pt>
    <dgm:pt modelId="{242D0F2D-600F-4479-A8DA-AAA15582A8E0}" type="pres">
      <dgm:prSet presAssocID="{4170CBBC-A7EB-4E91-B942-945EE128EAD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AA3AF71-734A-4B20-8689-FE4D8821CAA5}" type="pres">
      <dgm:prSet presAssocID="{4170CBBC-A7EB-4E91-B942-945EE128EADF}" presName="negativeSpace" presStyleCnt="0"/>
      <dgm:spPr/>
    </dgm:pt>
    <dgm:pt modelId="{C6572EA3-6C66-4555-8565-CC90D01DEBAC}" type="pres">
      <dgm:prSet presAssocID="{4170CBBC-A7EB-4E91-B942-945EE128EAD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055D800-EC4F-4EB3-AAB8-4705F28B9774}" type="presOf" srcId="{58D2E532-2B32-4A81-864C-88CF3CE1EBEC}" destId="{4B128A3B-070A-4174-89DB-3C269529259D}" srcOrd="0" destOrd="0" presId="urn:microsoft.com/office/officeart/2005/8/layout/list1"/>
    <dgm:cxn modelId="{E4F25701-42BC-4548-ADE0-8CB553F4A472}" type="presOf" srcId="{0CC7702A-D8B3-4EB0-B56D-A20768729AED}" destId="{C9022DC0-A3E2-4C34-8A8C-431474B1D97D}" srcOrd="0" destOrd="1" presId="urn:microsoft.com/office/officeart/2005/8/layout/list1"/>
    <dgm:cxn modelId="{0F071114-6D1A-40B6-8A3A-D31335BDF7DB}" type="presOf" srcId="{81EDF2D7-3FC6-4B28-9D45-F0C7F2496716}" destId="{1F2AF8CB-BCDD-469E-AF15-CBC82C7BCC49}" srcOrd="1" destOrd="0" presId="urn:microsoft.com/office/officeart/2005/8/layout/list1"/>
    <dgm:cxn modelId="{BBF60417-38BE-413E-80FE-4509F0BE02B9}" type="presOf" srcId="{BD2CA2E2-5042-430B-972A-71A8592AF30A}" destId="{D0F92986-D332-4759-A6ED-3894E5F47B83}" srcOrd="1" destOrd="0" presId="urn:microsoft.com/office/officeart/2005/8/layout/list1"/>
    <dgm:cxn modelId="{7BEFE72C-4060-42AD-9CFC-D51FE57D9522}" type="presOf" srcId="{CD435BA2-C289-4F1D-B2D2-8AC63B56CB9F}" destId="{C9022DC0-A3E2-4C34-8A8C-431474B1D97D}" srcOrd="0" destOrd="0" presId="urn:microsoft.com/office/officeart/2005/8/layout/list1"/>
    <dgm:cxn modelId="{F8E7D42D-CFE9-4D30-A24E-715C74F8596E}" type="presOf" srcId="{81EDF2D7-3FC6-4B28-9D45-F0C7F2496716}" destId="{C120D58B-A78C-4B93-9AD9-429F70E16750}" srcOrd="0" destOrd="0" presId="urn:microsoft.com/office/officeart/2005/8/layout/list1"/>
    <dgm:cxn modelId="{75FACD32-A375-4FC6-BA9E-E5B3DE9A5EB1}" type="presOf" srcId="{E4DEFAAF-C404-439C-A2D4-C08F3F4D4A87}" destId="{4982AF07-9EB6-48A9-B9CE-B4D358F014B2}" srcOrd="0" destOrd="0" presId="urn:microsoft.com/office/officeart/2005/8/layout/list1"/>
    <dgm:cxn modelId="{7E6FDE35-471C-4892-AA48-1AAA03A17695}" type="presOf" srcId="{58D2E532-2B32-4A81-864C-88CF3CE1EBEC}" destId="{6EC68760-9E72-473B-BA19-B910411C71F6}" srcOrd="1" destOrd="0" presId="urn:microsoft.com/office/officeart/2005/8/layout/list1"/>
    <dgm:cxn modelId="{DE0F0236-7DFE-437A-8C41-F6929D39D67F}" srcId="{BD2CA2E2-5042-430B-972A-71A8592AF30A}" destId="{0CC7702A-D8B3-4EB0-B56D-A20768729AED}" srcOrd="1" destOrd="0" parTransId="{45BB604B-F021-4A38-9E66-10BDF966962E}" sibTransId="{99519720-53DB-4CED-87F1-C5C7C972D384}"/>
    <dgm:cxn modelId="{6910AF43-1550-46C9-A74D-914245E891B8}" srcId="{66556B42-A565-488A-9009-71390E2C6131}" destId="{4170CBBC-A7EB-4E91-B942-945EE128EADF}" srcOrd="3" destOrd="0" parTransId="{A88E76C3-9CDF-418F-8D07-9CBEE1E10828}" sibTransId="{F4CB5DFC-842D-4DA2-AA2A-7AD9E31B4137}"/>
    <dgm:cxn modelId="{D27DD268-61D8-4329-B3B7-AFD32F0779E5}" srcId="{81EDF2D7-3FC6-4B28-9D45-F0C7F2496716}" destId="{E4DEFAAF-C404-439C-A2D4-C08F3F4D4A87}" srcOrd="0" destOrd="0" parTransId="{8314BD57-4ED3-4E5F-92B1-DB34B164CD28}" sibTransId="{2197A061-0D4C-491B-9288-E9B84330A0B5}"/>
    <dgm:cxn modelId="{D07A6252-4D8B-41B7-917F-7C2A51F2AFB6}" type="presOf" srcId="{BD2CA2E2-5042-430B-972A-71A8592AF30A}" destId="{50922B65-0BFC-49B0-BD0C-E7AA4B20000B}" srcOrd="0" destOrd="0" presId="urn:microsoft.com/office/officeart/2005/8/layout/list1"/>
    <dgm:cxn modelId="{A254FA58-A514-4A55-857B-6D5E49327D9B}" srcId="{58D2E532-2B32-4A81-864C-88CF3CE1EBEC}" destId="{49467D1D-ED64-4757-A3B7-FDCA0B2FF89C}" srcOrd="0" destOrd="0" parTransId="{D14205A8-A6E8-4226-9D48-8C7A2108A2D2}" sibTransId="{5D2CC38C-51E6-4937-99F6-321D766E28B5}"/>
    <dgm:cxn modelId="{DB413C80-ED55-44E7-98A1-5ABD726EEC1D}" type="presOf" srcId="{66556B42-A565-488A-9009-71390E2C6131}" destId="{50F92D9D-81C8-4C1C-B16F-27D24B02FEEA}" srcOrd="0" destOrd="0" presId="urn:microsoft.com/office/officeart/2005/8/layout/list1"/>
    <dgm:cxn modelId="{C41C8E85-BE42-4D8A-8BB7-CD8EA8B31106}" srcId="{4170CBBC-A7EB-4E91-B942-945EE128EADF}" destId="{6D4CF912-1FA9-4A96-8755-F4C138599312}" srcOrd="0" destOrd="0" parTransId="{27E07F4A-A8E5-4842-8955-83ABA97AF69E}" sibTransId="{60A3404D-B021-4190-9336-24ED096B1CBE}"/>
    <dgm:cxn modelId="{18FE3093-95CF-478E-B050-ECFD0F2A99E2}" srcId="{66556B42-A565-488A-9009-71390E2C6131}" destId="{BD2CA2E2-5042-430B-972A-71A8592AF30A}" srcOrd="0" destOrd="0" parTransId="{C5AEB278-30F4-401A-BC42-76588A4ADC50}" sibTransId="{E3DE3FBF-EF41-48E9-B44C-9B9581192C9A}"/>
    <dgm:cxn modelId="{188D0CA3-6242-4216-9FFB-2EF9E59C4383}" type="presOf" srcId="{4170CBBC-A7EB-4E91-B942-945EE128EADF}" destId="{242D0F2D-600F-4479-A8DA-AAA15582A8E0}" srcOrd="1" destOrd="0" presId="urn:microsoft.com/office/officeart/2005/8/layout/list1"/>
    <dgm:cxn modelId="{BB3C5BB6-CBEE-4561-8883-AC531456975A}" srcId="{66556B42-A565-488A-9009-71390E2C6131}" destId="{81EDF2D7-3FC6-4B28-9D45-F0C7F2496716}" srcOrd="2" destOrd="0" parTransId="{4121741E-7697-4D8B-BA44-58C201AAE527}" sibTransId="{6FCB3152-9346-4164-BE63-6C4CD53C2F82}"/>
    <dgm:cxn modelId="{7419E4D2-4330-4246-BB73-FB97AFB44C2A}" srcId="{BD2CA2E2-5042-430B-972A-71A8592AF30A}" destId="{CD435BA2-C289-4F1D-B2D2-8AC63B56CB9F}" srcOrd="0" destOrd="0" parTransId="{FE269D8A-C9C6-498E-B526-F9C6635E71A4}" sibTransId="{53578964-0E8C-49E9-8F86-EE4839E9E14E}"/>
    <dgm:cxn modelId="{6FAA69D6-34DB-4AD1-A248-E1475FBD4F65}" type="presOf" srcId="{4170CBBC-A7EB-4E91-B942-945EE128EADF}" destId="{CA10E250-C9B6-44E9-A709-B41E3B4AA895}" srcOrd="0" destOrd="0" presId="urn:microsoft.com/office/officeart/2005/8/layout/list1"/>
    <dgm:cxn modelId="{825A21E8-4649-483F-810E-D4AEE9422771}" srcId="{66556B42-A565-488A-9009-71390E2C6131}" destId="{58D2E532-2B32-4A81-864C-88CF3CE1EBEC}" srcOrd="1" destOrd="0" parTransId="{E1D21F8B-DD8E-477F-8B35-1340A4B09123}" sibTransId="{49E09887-66BB-413F-B759-88E9AA407FC0}"/>
    <dgm:cxn modelId="{763D6AEE-A380-40DC-842A-1079B160E9DD}" type="presOf" srcId="{6D4CF912-1FA9-4A96-8755-F4C138599312}" destId="{C6572EA3-6C66-4555-8565-CC90D01DEBAC}" srcOrd="0" destOrd="0" presId="urn:microsoft.com/office/officeart/2005/8/layout/list1"/>
    <dgm:cxn modelId="{BA5509F8-A789-4066-ABE9-15754DBA4EC4}" type="presOf" srcId="{49467D1D-ED64-4757-A3B7-FDCA0B2FF89C}" destId="{F5BBED40-32D9-4C5D-B4FB-0AAE726E2B95}" srcOrd="0" destOrd="0" presId="urn:microsoft.com/office/officeart/2005/8/layout/list1"/>
    <dgm:cxn modelId="{DEF9781D-00E9-4B4D-BDF3-AD5F778F319F}" type="presParOf" srcId="{50F92D9D-81C8-4C1C-B16F-27D24B02FEEA}" destId="{C30142D6-2424-4CA5-AD7A-4D2E22281C2B}" srcOrd="0" destOrd="0" presId="urn:microsoft.com/office/officeart/2005/8/layout/list1"/>
    <dgm:cxn modelId="{2C87EEC9-DB8B-433B-BEBB-5991958F3587}" type="presParOf" srcId="{C30142D6-2424-4CA5-AD7A-4D2E22281C2B}" destId="{50922B65-0BFC-49B0-BD0C-E7AA4B20000B}" srcOrd="0" destOrd="0" presId="urn:microsoft.com/office/officeart/2005/8/layout/list1"/>
    <dgm:cxn modelId="{22D78EBE-408C-4F8B-AA4B-7BC3B5EA9BB4}" type="presParOf" srcId="{C30142D6-2424-4CA5-AD7A-4D2E22281C2B}" destId="{D0F92986-D332-4759-A6ED-3894E5F47B83}" srcOrd="1" destOrd="0" presId="urn:microsoft.com/office/officeart/2005/8/layout/list1"/>
    <dgm:cxn modelId="{648C49A8-57A7-488F-A649-D27712AB3F78}" type="presParOf" srcId="{50F92D9D-81C8-4C1C-B16F-27D24B02FEEA}" destId="{1A3683C2-4032-42A3-BFC7-17DE4714C248}" srcOrd="1" destOrd="0" presId="urn:microsoft.com/office/officeart/2005/8/layout/list1"/>
    <dgm:cxn modelId="{1E500750-D2DE-4007-8E41-1B029E38394E}" type="presParOf" srcId="{50F92D9D-81C8-4C1C-B16F-27D24B02FEEA}" destId="{C9022DC0-A3E2-4C34-8A8C-431474B1D97D}" srcOrd="2" destOrd="0" presId="urn:microsoft.com/office/officeart/2005/8/layout/list1"/>
    <dgm:cxn modelId="{D155271B-FC96-4928-B15E-B369922D1980}" type="presParOf" srcId="{50F92D9D-81C8-4C1C-B16F-27D24B02FEEA}" destId="{85CA0F6B-A694-4F5F-AA57-7CD506E6EAFF}" srcOrd="3" destOrd="0" presId="urn:microsoft.com/office/officeart/2005/8/layout/list1"/>
    <dgm:cxn modelId="{801F0F5A-A5D2-46C0-94FE-3EC7A4DFC72B}" type="presParOf" srcId="{50F92D9D-81C8-4C1C-B16F-27D24B02FEEA}" destId="{F17191F5-BAFD-46BE-9CC2-02B9287A6E9A}" srcOrd="4" destOrd="0" presId="urn:microsoft.com/office/officeart/2005/8/layout/list1"/>
    <dgm:cxn modelId="{CDFE3BDE-4CFB-4BB5-92FE-3FF8C5FE073C}" type="presParOf" srcId="{F17191F5-BAFD-46BE-9CC2-02B9287A6E9A}" destId="{4B128A3B-070A-4174-89DB-3C269529259D}" srcOrd="0" destOrd="0" presId="urn:microsoft.com/office/officeart/2005/8/layout/list1"/>
    <dgm:cxn modelId="{8320EF21-E929-47EE-B4ED-DF0A9A6C8DF1}" type="presParOf" srcId="{F17191F5-BAFD-46BE-9CC2-02B9287A6E9A}" destId="{6EC68760-9E72-473B-BA19-B910411C71F6}" srcOrd="1" destOrd="0" presId="urn:microsoft.com/office/officeart/2005/8/layout/list1"/>
    <dgm:cxn modelId="{1A420DEA-41C8-4103-B710-65ACA346B27C}" type="presParOf" srcId="{50F92D9D-81C8-4C1C-B16F-27D24B02FEEA}" destId="{4B04165D-1D97-4AA7-929A-E40B5D00D71D}" srcOrd="5" destOrd="0" presId="urn:microsoft.com/office/officeart/2005/8/layout/list1"/>
    <dgm:cxn modelId="{1BF1BE88-BBE9-4F68-A0EE-9DA001600FA1}" type="presParOf" srcId="{50F92D9D-81C8-4C1C-B16F-27D24B02FEEA}" destId="{F5BBED40-32D9-4C5D-B4FB-0AAE726E2B95}" srcOrd="6" destOrd="0" presId="urn:microsoft.com/office/officeart/2005/8/layout/list1"/>
    <dgm:cxn modelId="{7177345E-326C-41E8-8BD0-6024EAC3E43F}" type="presParOf" srcId="{50F92D9D-81C8-4C1C-B16F-27D24B02FEEA}" destId="{2CB132D0-3BFD-474A-8B87-538FD435F98E}" srcOrd="7" destOrd="0" presId="urn:microsoft.com/office/officeart/2005/8/layout/list1"/>
    <dgm:cxn modelId="{FFF43D45-F7B5-41A1-A7AF-A4864A231E48}" type="presParOf" srcId="{50F92D9D-81C8-4C1C-B16F-27D24B02FEEA}" destId="{D9E03B12-B97E-4B32-B171-9D9369375532}" srcOrd="8" destOrd="0" presId="urn:microsoft.com/office/officeart/2005/8/layout/list1"/>
    <dgm:cxn modelId="{352B419F-6F1D-4D7A-8D6E-D9BFFE9978BC}" type="presParOf" srcId="{D9E03B12-B97E-4B32-B171-9D9369375532}" destId="{C120D58B-A78C-4B93-9AD9-429F70E16750}" srcOrd="0" destOrd="0" presId="urn:microsoft.com/office/officeart/2005/8/layout/list1"/>
    <dgm:cxn modelId="{B586004A-108B-46B7-8A92-377583F8D420}" type="presParOf" srcId="{D9E03B12-B97E-4B32-B171-9D9369375532}" destId="{1F2AF8CB-BCDD-469E-AF15-CBC82C7BCC49}" srcOrd="1" destOrd="0" presId="urn:microsoft.com/office/officeart/2005/8/layout/list1"/>
    <dgm:cxn modelId="{462F9A57-DB85-4419-9557-744F087D0CC6}" type="presParOf" srcId="{50F92D9D-81C8-4C1C-B16F-27D24B02FEEA}" destId="{82C3334D-EFA5-4F00-83CA-7A4B5116F2DC}" srcOrd="9" destOrd="0" presId="urn:microsoft.com/office/officeart/2005/8/layout/list1"/>
    <dgm:cxn modelId="{293516AA-D4C1-4EED-BA3E-C4BBE74452B2}" type="presParOf" srcId="{50F92D9D-81C8-4C1C-B16F-27D24B02FEEA}" destId="{4982AF07-9EB6-48A9-B9CE-B4D358F014B2}" srcOrd="10" destOrd="0" presId="urn:microsoft.com/office/officeart/2005/8/layout/list1"/>
    <dgm:cxn modelId="{72B3A875-CDCB-4604-B384-870518071FD9}" type="presParOf" srcId="{50F92D9D-81C8-4C1C-B16F-27D24B02FEEA}" destId="{B652A1AD-4818-4FF7-BC10-1F2443BDE64E}" srcOrd="11" destOrd="0" presId="urn:microsoft.com/office/officeart/2005/8/layout/list1"/>
    <dgm:cxn modelId="{7BD051F9-AD40-4245-B372-2DDE1A641DA9}" type="presParOf" srcId="{50F92D9D-81C8-4C1C-B16F-27D24B02FEEA}" destId="{E24A49F4-48AC-48C2-9915-583E59E6CC86}" srcOrd="12" destOrd="0" presId="urn:microsoft.com/office/officeart/2005/8/layout/list1"/>
    <dgm:cxn modelId="{6033D062-3D01-4116-8931-6EF14254CCF2}" type="presParOf" srcId="{E24A49F4-48AC-48C2-9915-583E59E6CC86}" destId="{CA10E250-C9B6-44E9-A709-B41E3B4AA895}" srcOrd="0" destOrd="0" presId="urn:microsoft.com/office/officeart/2005/8/layout/list1"/>
    <dgm:cxn modelId="{50219A61-1DDC-409D-82CE-AD6C9A1F5BC7}" type="presParOf" srcId="{E24A49F4-48AC-48C2-9915-583E59E6CC86}" destId="{242D0F2D-600F-4479-A8DA-AAA15582A8E0}" srcOrd="1" destOrd="0" presId="urn:microsoft.com/office/officeart/2005/8/layout/list1"/>
    <dgm:cxn modelId="{901698C4-3F27-4F9C-8649-1B18A3CC39D5}" type="presParOf" srcId="{50F92D9D-81C8-4C1C-B16F-27D24B02FEEA}" destId="{9AA3AF71-734A-4B20-8689-FE4D8821CAA5}" srcOrd="13" destOrd="0" presId="urn:microsoft.com/office/officeart/2005/8/layout/list1"/>
    <dgm:cxn modelId="{6FBD5D7E-20C9-41A8-9CA6-943910AD2560}" type="presParOf" srcId="{50F92D9D-81C8-4C1C-B16F-27D24B02FEEA}" destId="{C6572EA3-6C66-4555-8565-CC90D01DEBA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2AF5E4-9EA6-4B16-B889-2709A51638D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CF970D-6763-4388-9171-4D7BCCBD9CA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High Recall for Malware Detection:</a:t>
          </a:r>
          <a:endParaRPr lang="en-US"/>
        </a:p>
      </dgm:t>
    </dgm:pt>
    <dgm:pt modelId="{E0983DB3-076F-4DD2-B56A-03320B9E9D3C}" type="parTrans" cxnId="{24B497D4-5922-4BF7-B7B9-35C9F27CAFBC}">
      <dgm:prSet/>
      <dgm:spPr/>
      <dgm:t>
        <a:bodyPr/>
        <a:lstStyle/>
        <a:p>
          <a:endParaRPr lang="en-US"/>
        </a:p>
      </dgm:t>
    </dgm:pt>
    <dgm:pt modelId="{C60466F9-E50A-42EC-8657-74C107E215E9}" type="sibTrans" cxnId="{24B497D4-5922-4BF7-B7B9-35C9F27CAFBC}">
      <dgm:prSet/>
      <dgm:spPr/>
      <dgm:t>
        <a:bodyPr/>
        <a:lstStyle/>
        <a:p>
          <a:endParaRPr lang="en-US"/>
        </a:p>
      </dgm:t>
    </dgm:pt>
    <dgm:pt modelId="{85D6D05F-FCDE-4B03-ABA7-C2E226D5C0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Recall of 0.94 indicates the model is effective in identifying malware, minimizing false negatives.</a:t>
          </a:r>
        </a:p>
      </dgm:t>
    </dgm:pt>
    <dgm:pt modelId="{DFF50119-20F5-47EE-AD52-DD76E72BAAD7}" type="parTrans" cxnId="{CA324BAF-F743-4BE7-99BB-577FBD1C614F}">
      <dgm:prSet/>
      <dgm:spPr/>
      <dgm:t>
        <a:bodyPr/>
        <a:lstStyle/>
        <a:p>
          <a:endParaRPr lang="en-US"/>
        </a:p>
      </dgm:t>
    </dgm:pt>
    <dgm:pt modelId="{089D3997-ECDD-47BF-985E-AC6512E90F95}" type="sibTrans" cxnId="{CA324BAF-F743-4BE7-99BB-577FBD1C614F}">
      <dgm:prSet/>
      <dgm:spPr/>
      <dgm:t>
        <a:bodyPr/>
        <a:lstStyle/>
        <a:p>
          <a:endParaRPr lang="en-US"/>
        </a:p>
      </dgm:t>
    </dgm:pt>
    <dgm:pt modelId="{EECC49C4-3DCE-43CE-8A7C-11757E18CB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Lower Precision for Malware:</a:t>
          </a:r>
          <a:endParaRPr lang="en-US"/>
        </a:p>
      </dgm:t>
    </dgm:pt>
    <dgm:pt modelId="{61E9DABF-0A04-45C8-8454-8948D9B04057}" type="parTrans" cxnId="{E7B1072D-1BA2-46AB-975A-C42869BE8DA2}">
      <dgm:prSet/>
      <dgm:spPr/>
      <dgm:t>
        <a:bodyPr/>
        <a:lstStyle/>
        <a:p>
          <a:endParaRPr lang="en-US"/>
        </a:p>
      </dgm:t>
    </dgm:pt>
    <dgm:pt modelId="{EADC534F-6C95-4090-B24F-A7594BCF3500}" type="sibTrans" cxnId="{E7B1072D-1BA2-46AB-975A-C42869BE8DA2}">
      <dgm:prSet/>
      <dgm:spPr/>
      <dgm:t>
        <a:bodyPr/>
        <a:lstStyle/>
        <a:p>
          <a:endParaRPr lang="en-US"/>
        </a:p>
      </dgm:t>
    </dgm:pt>
    <dgm:pt modelId="{8326CB55-80F2-43B2-A9DF-54A6C7BAF7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Precision of 0.63 shows some false positives, which can be improved with more features or tuning.</a:t>
          </a:r>
        </a:p>
      </dgm:t>
    </dgm:pt>
    <dgm:pt modelId="{E23DA6F0-B00A-4995-B9B1-E6B401BAD8F7}" type="parTrans" cxnId="{12E56E86-1A6C-4693-AF10-357D5474B42B}">
      <dgm:prSet/>
      <dgm:spPr/>
      <dgm:t>
        <a:bodyPr/>
        <a:lstStyle/>
        <a:p>
          <a:endParaRPr lang="en-US"/>
        </a:p>
      </dgm:t>
    </dgm:pt>
    <dgm:pt modelId="{BD53E1B2-3F85-4289-8B80-CC8F94C88373}" type="sibTrans" cxnId="{12E56E86-1A6C-4693-AF10-357D5474B42B}">
      <dgm:prSet/>
      <dgm:spPr/>
      <dgm:t>
        <a:bodyPr/>
        <a:lstStyle/>
        <a:p>
          <a:endParaRPr lang="en-US"/>
        </a:p>
      </dgm:t>
    </dgm:pt>
    <dgm:pt modelId="{60C9940D-596A-4DC1-9588-D0D608EE36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Overall Model Performance:</a:t>
          </a:r>
          <a:endParaRPr lang="en-US"/>
        </a:p>
      </dgm:t>
    </dgm:pt>
    <dgm:pt modelId="{02B5CFA2-6436-4917-9E24-1C62EAE8E2A6}" type="parTrans" cxnId="{A5FAA219-9AD0-4951-94D2-ED4676579D05}">
      <dgm:prSet/>
      <dgm:spPr/>
      <dgm:t>
        <a:bodyPr/>
        <a:lstStyle/>
        <a:p>
          <a:endParaRPr lang="en-US"/>
        </a:p>
      </dgm:t>
    </dgm:pt>
    <dgm:pt modelId="{524BEA93-E58B-4782-9479-56029C41C821}" type="sibTrans" cxnId="{A5FAA219-9AD0-4951-94D2-ED4676579D05}">
      <dgm:prSet/>
      <dgm:spPr/>
      <dgm:t>
        <a:bodyPr/>
        <a:lstStyle/>
        <a:p>
          <a:endParaRPr lang="en-US"/>
        </a:p>
      </dgm:t>
    </dgm:pt>
    <dgm:pt modelId="{9BE8FCF2-350C-42FF-8375-3DF634BF5F0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With an accuracy of 70% and balanced F1-scores, the model performs well but can benefit from further optimization.</a:t>
          </a:r>
        </a:p>
      </dgm:t>
    </dgm:pt>
    <dgm:pt modelId="{FDBA8788-393E-4BE8-9A5F-551E1037D8AC}" type="parTrans" cxnId="{5557E8D5-5E06-41C8-BC3C-57EE42ACA9F7}">
      <dgm:prSet/>
      <dgm:spPr/>
      <dgm:t>
        <a:bodyPr/>
        <a:lstStyle/>
        <a:p>
          <a:endParaRPr lang="en-US"/>
        </a:p>
      </dgm:t>
    </dgm:pt>
    <dgm:pt modelId="{386B870F-DA17-4F3A-A01E-E629D0ADBAA2}" type="sibTrans" cxnId="{5557E8D5-5E06-41C8-BC3C-57EE42ACA9F7}">
      <dgm:prSet/>
      <dgm:spPr/>
      <dgm:t>
        <a:bodyPr/>
        <a:lstStyle/>
        <a:p>
          <a:endParaRPr lang="en-US"/>
        </a:p>
      </dgm:t>
    </dgm:pt>
    <dgm:pt modelId="{212D6821-0CAA-4CAA-875F-34CC8DD7C9A0}" type="pres">
      <dgm:prSet presAssocID="{902AF5E4-9EA6-4B16-B889-2709A51638D0}" presName="root" presStyleCnt="0">
        <dgm:presLayoutVars>
          <dgm:dir/>
          <dgm:resizeHandles val="exact"/>
        </dgm:presLayoutVars>
      </dgm:prSet>
      <dgm:spPr/>
    </dgm:pt>
    <dgm:pt modelId="{22828832-1AD2-4EEA-80E4-EC3DF33A1829}" type="pres">
      <dgm:prSet presAssocID="{36CF970D-6763-4388-9171-4D7BCCBD9CAA}" presName="compNode" presStyleCnt="0"/>
      <dgm:spPr/>
    </dgm:pt>
    <dgm:pt modelId="{6F38BE05-2C6C-46A0-B3F2-FEE2358294B5}" type="pres">
      <dgm:prSet presAssocID="{36CF970D-6763-4388-9171-4D7BCCBD9C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69B5339-2E20-4EC9-8BBC-C88203AA42C6}" type="pres">
      <dgm:prSet presAssocID="{36CF970D-6763-4388-9171-4D7BCCBD9CAA}" presName="iconSpace" presStyleCnt="0"/>
      <dgm:spPr/>
    </dgm:pt>
    <dgm:pt modelId="{358E8BCE-91C6-4981-A9FD-974ABB827F97}" type="pres">
      <dgm:prSet presAssocID="{36CF970D-6763-4388-9171-4D7BCCBD9CAA}" presName="parTx" presStyleLbl="revTx" presStyleIdx="0" presStyleCnt="6">
        <dgm:presLayoutVars>
          <dgm:chMax val="0"/>
          <dgm:chPref val="0"/>
        </dgm:presLayoutVars>
      </dgm:prSet>
      <dgm:spPr/>
    </dgm:pt>
    <dgm:pt modelId="{EBECCD8A-FBDE-4483-8990-7D078E7F9A05}" type="pres">
      <dgm:prSet presAssocID="{36CF970D-6763-4388-9171-4D7BCCBD9CAA}" presName="txSpace" presStyleCnt="0"/>
      <dgm:spPr/>
    </dgm:pt>
    <dgm:pt modelId="{3D6B6D0F-4FB2-4B9B-8D7B-98FA62FF83BB}" type="pres">
      <dgm:prSet presAssocID="{36CF970D-6763-4388-9171-4D7BCCBD9CAA}" presName="desTx" presStyleLbl="revTx" presStyleIdx="1" presStyleCnt="6">
        <dgm:presLayoutVars/>
      </dgm:prSet>
      <dgm:spPr/>
    </dgm:pt>
    <dgm:pt modelId="{3BB0E5F6-644F-4E8D-A283-06E8737A3E6C}" type="pres">
      <dgm:prSet presAssocID="{C60466F9-E50A-42EC-8657-74C107E215E9}" presName="sibTrans" presStyleCnt="0"/>
      <dgm:spPr/>
    </dgm:pt>
    <dgm:pt modelId="{8B2D1D0A-16E5-45BE-BFA6-4C6EAF39C7D7}" type="pres">
      <dgm:prSet presAssocID="{EECC49C4-3DCE-43CE-8A7C-11757E18CBF6}" presName="compNode" presStyleCnt="0"/>
      <dgm:spPr/>
    </dgm:pt>
    <dgm:pt modelId="{982B533C-FEF5-45F9-B01C-82844B6B006D}" type="pres">
      <dgm:prSet presAssocID="{EECC49C4-3DCE-43CE-8A7C-11757E18CB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C196554B-6CDB-4DC6-B52E-C81529715BA0}" type="pres">
      <dgm:prSet presAssocID="{EECC49C4-3DCE-43CE-8A7C-11757E18CBF6}" presName="iconSpace" presStyleCnt="0"/>
      <dgm:spPr/>
    </dgm:pt>
    <dgm:pt modelId="{49A7CDE2-E38B-49DB-8E32-B44AD86EF6C6}" type="pres">
      <dgm:prSet presAssocID="{EECC49C4-3DCE-43CE-8A7C-11757E18CBF6}" presName="parTx" presStyleLbl="revTx" presStyleIdx="2" presStyleCnt="6">
        <dgm:presLayoutVars>
          <dgm:chMax val="0"/>
          <dgm:chPref val="0"/>
        </dgm:presLayoutVars>
      </dgm:prSet>
      <dgm:spPr/>
    </dgm:pt>
    <dgm:pt modelId="{219FE7C6-67BB-452D-B1B3-95BF32624026}" type="pres">
      <dgm:prSet presAssocID="{EECC49C4-3DCE-43CE-8A7C-11757E18CBF6}" presName="txSpace" presStyleCnt="0"/>
      <dgm:spPr/>
    </dgm:pt>
    <dgm:pt modelId="{318D0DF0-2E53-4D56-9C51-C64828255D24}" type="pres">
      <dgm:prSet presAssocID="{EECC49C4-3DCE-43CE-8A7C-11757E18CBF6}" presName="desTx" presStyleLbl="revTx" presStyleIdx="3" presStyleCnt="6">
        <dgm:presLayoutVars/>
      </dgm:prSet>
      <dgm:spPr/>
    </dgm:pt>
    <dgm:pt modelId="{7BA6E08B-9044-4A08-A638-55007C97AAA4}" type="pres">
      <dgm:prSet presAssocID="{EADC534F-6C95-4090-B24F-A7594BCF3500}" presName="sibTrans" presStyleCnt="0"/>
      <dgm:spPr/>
    </dgm:pt>
    <dgm:pt modelId="{4DCBCC64-9875-4A88-8647-57DB3BEDE287}" type="pres">
      <dgm:prSet presAssocID="{9BE8FCF2-350C-42FF-8375-3DF634BF5F0F}" presName="compNode" presStyleCnt="0"/>
      <dgm:spPr/>
    </dgm:pt>
    <dgm:pt modelId="{78DE2124-A1AB-4147-9C16-89F90DD0BF35}" type="pres">
      <dgm:prSet presAssocID="{9BE8FCF2-350C-42FF-8375-3DF634BF5F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6A80958-CA26-4D36-A254-1FEAC4B7CCC1}" type="pres">
      <dgm:prSet presAssocID="{9BE8FCF2-350C-42FF-8375-3DF634BF5F0F}" presName="iconSpace" presStyleCnt="0"/>
      <dgm:spPr/>
    </dgm:pt>
    <dgm:pt modelId="{CC7B30FF-16E1-48E6-9E40-EF5AA2DF520C}" type="pres">
      <dgm:prSet presAssocID="{9BE8FCF2-350C-42FF-8375-3DF634BF5F0F}" presName="parTx" presStyleLbl="revTx" presStyleIdx="4" presStyleCnt="6">
        <dgm:presLayoutVars>
          <dgm:chMax val="0"/>
          <dgm:chPref val="0"/>
        </dgm:presLayoutVars>
      </dgm:prSet>
      <dgm:spPr/>
    </dgm:pt>
    <dgm:pt modelId="{4ADD0D5A-E1F7-40B8-8F50-CA87FE51B3B7}" type="pres">
      <dgm:prSet presAssocID="{9BE8FCF2-350C-42FF-8375-3DF634BF5F0F}" presName="txSpace" presStyleCnt="0"/>
      <dgm:spPr/>
    </dgm:pt>
    <dgm:pt modelId="{E73EE493-6DF5-4780-8930-FCBE1AD11592}" type="pres">
      <dgm:prSet presAssocID="{9BE8FCF2-350C-42FF-8375-3DF634BF5F0F}" presName="desTx" presStyleLbl="revTx" presStyleIdx="5" presStyleCnt="6">
        <dgm:presLayoutVars/>
      </dgm:prSet>
      <dgm:spPr/>
    </dgm:pt>
  </dgm:ptLst>
  <dgm:cxnLst>
    <dgm:cxn modelId="{CA09AB05-9A12-4FBC-B9EE-4263A0EC9638}" type="presOf" srcId="{902AF5E4-9EA6-4B16-B889-2709A51638D0}" destId="{212D6821-0CAA-4CAA-875F-34CC8DD7C9A0}" srcOrd="0" destOrd="0" presId="urn:microsoft.com/office/officeart/2018/2/layout/IconLabelDescriptionList"/>
    <dgm:cxn modelId="{4D2EBF0B-F37E-47CE-8FBC-656D728D2EBD}" type="presOf" srcId="{9BE8FCF2-350C-42FF-8375-3DF634BF5F0F}" destId="{CC7B30FF-16E1-48E6-9E40-EF5AA2DF520C}" srcOrd="0" destOrd="0" presId="urn:microsoft.com/office/officeart/2018/2/layout/IconLabelDescriptionList"/>
    <dgm:cxn modelId="{A5FAA219-9AD0-4951-94D2-ED4676579D05}" srcId="{EECC49C4-3DCE-43CE-8A7C-11757E18CBF6}" destId="{60C9940D-596A-4DC1-9588-D0D608EE3689}" srcOrd="1" destOrd="0" parTransId="{02B5CFA2-6436-4917-9E24-1C62EAE8E2A6}" sibTransId="{524BEA93-E58B-4782-9479-56029C41C821}"/>
    <dgm:cxn modelId="{E7B1072D-1BA2-46AB-975A-C42869BE8DA2}" srcId="{902AF5E4-9EA6-4B16-B889-2709A51638D0}" destId="{EECC49C4-3DCE-43CE-8A7C-11757E18CBF6}" srcOrd="1" destOrd="0" parTransId="{61E9DABF-0A04-45C8-8454-8948D9B04057}" sibTransId="{EADC534F-6C95-4090-B24F-A7594BCF3500}"/>
    <dgm:cxn modelId="{4C2EC54A-AAAE-40D7-A5FB-8C4E937293FE}" type="presOf" srcId="{8326CB55-80F2-43B2-A9DF-54A6C7BAF783}" destId="{318D0DF0-2E53-4D56-9C51-C64828255D24}" srcOrd="0" destOrd="0" presId="urn:microsoft.com/office/officeart/2018/2/layout/IconLabelDescriptionList"/>
    <dgm:cxn modelId="{2D3AD755-76E8-434E-B361-A9AD2FD76D67}" type="presOf" srcId="{EECC49C4-3DCE-43CE-8A7C-11757E18CBF6}" destId="{49A7CDE2-E38B-49DB-8E32-B44AD86EF6C6}" srcOrd="0" destOrd="0" presId="urn:microsoft.com/office/officeart/2018/2/layout/IconLabelDescriptionList"/>
    <dgm:cxn modelId="{12E56E86-1A6C-4693-AF10-357D5474B42B}" srcId="{EECC49C4-3DCE-43CE-8A7C-11757E18CBF6}" destId="{8326CB55-80F2-43B2-A9DF-54A6C7BAF783}" srcOrd="0" destOrd="0" parTransId="{E23DA6F0-B00A-4995-B9B1-E6B401BAD8F7}" sibTransId="{BD53E1B2-3F85-4289-8B80-CC8F94C88373}"/>
    <dgm:cxn modelId="{E7166199-2B52-4DAA-AF54-1FD49B5412CA}" type="presOf" srcId="{60C9940D-596A-4DC1-9588-D0D608EE3689}" destId="{318D0DF0-2E53-4D56-9C51-C64828255D24}" srcOrd="0" destOrd="1" presId="urn:microsoft.com/office/officeart/2018/2/layout/IconLabelDescriptionList"/>
    <dgm:cxn modelId="{CA324BAF-F743-4BE7-99BB-577FBD1C614F}" srcId="{36CF970D-6763-4388-9171-4D7BCCBD9CAA}" destId="{85D6D05F-FCDE-4B03-ABA7-C2E226D5C01A}" srcOrd="0" destOrd="0" parTransId="{DFF50119-20F5-47EE-AD52-DD76E72BAAD7}" sibTransId="{089D3997-ECDD-47BF-985E-AC6512E90F95}"/>
    <dgm:cxn modelId="{A4E37EB5-BA43-4437-9AA0-20E92393C060}" type="presOf" srcId="{36CF970D-6763-4388-9171-4D7BCCBD9CAA}" destId="{358E8BCE-91C6-4981-A9FD-974ABB827F97}" srcOrd="0" destOrd="0" presId="urn:microsoft.com/office/officeart/2018/2/layout/IconLabelDescriptionList"/>
    <dgm:cxn modelId="{24B497D4-5922-4BF7-B7B9-35C9F27CAFBC}" srcId="{902AF5E4-9EA6-4B16-B889-2709A51638D0}" destId="{36CF970D-6763-4388-9171-4D7BCCBD9CAA}" srcOrd="0" destOrd="0" parTransId="{E0983DB3-076F-4DD2-B56A-03320B9E9D3C}" sibTransId="{C60466F9-E50A-42EC-8657-74C107E215E9}"/>
    <dgm:cxn modelId="{5557E8D5-5E06-41C8-BC3C-57EE42ACA9F7}" srcId="{902AF5E4-9EA6-4B16-B889-2709A51638D0}" destId="{9BE8FCF2-350C-42FF-8375-3DF634BF5F0F}" srcOrd="2" destOrd="0" parTransId="{FDBA8788-393E-4BE8-9A5F-551E1037D8AC}" sibTransId="{386B870F-DA17-4F3A-A01E-E629D0ADBAA2}"/>
    <dgm:cxn modelId="{E0E8C6E5-CDE5-44EE-B24A-65784E7BA9CD}" type="presOf" srcId="{85D6D05F-FCDE-4B03-ABA7-C2E226D5C01A}" destId="{3D6B6D0F-4FB2-4B9B-8D7B-98FA62FF83BB}" srcOrd="0" destOrd="0" presId="urn:microsoft.com/office/officeart/2018/2/layout/IconLabelDescriptionList"/>
    <dgm:cxn modelId="{97DD8C70-B1C3-4B0F-963F-D7A496A29874}" type="presParOf" srcId="{212D6821-0CAA-4CAA-875F-34CC8DD7C9A0}" destId="{22828832-1AD2-4EEA-80E4-EC3DF33A1829}" srcOrd="0" destOrd="0" presId="urn:microsoft.com/office/officeart/2018/2/layout/IconLabelDescriptionList"/>
    <dgm:cxn modelId="{31C8B20B-52EE-4AF4-AB06-5D7B8EFBDF4B}" type="presParOf" srcId="{22828832-1AD2-4EEA-80E4-EC3DF33A1829}" destId="{6F38BE05-2C6C-46A0-B3F2-FEE2358294B5}" srcOrd="0" destOrd="0" presId="urn:microsoft.com/office/officeart/2018/2/layout/IconLabelDescriptionList"/>
    <dgm:cxn modelId="{28D054C2-DC3D-4FB8-B610-9D7BC64AC2E0}" type="presParOf" srcId="{22828832-1AD2-4EEA-80E4-EC3DF33A1829}" destId="{269B5339-2E20-4EC9-8BBC-C88203AA42C6}" srcOrd="1" destOrd="0" presId="urn:microsoft.com/office/officeart/2018/2/layout/IconLabelDescriptionList"/>
    <dgm:cxn modelId="{7DEBC684-CC63-47DC-A1E4-E05027B30BE7}" type="presParOf" srcId="{22828832-1AD2-4EEA-80E4-EC3DF33A1829}" destId="{358E8BCE-91C6-4981-A9FD-974ABB827F97}" srcOrd="2" destOrd="0" presId="urn:microsoft.com/office/officeart/2018/2/layout/IconLabelDescriptionList"/>
    <dgm:cxn modelId="{48323442-4FE5-4767-A083-6CD6A5D9D6D0}" type="presParOf" srcId="{22828832-1AD2-4EEA-80E4-EC3DF33A1829}" destId="{EBECCD8A-FBDE-4483-8990-7D078E7F9A05}" srcOrd="3" destOrd="0" presId="urn:microsoft.com/office/officeart/2018/2/layout/IconLabelDescriptionList"/>
    <dgm:cxn modelId="{38609CAF-862A-4C41-A3C8-AEFBCBFF1C10}" type="presParOf" srcId="{22828832-1AD2-4EEA-80E4-EC3DF33A1829}" destId="{3D6B6D0F-4FB2-4B9B-8D7B-98FA62FF83BB}" srcOrd="4" destOrd="0" presId="urn:microsoft.com/office/officeart/2018/2/layout/IconLabelDescriptionList"/>
    <dgm:cxn modelId="{86519714-4EEE-4866-926A-C087DF1BCFBF}" type="presParOf" srcId="{212D6821-0CAA-4CAA-875F-34CC8DD7C9A0}" destId="{3BB0E5F6-644F-4E8D-A283-06E8737A3E6C}" srcOrd="1" destOrd="0" presId="urn:microsoft.com/office/officeart/2018/2/layout/IconLabelDescriptionList"/>
    <dgm:cxn modelId="{2B9D55C8-280F-4951-8650-B1B2469A2C44}" type="presParOf" srcId="{212D6821-0CAA-4CAA-875F-34CC8DD7C9A0}" destId="{8B2D1D0A-16E5-45BE-BFA6-4C6EAF39C7D7}" srcOrd="2" destOrd="0" presId="urn:microsoft.com/office/officeart/2018/2/layout/IconLabelDescriptionList"/>
    <dgm:cxn modelId="{0001A2C5-FFE8-4F89-81BA-A1C1DAEA3419}" type="presParOf" srcId="{8B2D1D0A-16E5-45BE-BFA6-4C6EAF39C7D7}" destId="{982B533C-FEF5-45F9-B01C-82844B6B006D}" srcOrd="0" destOrd="0" presId="urn:microsoft.com/office/officeart/2018/2/layout/IconLabelDescriptionList"/>
    <dgm:cxn modelId="{1EC7CD86-483A-4357-8F3F-F82C6D647B34}" type="presParOf" srcId="{8B2D1D0A-16E5-45BE-BFA6-4C6EAF39C7D7}" destId="{C196554B-6CDB-4DC6-B52E-C81529715BA0}" srcOrd="1" destOrd="0" presId="urn:microsoft.com/office/officeart/2018/2/layout/IconLabelDescriptionList"/>
    <dgm:cxn modelId="{C898190A-2533-42F4-9E2E-A8FA834D2C8F}" type="presParOf" srcId="{8B2D1D0A-16E5-45BE-BFA6-4C6EAF39C7D7}" destId="{49A7CDE2-E38B-49DB-8E32-B44AD86EF6C6}" srcOrd="2" destOrd="0" presId="urn:microsoft.com/office/officeart/2018/2/layout/IconLabelDescriptionList"/>
    <dgm:cxn modelId="{EDC66D9C-D757-4841-BDC8-3287C39AE8A2}" type="presParOf" srcId="{8B2D1D0A-16E5-45BE-BFA6-4C6EAF39C7D7}" destId="{219FE7C6-67BB-452D-B1B3-95BF32624026}" srcOrd="3" destOrd="0" presId="urn:microsoft.com/office/officeart/2018/2/layout/IconLabelDescriptionList"/>
    <dgm:cxn modelId="{9346D83C-FC14-41D1-A400-42D54797CF1A}" type="presParOf" srcId="{8B2D1D0A-16E5-45BE-BFA6-4C6EAF39C7D7}" destId="{318D0DF0-2E53-4D56-9C51-C64828255D24}" srcOrd="4" destOrd="0" presId="urn:microsoft.com/office/officeart/2018/2/layout/IconLabelDescriptionList"/>
    <dgm:cxn modelId="{6991B2CE-9646-4117-8946-3AB24F5D4213}" type="presParOf" srcId="{212D6821-0CAA-4CAA-875F-34CC8DD7C9A0}" destId="{7BA6E08B-9044-4A08-A638-55007C97AAA4}" srcOrd="3" destOrd="0" presId="urn:microsoft.com/office/officeart/2018/2/layout/IconLabelDescriptionList"/>
    <dgm:cxn modelId="{BC113818-A201-4E44-980E-9EEAB266D5BF}" type="presParOf" srcId="{212D6821-0CAA-4CAA-875F-34CC8DD7C9A0}" destId="{4DCBCC64-9875-4A88-8647-57DB3BEDE287}" srcOrd="4" destOrd="0" presId="urn:microsoft.com/office/officeart/2018/2/layout/IconLabelDescriptionList"/>
    <dgm:cxn modelId="{E50515B0-26F5-43EA-868D-E507881561CD}" type="presParOf" srcId="{4DCBCC64-9875-4A88-8647-57DB3BEDE287}" destId="{78DE2124-A1AB-4147-9C16-89F90DD0BF35}" srcOrd="0" destOrd="0" presId="urn:microsoft.com/office/officeart/2018/2/layout/IconLabelDescriptionList"/>
    <dgm:cxn modelId="{36AC894A-49B9-4252-9119-FB6E43DEEC07}" type="presParOf" srcId="{4DCBCC64-9875-4A88-8647-57DB3BEDE287}" destId="{E6A80958-CA26-4D36-A254-1FEAC4B7CCC1}" srcOrd="1" destOrd="0" presId="urn:microsoft.com/office/officeart/2018/2/layout/IconLabelDescriptionList"/>
    <dgm:cxn modelId="{61849393-298F-4113-BB12-41487F724AD3}" type="presParOf" srcId="{4DCBCC64-9875-4A88-8647-57DB3BEDE287}" destId="{CC7B30FF-16E1-48E6-9E40-EF5AA2DF520C}" srcOrd="2" destOrd="0" presId="urn:microsoft.com/office/officeart/2018/2/layout/IconLabelDescriptionList"/>
    <dgm:cxn modelId="{18A3E309-C137-4D4B-BDB6-B1D0794F9305}" type="presParOf" srcId="{4DCBCC64-9875-4A88-8647-57DB3BEDE287}" destId="{4ADD0D5A-E1F7-40B8-8F50-CA87FE51B3B7}" srcOrd="3" destOrd="0" presId="urn:microsoft.com/office/officeart/2018/2/layout/IconLabelDescriptionList"/>
    <dgm:cxn modelId="{07F724F0-39F2-4C9B-8143-B1615DF49432}" type="presParOf" srcId="{4DCBCC64-9875-4A88-8647-57DB3BEDE287}" destId="{E73EE493-6DF5-4780-8930-FCBE1AD1159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4ACA3B-3884-48DC-8F03-8DFAB3CDF9C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42356D-3DAD-4B1A-BB64-3B06B1C8A6CF}">
      <dgm:prSet/>
      <dgm:spPr/>
      <dgm:t>
        <a:bodyPr/>
        <a:lstStyle/>
        <a:p>
          <a:r>
            <a:rPr lang="en-US" b="1"/>
            <a:t>Random Forest</a:t>
          </a:r>
          <a:r>
            <a:rPr lang="en-US"/>
            <a:t> is the most robust and reliable model for this dataset.</a:t>
          </a:r>
        </a:p>
      </dgm:t>
    </dgm:pt>
    <dgm:pt modelId="{E164C1CB-BA47-4C07-B56C-A40B679E8582}" type="parTrans" cxnId="{8E528C85-464E-4E41-8DBA-E5E2E1C89CB4}">
      <dgm:prSet/>
      <dgm:spPr/>
      <dgm:t>
        <a:bodyPr/>
        <a:lstStyle/>
        <a:p>
          <a:endParaRPr lang="en-US"/>
        </a:p>
      </dgm:t>
    </dgm:pt>
    <dgm:pt modelId="{D7B3E25F-131C-4279-A313-F45E5E7C165D}" type="sibTrans" cxnId="{8E528C85-464E-4E41-8DBA-E5E2E1C89CB4}">
      <dgm:prSet/>
      <dgm:spPr/>
      <dgm:t>
        <a:bodyPr/>
        <a:lstStyle/>
        <a:p>
          <a:endParaRPr lang="en-US"/>
        </a:p>
      </dgm:t>
    </dgm:pt>
    <dgm:pt modelId="{9E338BD0-649B-41F7-B604-4748164B280B}">
      <dgm:prSet/>
      <dgm:spPr/>
      <dgm:t>
        <a:bodyPr/>
        <a:lstStyle/>
        <a:p>
          <a:r>
            <a:rPr lang="en-US" b="1"/>
            <a:t>KNN (k=1)</a:t>
          </a:r>
          <a:r>
            <a:rPr lang="en-US"/>
            <a:t> matches Random Forest in performance but is computationally expensive for larger datasets.</a:t>
          </a:r>
        </a:p>
      </dgm:t>
    </dgm:pt>
    <dgm:pt modelId="{79E52D99-F09D-4EAD-84DF-953EB2735D43}" type="parTrans" cxnId="{89DB085F-6DAF-45B7-A560-49688A0E1793}">
      <dgm:prSet/>
      <dgm:spPr/>
      <dgm:t>
        <a:bodyPr/>
        <a:lstStyle/>
        <a:p>
          <a:endParaRPr lang="en-US"/>
        </a:p>
      </dgm:t>
    </dgm:pt>
    <dgm:pt modelId="{A5074574-1887-407D-BB50-FF5D48191701}" type="sibTrans" cxnId="{89DB085F-6DAF-45B7-A560-49688A0E1793}">
      <dgm:prSet/>
      <dgm:spPr/>
      <dgm:t>
        <a:bodyPr/>
        <a:lstStyle/>
        <a:p>
          <a:endParaRPr lang="en-US"/>
        </a:p>
      </dgm:t>
    </dgm:pt>
    <dgm:pt modelId="{9032161B-3E35-47D3-852D-B72A33DB67CC}">
      <dgm:prSet/>
      <dgm:spPr/>
      <dgm:t>
        <a:bodyPr/>
        <a:lstStyle/>
        <a:p>
          <a:r>
            <a:rPr lang="en-US"/>
            <a:t>For simpler and more interpretable models, </a:t>
          </a:r>
          <a:r>
            <a:rPr lang="en-US" b="1"/>
            <a:t>Logistic Regression</a:t>
          </a:r>
          <a:r>
            <a:rPr lang="en-US"/>
            <a:t> is a viable alternative.</a:t>
          </a:r>
        </a:p>
      </dgm:t>
    </dgm:pt>
    <dgm:pt modelId="{E886DA73-ECFE-478B-A8F1-AAC6C4A645B9}" type="parTrans" cxnId="{4CC1A4E7-4953-44D5-80FB-C9B949648BE2}">
      <dgm:prSet/>
      <dgm:spPr/>
      <dgm:t>
        <a:bodyPr/>
        <a:lstStyle/>
        <a:p>
          <a:endParaRPr lang="en-US"/>
        </a:p>
      </dgm:t>
    </dgm:pt>
    <dgm:pt modelId="{0B91AE86-72AA-42AC-9ABD-70F7C9C34A17}" type="sibTrans" cxnId="{4CC1A4E7-4953-44D5-80FB-C9B949648BE2}">
      <dgm:prSet/>
      <dgm:spPr/>
      <dgm:t>
        <a:bodyPr/>
        <a:lstStyle/>
        <a:p>
          <a:endParaRPr lang="en-US"/>
        </a:p>
      </dgm:t>
    </dgm:pt>
    <dgm:pt modelId="{80DD7E32-92FD-4C5B-8920-F64E336287A7}">
      <dgm:prSet/>
      <dgm:spPr/>
      <dgm:t>
        <a:bodyPr/>
        <a:lstStyle/>
        <a:p>
          <a:r>
            <a:rPr lang="en-US"/>
            <a:t>Further optimization of </a:t>
          </a:r>
          <a:r>
            <a:rPr lang="en-US" b="1"/>
            <a:t>Neural Networks</a:t>
          </a:r>
          <a:r>
            <a:rPr lang="en-US"/>
            <a:t> may improve their balance between precision and recall, making them a competitive choice.</a:t>
          </a:r>
        </a:p>
      </dgm:t>
    </dgm:pt>
    <dgm:pt modelId="{16FFD7FA-96B1-4265-A1AD-A6C36CC1846A}" type="parTrans" cxnId="{28656BD9-79F9-465F-9920-412965DA5663}">
      <dgm:prSet/>
      <dgm:spPr/>
      <dgm:t>
        <a:bodyPr/>
        <a:lstStyle/>
        <a:p>
          <a:endParaRPr lang="en-US"/>
        </a:p>
      </dgm:t>
    </dgm:pt>
    <dgm:pt modelId="{07D9AD8E-FEF1-40B5-91E1-CC0F45DB26C5}" type="sibTrans" cxnId="{28656BD9-79F9-465F-9920-412965DA5663}">
      <dgm:prSet/>
      <dgm:spPr/>
      <dgm:t>
        <a:bodyPr/>
        <a:lstStyle/>
        <a:p>
          <a:endParaRPr lang="en-US"/>
        </a:p>
      </dgm:t>
    </dgm:pt>
    <dgm:pt modelId="{DFFC114B-993B-4FF8-B780-E93008EE01CD}" type="pres">
      <dgm:prSet presAssocID="{544ACA3B-3884-48DC-8F03-8DFAB3CDF9C5}" presName="root" presStyleCnt="0">
        <dgm:presLayoutVars>
          <dgm:dir/>
          <dgm:resizeHandles val="exact"/>
        </dgm:presLayoutVars>
      </dgm:prSet>
      <dgm:spPr/>
    </dgm:pt>
    <dgm:pt modelId="{8786C713-9FD5-4BA8-AA83-58549C861C4D}" type="pres">
      <dgm:prSet presAssocID="{544ACA3B-3884-48DC-8F03-8DFAB3CDF9C5}" presName="container" presStyleCnt="0">
        <dgm:presLayoutVars>
          <dgm:dir/>
          <dgm:resizeHandles val="exact"/>
        </dgm:presLayoutVars>
      </dgm:prSet>
      <dgm:spPr/>
    </dgm:pt>
    <dgm:pt modelId="{DF761D6E-924B-47B5-B57B-FDC78C14CB82}" type="pres">
      <dgm:prSet presAssocID="{B742356D-3DAD-4B1A-BB64-3B06B1C8A6CF}" presName="compNode" presStyleCnt="0"/>
      <dgm:spPr/>
    </dgm:pt>
    <dgm:pt modelId="{7E23CF62-51D4-4710-900F-06AD4711D98E}" type="pres">
      <dgm:prSet presAssocID="{B742356D-3DAD-4B1A-BB64-3B06B1C8A6CF}" presName="iconBgRect" presStyleLbl="bgShp" presStyleIdx="0" presStyleCnt="4"/>
      <dgm:spPr/>
    </dgm:pt>
    <dgm:pt modelId="{B570970C-275A-41AB-9EE8-EDB2BED327DC}" type="pres">
      <dgm:prSet presAssocID="{B742356D-3DAD-4B1A-BB64-3B06B1C8A6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73F7174-CEF2-44FB-AE41-86EC9DE9A090}" type="pres">
      <dgm:prSet presAssocID="{B742356D-3DAD-4B1A-BB64-3B06B1C8A6CF}" presName="spaceRect" presStyleCnt="0"/>
      <dgm:spPr/>
    </dgm:pt>
    <dgm:pt modelId="{F2122739-AB8F-4A44-893F-7F35F6C49BD0}" type="pres">
      <dgm:prSet presAssocID="{B742356D-3DAD-4B1A-BB64-3B06B1C8A6CF}" presName="textRect" presStyleLbl="revTx" presStyleIdx="0" presStyleCnt="4">
        <dgm:presLayoutVars>
          <dgm:chMax val="1"/>
          <dgm:chPref val="1"/>
        </dgm:presLayoutVars>
      </dgm:prSet>
      <dgm:spPr/>
    </dgm:pt>
    <dgm:pt modelId="{0EA670E8-AF8F-4E66-B017-A831C865684B}" type="pres">
      <dgm:prSet presAssocID="{D7B3E25F-131C-4279-A313-F45E5E7C165D}" presName="sibTrans" presStyleLbl="sibTrans2D1" presStyleIdx="0" presStyleCnt="0"/>
      <dgm:spPr/>
    </dgm:pt>
    <dgm:pt modelId="{6E6A4363-0C2F-44B3-B33E-9F6C4BD5128F}" type="pres">
      <dgm:prSet presAssocID="{9E338BD0-649B-41F7-B604-4748164B280B}" presName="compNode" presStyleCnt="0"/>
      <dgm:spPr/>
    </dgm:pt>
    <dgm:pt modelId="{00524E54-37A0-4DFB-8F05-05296CA9F794}" type="pres">
      <dgm:prSet presAssocID="{9E338BD0-649B-41F7-B604-4748164B280B}" presName="iconBgRect" presStyleLbl="bgShp" presStyleIdx="1" presStyleCnt="4"/>
      <dgm:spPr/>
    </dgm:pt>
    <dgm:pt modelId="{74AAA41D-A944-4CCB-96D8-BD5AFFD1DDF0}" type="pres">
      <dgm:prSet presAssocID="{9E338BD0-649B-41F7-B604-4748164B28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12CD670-01B8-4581-B220-21121CB119BE}" type="pres">
      <dgm:prSet presAssocID="{9E338BD0-649B-41F7-B604-4748164B280B}" presName="spaceRect" presStyleCnt="0"/>
      <dgm:spPr/>
    </dgm:pt>
    <dgm:pt modelId="{2D9A177A-2C69-4687-8EFA-2705D2730994}" type="pres">
      <dgm:prSet presAssocID="{9E338BD0-649B-41F7-B604-4748164B280B}" presName="textRect" presStyleLbl="revTx" presStyleIdx="1" presStyleCnt="4">
        <dgm:presLayoutVars>
          <dgm:chMax val="1"/>
          <dgm:chPref val="1"/>
        </dgm:presLayoutVars>
      </dgm:prSet>
      <dgm:spPr/>
    </dgm:pt>
    <dgm:pt modelId="{AC70C363-F9D8-4850-A3B7-CDCF1C5EA447}" type="pres">
      <dgm:prSet presAssocID="{A5074574-1887-407D-BB50-FF5D48191701}" presName="sibTrans" presStyleLbl="sibTrans2D1" presStyleIdx="0" presStyleCnt="0"/>
      <dgm:spPr/>
    </dgm:pt>
    <dgm:pt modelId="{A0901F3E-5D4E-4B62-B126-02407B4DFE3F}" type="pres">
      <dgm:prSet presAssocID="{9032161B-3E35-47D3-852D-B72A33DB67CC}" presName="compNode" presStyleCnt="0"/>
      <dgm:spPr/>
    </dgm:pt>
    <dgm:pt modelId="{675DE233-52FD-42C3-A693-0DEC815D6BBC}" type="pres">
      <dgm:prSet presAssocID="{9032161B-3E35-47D3-852D-B72A33DB67CC}" presName="iconBgRect" presStyleLbl="bgShp" presStyleIdx="2" presStyleCnt="4"/>
      <dgm:spPr/>
    </dgm:pt>
    <dgm:pt modelId="{97179CE7-4C30-4BED-8A65-0AE7F5B9F133}" type="pres">
      <dgm:prSet presAssocID="{9032161B-3E35-47D3-852D-B72A33DB67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2D39190E-A5EB-47A8-97D1-1F90F71168D2}" type="pres">
      <dgm:prSet presAssocID="{9032161B-3E35-47D3-852D-B72A33DB67CC}" presName="spaceRect" presStyleCnt="0"/>
      <dgm:spPr/>
    </dgm:pt>
    <dgm:pt modelId="{03248FFF-C29C-465B-B671-ED2295F5168C}" type="pres">
      <dgm:prSet presAssocID="{9032161B-3E35-47D3-852D-B72A33DB67CC}" presName="textRect" presStyleLbl="revTx" presStyleIdx="2" presStyleCnt="4">
        <dgm:presLayoutVars>
          <dgm:chMax val="1"/>
          <dgm:chPref val="1"/>
        </dgm:presLayoutVars>
      </dgm:prSet>
      <dgm:spPr/>
    </dgm:pt>
    <dgm:pt modelId="{D35F0876-502C-421D-9369-89C7F55C8EC2}" type="pres">
      <dgm:prSet presAssocID="{0B91AE86-72AA-42AC-9ABD-70F7C9C34A17}" presName="sibTrans" presStyleLbl="sibTrans2D1" presStyleIdx="0" presStyleCnt="0"/>
      <dgm:spPr/>
    </dgm:pt>
    <dgm:pt modelId="{D74233C2-FDA6-4A66-BC98-2D06AD577CA2}" type="pres">
      <dgm:prSet presAssocID="{80DD7E32-92FD-4C5B-8920-F64E336287A7}" presName="compNode" presStyleCnt="0"/>
      <dgm:spPr/>
    </dgm:pt>
    <dgm:pt modelId="{F17728ED-B185-4174-9633-18151DAEB034}" type="pres">
      <dgm:prSet presAssocID="{80DD7E32-92FD-4C5B-8920-F64E336287A7}" presName="iconBgRect" presStyleLbl="bgShp" presStyleIdx="3" presStyleCnt="4"/>
      <dgm:spPr/>
    </dgm:pt>
    <dgm:pt modelId="{EA6EB29D-84F5-41E5-AA98-AF0F01EA3E6E}" type="pres">
      <dgm:prSet presAssocID="{80DD7E32-92FD-4C5B-8920-F64E336287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1AA60D4-24E5-44CF-822F-BDFF26C2CC09}" type="pres">
      <dgm:prSet presAssocID="{80DD7E32-92FD-4C5B-8920-F64E336287A7}" presName="spaceRect" presStyleCnt="0"/>
      <dgm:spPr/>
    </dgm:pt>
    <dgm:pt modelId="{7AB519CC-1B87-4DFD-97DD-7469D0912050}" type="pres">
      <dgm:prSet presAssocID="{80DD7E32-92FD-4C5B-8920-F64E336287A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BB40D34-820E-4062-9FFB-5EE1EF4BD3C7}" type="presOf" srcId="{9E338BD0-649B-41F7-B604-4748164B280B}" destId="{2D9A177A-2C69-4687-8EFA-2705D2730994}" srcOrd="0" destOrd="0" presId="urn:microsoft.com/office/officeart/2018/2/layout/IconCircleList"/>
    <dgm:cxn modelId="{B9747D3E-F50B-44E4-8510-180919046907}" type="presOf" srcId="{544ACA3B-3884-48DC-8F03-8DFAB3CDF9C5}" destId="{DFFC114B-993B-4FF8-B780-E93008EE01CD}" srcOrd="0" destOrd="0" presId="urn:microsoft.com/office/officeart/2018/2/layout/IconCircleList"/>
    <dgm:cxn modelId="{3332B440-9276-4A57-B2B8-73820AE1CC45}" type="presOf" srcId="{A5074574-1887-407D-BB50-FF5D48191701}" destId="{AC70C363-F9D8-4850-A3B7-CDCF1C5EA447}" srcOrd="0" destOrd="0" presId="urn:microsoft.com/office/officeart/2018/2/layout/IconCircleList"/>
    <dgm:cxn modelId="{AC37BD5B-67CF-426F-9FAE-D8AF48C2314E}" type="presOf" srcId="{0B91AE86-72AA-42AC-9ABD-70F7C9C34A17}" destId="{D35F0876-502C-421D-9369-89C7F55C8EC2}" srcOrd="0" destOrd="0" presId="urn:microsoft.com/office/officeart/2018/2/layout/IconCircleList"/>
    <dgm:cxn modelId="{89DB085F-6DAF-45B7-A560-49688A0E1793}" srcId="{544ACA3B-3884-48DC-8F03-8DFAB3CDF9C5}" destId="{9E338BD0-649B-41F7-B604-4748164B280B}" srcOrd="1" destOrd="0" parTransId="{79E52D99-F09D-4EAD-84DF-953EB2735D43}" sibTransId="{A5074574-1887-407D-BB50-FF5D48191701}"/>
    <dgm:cxn modelId="{7645CD73-5B3B-420F-AD05-4E9FA5B3C501}" type="presOf" srcId="{9032161B-3E35-47D3-852D-B72A33DB67CC}" destId="{03248FFF-C29C-465B-B671-ED2295F5168C}" srcOrd="0" destOrd="0" presId="urn:microsoft.com/office/officeart/2018/2/layout/IconCircleList"/>
    <dgm:cxn modelId="{8E528C85-464E-4E41-8DBA-E5E2E1C89CB4}" srcId="{544ACA3B-3884-48DC-8F03-8DFAB3CDF9C5}" destId="{B742356D-3DAD-4B1A-BB64-3B06B1C8A6CF}" srcOrd="0" destOrd="0" parTransId="{E164C1CB-BA47-4C07-B56C-A40B679E8582}" sibTransId="{D7B3E25F-131C-4279-A313-F45E5E7C165D}"/>
    <dgm:cxn modelId="{B117B18A-B0D9-4653-9F7C-C9AA21158443}" type="presOf" srcId="{B742356D-3DAD-4B1A-BB64-3B06B1C8A6CF}" destId="{F2122739-AB8F-4A44-893F-7F35F6C49BD0}" srcOrd="0" destOrd="0" presId="urn:microsoft.com/office/officeart/2018/2/layout/IconCircleList"/>
    <dgm:cxn modelId="{37ACD9B0-6810-46CA-A45C-21C7CDAA9737}" type="presOf" srcId="{80DD7E32-92FD-4C5B-8920-F64E336287A7}" destId="{7AB519CC-1B87-4DFD-97DD-7469D0912050}" srcOrd="0" destOrd="0" presId="urn:microsoft.com/office/officeart/2018/2/layout/IconCircleList"/>
    <dgm:cxn modelId="{E39CE6BE-4546-48F4-8C4C-817360119D4F}" type="presOf" srcId="{D7B3E25F-131C-4279-A313-F45E5E7C165D}" destId="{0EA670E8-AF8F-4E66-B017-A831C865684B}" srcOrd="0" destOrd="0" presId="urn:microsoft.com/office/officeart/2018/2/layout/IconCircleList"/>
    <dgm:cxn modelId="{28656BD9-79F9-465F-9920-412965DA5663}" srcId="{544ACA3B-3884-48DC-8F03-8DFAB3CDF9C5}" destId="{80DD7E32-92FD-4C5B-8920-F64E336287A7}" srcOrd="3" destOrd="0" parTransId="{16FFD7FA-96B1-4265-A1AD-A6C36CC1846A}" sibTransId="{07D9AD8E-FEF1-40B5-91E1-CC0F45DB26C5}"/>
    <dgm:cxn modelId="{4CC1A4E7-4953-44D5-80FB-C9B949648BE2}" srcId="{544ACA3B-3884-48DC-8F03-8DFAB3CDF9C5}" destId="{9032161B-3E35-47D3-852D-B72A33DB67CC}" srcOrd="2" destOrd="0" parTransId="{E886DA73-ECFE-478B-A8F1-AAC6C4A645B9}" sibTransId="{0B91AE86-72AA-42AC-9ABD-70F7C9C34A17}"/>
    <dgm:cxn modelId="{33693A2D-27C9-464F-B445-1A9B5894B207}" type="presParOf" srcId="{DFFC114B-993B-4FF8-B780-E93008EE01CD}" destId="{8786C713-9FD5-4BA8-AA83-58549C861C4D}" srcOrd="0" destOrd="0" presId="urn:microsoft.com/office/officeart/2018/2/layout/IconCircleList"/>
    <dgm:cxn modelId="{83EBDBD8-8ED4-4B4F-80DB-030F139D217F}" type="presParOf" srcId="{8786C713-9FD5-4BA8-AA83-58549C861C4D}" destId="{DF761D6E-924B-47B5-B57B-FDC78C14CB82}" srcOrd="0" destOrd="0" presId="urn:microsoft.com/office/officeart/2018/2/layout/IconCircleList"/>
    <dgm:cxn modelId="{7BFE7D75-6209-4438-816C-4B98F82DB2F4}" type="presParOf" srcId="{DF761D6E-924B-47B5-B57B-FDC78C14CB82}" destId="{7E23CF62-51D4-4710-900F-06AD4711D98E}" srcOrd="0" destOrd="0" presId="urn:microsoft.com/office/officeart/2018/2/layout/IconCircleList"/>
    <dgm:cxn modelId="{2529EF42-8EDF-4836-9D80-9ADFE7BD4946}" type="presParOf" srcId="{DF761D6E-924B-47B5-B57B-FDC78C14CB82}" destId="{B570970C-275A-41AB-9EE8-EDB2BED327DC}" srcOrd="1" destOrd="0" presId="urn:microsoft.com/office/officeart/2018/2/layout/IconCircleList"/>
    <dgm:cxn modelId="{0B21364A-97C9-4F2D-B3E7-895A26311FF0}" type="presParOf" srcId="{DF761D6E-924B-47B5-B57B-FDC78C14CB82}" destId="{B73F7174-CEF2-44FB-AE41-86EC9DE9A090}" srcOrd="2" destOrd="0" presId="urn:microsoft.com/office/officeart/2018/2/layout/IconCircleList"/>
    <dgm:cxn modelId="{9ADF601C-37E1-496E-96C2-90AD30476455}" type="presParOf" srcId="{DF761D6E-924B-47B5-B57B-FDC78C14CB82}" destId="{F2122739-AB8F-4A44-893F-7F35F6C49BD0}" srcOrd="3" destOrd="0" presId="urn:microsoft.com/office/officeart/2018/2/layout/IconCircleList"/>
    <dgm:cxn modelId="{AEA4A462-C1F3-45FF-AD6D-C799509D846F}" type="presParOf" srcId="{8786C713-9FD5-4BA8-AA83-58549C861C4D}" destId="{0EA670E8-AF8F-4E66-B017-A831C865684B}" srcOrd="1" destOrd="0" presId="urn:microsoft.com/office/officeart/2018/2/layout/IconCircleList"/>
    <dgm:cxn modelId="{7690BB0B-7649-44B8-8385-086967C83A91}" type="presParOf" srcId="{8786C713-9FD5-4BA8-AA83-58549C861C4D}" destId="{6E6A4363-0C2F-44B3-B33E-9F6C4BD5128F}" srcOrd="2" destOrd="0" presId="urn:microsoft.com/office/officeart/2018/2/layout/IconCircleList"/>
    <dgm:cxn modelId="{E78C86E2-F4AD-4A0D-AD88-5D54EDAC0AB5}" type="presParOf" srcId="{6E6A4363-0C2F-44B3-B33E-9F6C4BD5128F}" destId="{00524E54-37A0-4DFB-8F05-05296CA9F794}" srcOrd="0" destOrd="0" presId="urn:microsoft.com/office/officeart/2018/2/layout/IconCircleList"/>
    <dgm:cxn modelId="{0DC67DE7-1D20-406C-9468-ADEBD768841A}" type="presParOf" srcId="{6E6A4363-0C2F-44B3-B33E-9F6C4BD5128F}" destId="{74AAA41D-A944-4CCB-96D8-BD5AFFD1DDF0}" srcOrd="1" destOrd="0" presId="urn:microsoft.com/office/officeart/2018/2/layout/IconCircleList"/>
    <dgm:cxn modelId="{54E62486-694E-4A0C-B047-1113C22A35B0}" type="presParOf" srcId="{6E6A4363-0C2F-44B3-B33E-9F6C4BD5128F}" destId="{E12CD670-01B8-4581-B220-21121CB119BE}" srcOrd="2" destOrd="0" presId="urn:microsoft.com/office/officeart/2018/2/layout/IconCircleList"/>
    <dgm:cxn modelId="{A7100D48-E210-4EBD-86F8-8157EF13522D}" type="presParOf" srcId="{6E6A4363-0C2F-44B3-B33E-9F6C4BD5128F}" destId="{2D9A177A-2C69-4687-8EFA-2705D2730994}" srcOrd="3" destOrd="0" presId="urn:microsoft.com/office/officeart/2018/2/layout/IconCircleList"/>
    <dgm:cxn modelId="{3E1E97FA-92D8-490C-B0D7-3FB4FD080568}" type="presParOf" srcId="{8786C713-9FD5-4BA8-AA83-58549C861C4D}" destId="{AC70C363-F9D8-4850-A3B7-CDCF1C5EA447}" srcOrd="3" destOrd="0" presId="urn:microsoft.com/office/officeart/2018/2/layout/IconCircleList"/>
    <dgm:cxn modelId="{5B0DAD52-22E1-430C-8CD0-B80352CAA358}" type="presParOf" srcId="{8786C713-9FD5-4BA8-AA83-58549C861C4D}" destId="{A0901F3E-5D4E-4B62-B126-02407B4DFE3F}" srcOrd="4" destOrd="0" presId="urn:microsoft.com/office/officeart/2018/2/layout/IconCircleList"/>
    <dgm:cxn modelId="{704433A5-79FC-4234-9506-2D4A5752DC8A}" type="presParOf" srcId="{A0901F3E-5D4E-4B62-B126-02407B4DFE3F}" destId="{675DE233-52FD-42C3-A693-0DEC815D6BBC}" srcOrd="0" destOrd="0" presId="urn:microsoft.com/office/officeart/2018/2/layout/IconCircleList"/>
    <dgm:cxn modelId="{25D1A0AA-3B6C-4568-B318-8EA8BA13764C}" type="presParOf" srcId="{A0901F3E-5D4E-4B62-B126-02407B4DFE3F}" destId="{97179CE7-4C30-4BED-8A65-0AE7F5B9F133}" srcOrd="1" destOrd="0" presId="urn:microsoft.com/office/officeart/2018/2/layout/IconCircleList"/>
    <dgm:cxn modelId="{DD8A2AF4-96DC-40F7-A0CD-896190CBD73A}" type="presParOf" srcId="{A0901F3E-5D4E-4B62-B126-02407B4DFE3F}" destId="{2D39190E-A5EB-47A8-97D1-1F90F71168D2}" srcOrd="2" destOrd="0" presId="urn:microsoft.com/office/officeart/2018/2/layout/IconCircleList"/>
    <dgm:cxn modelId="{918D080D-53C7-437E-9748-140FFAE33A4C}" type="presParOf" srcId="{A0901F3E-5D4E-4B62-B126-02407B4DFE3F}" destId="{03248FFF-C29C-465B-B671-ED2295F5168C}" srcOrd="3" destOrd="0" presId="urn:microsoft.com/office/officeart/2018/2/layout/IconCircleList"/>
    <dgm:cxn modelId="{C7B3C130-2581-4544-B29E-B61D667FD87E}" type="presParOf" srcId="{8786C713-9FD5-4BA8-AA83-58549C861C4D}" destId="{D35F0876-502C-421D-9369-89C7F55C8EC2}" srcOrd="5" destOrd="0" presId="urn:microsoft.com/office/officeart/2018/2/layout/IconCircleList"/>
    <dgm:cxn modelId="{62E844CD-A3D3-49E0-BE15-C9F410A93C64}" type="presParOf" srcId="{8786C713-9FD5-4BA8-AA83-58549C861C4D}" destId="{D74233C2-FDA6-4A66-BC98-2D06AD577CA2}" srcOrd="6" destOrd="0" presId="urn:microsoft.com/office/officeart/2018/2/layout/IconCircleList"/>
    <dgm:cxn modelId="{159D3707-6162-4296-B38F-7383C14D85F1}" type="presParOf" srcId="{D74233C2-FDA6-4A66-BC98-2D06AD577CA2}" destId="{F17728ED-B185-4174-9633-18151DAEB034}" srcOrd="0" destOrd="0" presId="urn:microsoft.com/office/officeart/2018/2/layout/IconCircleList"/>
    <dgm:cxn modelId="{E6FF5A92-9767-44AD-9A7C-3D67C7BB3D09}" type="presParOf" srcId="{D74233C2-FDA6-4A66-BC98-2D06AD577CA2}" destId="{EA6EB29D-84F5-41E5-AA98-AF0F01EA3E6E}" srcOrd="1" destOrd="0" presId="urn:microsoft.com/office/officeart/2018/2/layout/IconCircleList"/>
    <dgm:cxn modelId="{4F5F3701-5CE0-497C-90BD-39E974FA4947}" type="presParOf" srcId="{D74233C2-FDA6-4A66-BC98-2D06AD577CA2}" destId="{A1AA60D4-24E5-44CF-822F-BDFF26C2CC09}" srcOrd="2" destOrd="0" presId="urn:microsoft.com/office/officeart/2018/2/layout/IconCircleList"/>
    <dgm:cxn modelId="{0AB630CB-7CA9-42A4-8C05-B617F004C023}" type="presParOf" srcId="{D74233C2-FDA6-4A66-BC98-2D06AD577CA2}" destId="{7AB519CC-1B87-4DFD-97DD-7469D091205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18616-1313-4CDA-B64C-70922767819C}">
      <dsp:nvSpPr>
        <dsp:cNvPr id="0" name=""/>
        <dsp:cNvSpPr/>
      </dsp:nvSpPr>
      <dsp:spPr>
        <a:xfrm>
          <a:off x="107186" y="21469"/>
          <a:ext cx="1510523" cy="990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49A6C-0DF7-42E1-B463-67992D0FACE2}">
      <dsp:nvSpPr>
        <dsp:cNvPr id="0" name=""/>
        <dsp:cNvSpPr/>
      </dsp:nvSpPr>
      <dsp:spPr>
        <a:xfrm>
          <a:off x="107186" y="1093568"/>
          <a:ext cx="4315781" cy="424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General Correlation (First Heatmap)</a:t>
          </a:r>
          <a:r>
            <a:rPr lang="en-US" sz="1600" kern="1200"/>
            <a:t>:</a:t>
          </a:r>
        </a:p>
      </dsp:txBody>
      <dsp:txXfrm>
        <a:off x="107186" y="1093568"/>
        <a:ext cx="4315781" cy="424712"/>
      </dsp:txXfrm>
    </dsp:sp>
    <dsp:sp modelId="{A1A72038-A961-4219-AC5C-43A6160E5906}">
      <dsp:nvSpPr>
        <dsp:cNvPr id="0" name=""/>
        <dsp:cNvSpPr/>
      </dsp:nvSpPr>
      <dsp:spPr>
        <a:xfrm>
          <a:off x="107186" y="1556003"/>
          <a:ext cx="4315781" cy="129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Displays pairwise correlations between all features in the dataset.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Values range from -1 to 1: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1</a:t>
          </a:r>
          <a:r>
            <a:rPr lang="en-US" sz="1200" kern="1200"/>
            <a:t>: Perfect positive correlation.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-1</a:t>
          </a:r>
          <a:r>
            <a:rPr lang="en-US" sz="1200" kern="1200"/>
            <a:t>: Perfect negative correlation.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0</a:t>
          </a:r>
          <a:r>
            <a:rPr lang="en-US" sz="1200" kern="1200"/>
            <a:t>: No correlation.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heatmap reveals areas with strong correlations (bright red) and weak/no correlations (blue).</a:t>
          </a:r>
        </a:p>
      </dsp:txBody>
      <dsp:txXfrm>
        <a:off x="107186" y="1556003"/>
        <a:ext cx="4315781" cy="1297409"/>
      </dsp:txXfrm>
    </dsp:sp>
    <dsp:sp modelId="{46879A73-13B6-43E8-B7BC-80C9DB2D6F08}">
      <dsp:nvSpPr>
        <dsp:cNvPr id="0" name=""/>
        <dsp:cNvSpPr/>
      </dsp:nvSpPr>
      <dsp:spPr>
        <a:xfrm>
          <a:off x="5178229" y="21469"/>
          <a:ext cx="1510523" cy="990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801C2-858A-4FD9-BEA1-72DE1FE183BE}">
      <dsp:nvSpPr>
        <dsp:cNvPr id="0" name=""/>
        <dsp:cNvSpPr/>
      </dsp:nvSpPr>
      <dsp:spPr>
        <a:xfrm>
          <a:off x="5178229" y="1093568"/>
          <a:ext cx="4315781" cy="424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Highly Correlated Features (Second Heatmap)</a:t>
          </a:r>
          <a:r>
            <a:rPr lang="en-US" sz="1600" kern="1200"/>
            <a:t>:</a:t>
          </a:r>
        </a:p>
      </dsp:txBody>
      <dsp:txXfrm>
        <a:off x="5178229" y="1093568"/>
        <a:ext cx="4315781" cy="424712"/>
      </dsp:txXfrm>
    </dsp:sp>
    <dsp:sp modelId="{7AD7B895-4652-4483-B35F-408228B792FC}">
      <dsp:nvSpPr>
        <dsp:cNvPr id="0" name=""/>
        <dsp:cNvSpPr/>
      </dsp:nvSpPr>
      <dsp:spPr>
        <a:xfrm>
          <a:off x="5178229" y="1556003"/>
          <a:ext cx="4315781" cy="129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Filters and highlights features with a correlation above </a:t>
          </a:r>
          <a:r>
            <a:rPr lang="en-US" sz="1200" b="1" kern="1200"/>
            <a:t>0.8</a:t>
          </a:r>
          <a:r>
            <a:rPr lang="en-US" sz="1200" kern="1200"/>
            <a:t> or below </a:t>
          </a:r>
          <a:r>
            <a:rPr lang="en-US" sz="1200" b="1" kern="1200"/>
            <a:t>-0.8</a:t>
          </a:r>
          <a:r>
            <a:rPr lang="en-US" sz="1200" kern="1200"/>
            <a:t>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Examples of strong correlations: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shared_vm and total_vm</a:t>
          </a:r>
          <a:r>
            <a:rPr lang="en-US" sz="1200" kern="1200"/>
            <a:t>: Correlation = 0.92.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map_count and mm_users</a:t>
          </a:r>
          <a:r>
            <a:rPr lang="en-US" sz="1200" kern="1200"/>
            <a:t>: Correlation = 0.84.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stime and utime</a:t>
          </a:r>
          <a:r>
            <a:rPr lang="en-US" sz="1200" kern="1200"/>
            <a:t>: Correlation = 0.96.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Highly correlated features may indicate redundancy, which could affect model performance.</a:t>
          </a:r>
        </a:p>
      </dsp:txBody>
      <dsp:txXfrm>
        <a:off x="5178229" y="1556003"/>
        <a:ext cx="4315781" cy="1297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22DC0-A3E2-4C34-8A8C-431474B1D97D}">
      <dsp:nvSpPr>
        <dsp:cNvPr id="0" name=""/>
        <dsp:cNvSpPr/>
      </dsp:nvSpPr>
      <dsp:spPr>
        <a:xfrm>
          <a:off x="0" y="361458"/>
          <a:ext cx="5914209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354076" rIns="4590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Removed the non-informative column (hash).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Separated features and target variable (classification).</a:t>
          </a:r>
        </a:p>
      </dsp:txBody>
      <dsp:txXfrm>
        <a:off x="0" y="361458"/>
        <a:ext cx="5914209" cy="963900"/>
      </dsp:txXfrm>
    </dsp:sp>
    <dsp:sp modelId="{D0F92986-D332-4759-A6ED-3894E5F47B83}">
      <dsp:nvSpPr>
        <dsp:cNvPr id="0" name=""/>
        <dsp:cNvSpPr/>
      </dsp:nvSpPr>
      <dsp:spPr>
        <a:xfrm>
          <a:off x="295710" y="110538"/>
          <a:ext cx="4139946" cy="5018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Loading and Cleaning</a:t>
          </a:r>
          <a:endParaRPr lang="en-US" sz="1700" kern="1200"/>
        </a:p>
      </dsp:txBody>
      <dsp:txXfrm>
        <a:off x="320208" y="135036"/>
        <a:ext cx="4090950" cy="452844"/>
      </dsp:txXfrm>
    </dsp:sp>
    <dsp:sp modelId="{F5BBED40-32D9-4C5D-B4FB-0AAE726E2B95}">
      <dsp:nvSpPr>
        <dsp:cNvPr id="0" name=""/>
        <dsp:cNvSpPr/>
      </dsp:nvSpPr>
      <dsp:spPr>
        <a:xfrm>
          <a:off x="0" y="1668078"/>
          <a:ext cx="5914209" cy="69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354076" rIns="4590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Scaled features using StandardScaler to normalize data.</a:t>
          </a:r>
        </a:p>
      </dsp:txBody>
      <dsp:txXfrm>
        <a:off x="0" y="1668078"/>
        <a:ext cx="5914209" cy="696150"/>
      </dsp:txXfrm>
    </dsp:sp>
    <dsp:sp modelId="{6EC68760-9E72-473B-BA19-B910411C71F6}">
      <dsp:nvSpPr>
        <dsp:cNvPr id="0" name=""/>
        <dsp:cNvSpPr/>
      </dsp:nvSpPr>
      <dsp:spPr>
        <a:xfrm>
          <a:off x="295710" y="1417158"/>
          <a:ext cx="4139946" cy="5018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Preprocessing</a:t>
          </a:r>
          <a:endParaRPr lang="en-US" sz="1700" kern="1200"/>
        </a:p>
      </dsp:txBody>
      <dsp:txXfrm>
        <a:off x="320208" y="1441656"/>
        <a:ext cx="4090950" cy="452844"/>
      </dsp:txXfrm>
    </dsp:sp>
    <dsp:sp modelId="{4982AF07-9EB6-48A9-B9CE-B4D358F014B2}">
      <dsp:nvSpPr>
        <dsp:cNvPr id="0" name=""/>
        <dsp:cNvSpPr/>
      </dsp:nvSpPr>
      <dsp:spPr>
        <a:xfrm>
          <a:off x="0" y="2706948"/>
          <a:ext cx="5914209" cy="93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354076" rIns="4590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Trained a Random Forest classifier with 10 estimators and a maximum depth of 10.</a:t>
          </a:r>
        </a:p>
      </dsp:txBody>
      <dsp:txXfrm>
        <a:off x="0" y="2706948"/>
        <a:ext cx="5914209" cy="937125"/>
      </dsp:txXfrm>
    </dsp:sp>
    <dsp:sp modelId="{1F2AF8CB-BCDD-469E-AF15-CBC82C7BCC49}">
      <dsp:nvSpPr>
        <dsp:cNvPr id="0" name=""/>
        <dsp:cNvSpPr/>
      </dsp:nvSpPr>
      <dsp:spPr>
        <a:xfrm>
          <a:off x="295710" y="2456028"/>
          <a:ext cx="4139946" cy="5018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Model Training</a:t>
          </a:r>
          <a:endParaRPr lang="en-US" sz="1700" kern="1200"/>
        </a:p>
      </dsp:txBody>
      <dsp:txXfrm>
        <a:off x="320208" y="2480526"/>
        <a:ext cx="4090950" cy="452844"/>
      </dsp:txXfrm>
    </dsp:sp>
    <dsp:sp modelId="{C6572EA3-6C66-4555-8565-CC90D01DEBAC}">
      <dsp:nvSpPr>
        <dsp:cNvPr id="0" name=""/>
        <dsp:cNvSpPr/>
      </dsp:nvSpPr>
      <dsp:spPr>
        <a:xfrm>
          <a:off x="0" y="3986793"/>
          <a:ext cx="5914209" cy="115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354076" rIns="4590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Evaluated performance using a classification report, confusion matrix, cross-validation, and feature importance analysis.</a:t>
          </a:r>
        </a:p>
      </dsp:txBody>
      <dsp:txXfrm>
        <a:off x="0" y="3986793"/>
        <a:ext cx="5914209" cy="1151325"/>
      </dsp:txXfrm>
    </dsp:sp>
    <dsp:sp modelId="{242D0F2D-600F-4479-A8DA-AAA15582A8E0}">
      <dsp:nvSpPr>
        <dsp:cNvPr id="0" name=""/>
        <dsp:cNvSpPr/>
      </dsp:nvSpPr>
      <dsp:spPr>
        <a:xfrm>
          <a:off x="295710" y="3735873"/>
          <a:ext cx="4139946" cy="5018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Performance Evaluation</a:t>
          </a:r>
          <a:endParaRPr lang="en-US" sz="1700" kern="1200"/>
        </a:p>
      </dsp:txBody>
      <dsp:txXfrm>
        <a:off x="320208" y="3760371"/>
        <a:ext cx="4090950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8BE05-2C6C-46A0-B3F2-FEE2358294B5}">
      <dsp:nvSpPr>
        <dsp:cNvPr id="0" name=""/>
        <dsp:cNvSpPr/>
      </dsp:nvSpPr>
      <dsp:spPr>
        <a:xfrm>
          <a:off x="2508" y="522417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E8BCE-91C6-4981-A9FD-974ABB827F97}">
      <dsp:nvSpPr>
        <dsp:cNvPr id="0" name=""/>
        <dsp:cNvSpPr/>
      </dsp:nvSpPr>
      <dsp:spPr>
        <a:xfrm>
          <a:off x="2508" y="1622789"/>
          <a:ext cx="2864531" cy="80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High Recall for Malware Detection:</a:t>
          </a:r>
          <a:endParaRPr lang="en-US" sz="1400" kern="1200"/>
        </a:p>
      </dsp:txBody>
      <dsp:txXfrm>
        <a:off x="2508" y="1622789"/>
        <a:ext cx="2864531" cy="805649"/>
      </dsp:txXfrm>
    </dsp:sp>
    <dsp:sp modelId="{3D6B6D0F-4FB2-4B9B-8D7B-98FA62FF83BB}">
      <dsp:nvSpPr>
        <dsp:cNvPr id="0" name=""/>
        <dsp:cNvSpPr/>
      </dsp:nvSpPr>
      <dsp:spPr>
        <a:xfrm>
          <a:off x="2508" y="2473921"/>
          <a:ext cx="2864531" cy="32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Recall of 0.94 indicates the model is effective in identifying malware, minimizing false negatives.</a:t>
          </a:r>
        </a:p>
      </dsp:txBody>
      <dsp:txXfrm>
        <a:off x="2508" y="2473921"/>
        <a:ext cx="2864531" cy="322597"/>
      </dsp:txXfrm>
    </dsp:sp>
    <dsp:sp modelId="{982B533C-FEF5-45F9-B01C-82844B6B006D}">
      <dsp:nvSpPr>
        <dsp:cNvPr id="0" name=""/>
        <dsp:cNvSpPr/>
      </dsp:nvSpPr>
      <dsp:spPr>
        <a:xfrm>
          <a:off x="3368332" y="406994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7CDE2-E38B-49DB-8E32-B44AD86EF6C6}">
      <dsp:nvSpPr>
        <dsp:cNvPr id="0" name=""/>
        <dsp:cNvSpPr/>
      </dsp:nvSpPr>
      <dsp:spPr>
        <a:xfrm>
          <a:off x="3368332" y="1517293"/>
          <a:ext cx="2864531" cy="80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Lower Precision for Malware:</a:t>
          </a:r>
          <a:endParaRPr lang="en-US" sz="1400" kern="1200"/>
        </a:p>
      </dsp:txBody>
      <dsp:txXfrm>
        <a:off x="3368332" y="1517293"/>
        <a:ext cx="2864531" cy="805649"/>
      </dsp:txXfrm>
    </dsp:sp>
    <dsp:sp modelId="{318D0DF0-2E53-4D56-9C51-C64828255D24}">
      <dsp:nvSpPr>
        <dsp:cNvPr id="0" name=""/>
        <dsp:cNvSpPr/>
      </dsp:nvSpPr>
      <dsp:spPr>
        <a:xfrm>
          <a:off x="3368332" y="2373041"/>
          <a:ext cx="2864531" cy="53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Precision of 0.63 shows some false positives, which can be improved with more features or tuning.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Overall Model Performance:</a:t>
          </a:r>
          <a:endParaRPr lang="en-US" sz="1100" kern="1200"/>
        </a:p>
      </dsp:txBody>
      <dsp:txXfrm>
        <a:off x="3368332" y="2373041"/>
        <a:ext cx="2864531" cy="538900"/>
      </dsp:txXfrm>
    </dsp:sp>
    <dsp:sp modelId="{78DE2124-A1AB-4147-9C16-89F90DD0BF35}">
      <dsp:nvSpPr>
        <dsp:cNvPr id="0" name=""/>
        <dsp:cNvSpPr/>
      </dsp:nvSpPr>
      <dsp:spPr>
        <a:xfrm>
          <a:off x="6734156" y="406994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B30FF-16E1-48E6-9E40-EF5AA2DF520C}">
      <dsp:nvSpPr>
        <dsp:cNvPr id="0" name=""/>
        <dsp:cNvSpPr/>
      </dsp:nvSpPr>
      <dsp:spPr>
        <a:xfrm>
          <a:off x="6734156" y="1517293"/>
          <a:ext cx="2864531" cy="80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With an accuracy of 70% and balanced F1-scores, the model performs well but can benefit from further optimization.</a:t>
          </a:r>
        </a:p>
      </dsp:txBody>
      <dsp:txXfrm>
        <a:off x="6734156" y="1517293"/>
        <a:ext cx="2864531" cy="805649"/>
      </dsp:txXfrm>
    </dsp:sp>
    <dsp:sp modelId="{E73EE493-6DF5-4780-8930-FCBE1AD11592}">
      <dsp:nvSpPr>
        <dsp:cNvPr id="0" name=""/>
        <dsp:cNvSpPr/>
      </dsp:nvSpPr>
      <dsp:spPr>
        <a:xfrm>
          <a:off x="6734156" y="2373041"/>
          <a:ext cx="2864531" cy="53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3CF62-51D4-4710-900F-06AD4711D98E}">
      <dsp:nvSpPr>
        <dsp:cNvPr id="0" name=""/>
        <dsp:cNvSpPr/>
      </dsp:nvSpPr>
      <dsp:spPr>
        <a:xfrm>
          <a:off x="303223" y="48260"/>
          <a:ext cx="1190794" cy="11907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0970C-275A-41AB-9EE8-EDB2BED327DC}">
      <dsp:nvSpPr>
        <dsp:cNvPr id="0" name=""/>
        <dsp:cNvSpPr/>
      </dsp:nvSpPr>
      <dsp:spPr>
        <a:xfrm>
          <a:off x="553290" y="298327"/>
          <a:ext cx="690660" cy="6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22739-AB8F-4A44-893F-7F35F6C49BD0}">
      <dsp:nvSpPr>
        <dsp:cNvPr id="0" name=""/>
        <dsp:cNvSpPr/>
      </dsp:nvSpPr>
      <dsp:spPr>
        <a:xfrm>
          <a:off x="1749188" y="48260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Random Forest</a:t>
          </a:r>
          <a:r>
            <a:rPr lang="en-US" sz="1800" kern="1200"/>
            <a:t> is the most robust and reliable model for this dataset.</a:t>
          </a:r>
        </a:p>
      </dsp:txBody>
      <dsp:txXfrm>
        <a:off x="1749188" y="48260"/>
        <a:ext cx="2806872" cy="1190794"/>
      </dsp:txXfrm>
    </dsp:sp>
    <dsp:sp modelId="{00524E54-37A0-4DFB-8F05-05296CA9F794}">
      <dsp:nvSpPr>
        <dsp:cNvPr id="0" name=""/>
        <dsp:cNvSpPr/>
      </dsp:nvSpPr>
      <dsp:spPr>
        <a:xfrm>
          <a:off x="5045136" y="48260"/>
          <a:ext cx="1190794" cy="11907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AA41D-A944-4CCB-96D8-BD5AFFD1DDF0}">
      <dsp:nvSpPr>
        <dsp:cNvPr id="0" name=""/>
        <dsp:cNvSpPr/>
      </dsp:nvSpPr>
      <dsp:spPr>
        <a:xfrm>
          <a:off x="5295203" y="298327"/>
          <a:ext cx="690660" cy="6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A177A-2C69-4687-8EFA-2705D2730994}">
      <dsp:nvSpPr>
        <dsp:cNvPr id="0" name=""/>
        <dsp:cNvSpPr/>
      </dsp:nvSpPr>
      <dsp:spPr>
        <a:xfrm>
          <a:off x="6491101" y="48260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KNN (k=1)</a:t>
          </a:r>
          <a:r>
            <a:rPr lang="en-US" sz="1800" kern="1200"/>
            <a:t> matches Random Forest in performance but is computationally expensive for larger datasets.</a:t>
          </a:r>
        </a:p>
      </dsp:txBody>
      <dsp:txXfrm>
        <a:off x="6491101" y="48260"/>
        <a:ext cx="2806872" cy="1190794"/>
      </dsp:txXfrm>
    </dsp:sp>
    <dsp:sp modelId="{675DE233-52FD-42C3-A693-0DEC815D6BBC}">
      <dsp:nvSpPr>
        <dsp:cNvPr id="0" name=""/>
        <dsp:cNvSpPr/>
      </dsp:nvSpPr>
      <dsp:spPr>
        <a:xfrm>
          <a:off x="303223" y="1746619"/>
          <a:ext cx="1190794" cy="11907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79CE7-4C30-4BED-8A65-0AE7F5B9F133}">
      <dsp:nvSpPr>
        <dsp:cNvPr id="0" name=""/>
        <dsp:cNvSpPr/>
      </dsp:nvSpPr>
      <dsp:spPr>
        <a:xfrm>
          <a:off x="553290" y="1996686"/>
          <a:ext cx="690660" cy="6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48FFF-C29C-465B-B671-ED2295F5168C}">
      <dsp:nvSpPr>
        <dsp:cNvPr id="0" name=""/>
        <dsp:cNvSpPr/>
      </dsp:nvSpPr>
      <dsp:spPr>
        <a:xfrm>
          <a:off x="1749188" y="1746619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simpler and more interpretable models, </a:t>
          </a:r>
          <a:r>
            <a:rPr lang="en-US" sz="1800" b="1" kern="1200"/>
            <a:t>Logistic Regression</a:t>
          </a:r>
          <a:r>
            <a:rPr lang="en-US" sz="1800" kern="1200"/>
            <a:t> is a viable alternative.</a:t>
          </a:r>
        </a:p>
      </dsp:txBody>
      <dsp:txXfrm>
        <a:off x="1749188" y="1746619"/>
        <a:ext cx="2806872" cy="1190794"/>
      </dsp:txXfrm>
    </dsp:sp>
    <dsp:sp modelId="{F17728ED-B185-4174-9633-18151DAEB034}">
      <dsp:nvSpPr>
        <dsp:cNvPr id="0" name=""/>
        <dsp:cNvSpPr/>
      </dsp:nvSpPr>
      <dsp:spPr>
        <a:xfrm>
          <a:off x="5045136" y="1746619"/>
          <a:ext cx="1190794" cy="11907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EB29D-84F5-41E5-AA98-AF0F01EA3E6E}">
      <dsp:nvSpPr>
        <dsp:cNvPr id="0" name=""/>
        <dsp:cNvSpPr/>
      </dsp:nvSpPr>
      <dsp:spPr>
        <a:xfrm>
          <a:off x="5295203" y="1996686"/>
          <a:ext cx="690660" cy="6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519CC-1B87-4DFD-97DD-7469D0912050}">
      <dsp:nvSpPr>
        <dsp:cNvPr id="0" name=""/>
        <dsp:cNvSpPr/>
      </dsp:nvSpPr>
      <dsp:spPr>
        <a:xfrm>
          <a:off x="6491101" y="1746619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Further optimization of </a:t>
          </a:r>
          <a:r>
            <a:rPr lang="en-US" sz="1800" b="1" kern="1200"/>
            <a:t>Neural Networks</a:t>
          </a:r>
          <a:r>
            <a:rPr lang="en-US" sz="1800" kern="1200"/>
            <a:t> may improve their balance between precision and recall, making them a competitive choice.</a:t>
          </a:r>
        </a:p>
      </dsp:txBody>
      <dsp:txXfrm>
        <a:off x="6491101" y="1746619"/>
        <a:ext cx="2806872" cy="1190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09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76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781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48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747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45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29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7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6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90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1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4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4.png"/><Relationship Id="rId9" Type="http://schemas.microsoft.com/office/2007/relationships/diagramDrawing" Target="../diagrams/drawing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ea typeface="+mj-lt"/>
                <a:cs typeface="+mj-lt"/>
              </a:rPr>
              <a:t>Data Analysis Tools Analytics</a:t>
            </a:r>
            <a:br>
              <a:rPr lang="en-US" sz="2400">
                <a:ea typeface="+mj-lt"/>
                <a:cs typeface="+mj-lt"/>
              </a:rPr>
            </a:br>
            <a:r>
              <a:rPr lang="en-US" sz="2400">
                <a:ea typeface="+mj-lt"/>
                <a:cs typeface="+mj-lt"/>
              </a:rPr>
              <a:t>(Data Analytics using Machine Learning)</a:t>
            </a:r>
            <a:br>
              <a:rPr lang="en-US">
                <a:ea typeface="+mj-lt"/>
                <a:cs typeface="+mj-lt"/>
              </a:rPr>
            </a:br>
            <a:endParaRPr lang="en-US" sz="240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Presented To: Prof. Sk. Md. Mizanur Rahman</a:t>
            </a:r>
            <a:br>
              <a:rPr lang="en-US"/>
            </a:br>
            <a:br>
              <a:rPr lang="en-US"/>
            </a:br>
            <a:r>
              <a:rPr lang="en-US"/>
              <a:t>Presented By:  Shubh Jala (100953844)</a:t>
            </a:r>
          </a:p>
          <a:p>
            <a:r>
              <a:rPr lang="en-US"/>
              <a:t>Krunal Patel (100955996)</a:t>
            </a:r>
          </a:p>
          <a:p>
            <a:r>
              <a:rPr lang="en-US"/>
              <a:t>Prabal Pratab Singh(100912919) 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B71D3-B38F-DD67-DDC4-8E0B15B85D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77" r="1" b="10555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4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6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800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874F-95D4-B8BA-5E35-D20FB5D0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34" y="596557"/>
            <a:ext cx="10515600" cy="656697"/>
          </a:xfrm>
        </p:spPr>
        <p:txBody>
          <a:bodyPr>
            <a:normAutofit fontScale="90000"/>
          </a:bodyPr>
          <a:lstStyle/>
          <a:p>
            <a:r>
              <a:rPr lang="en-US" sz="3800">
                <a:ea typeface="+mj-lt"/>
                <a:cs typeface="+mj-lt"/>
              </a:rPr>
              <a:t>Feature Correlation with Target Variable</a:t>
            </a:r>
            <a:endParaRPr lang="en-US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143B-46D1-0BD1-F203-78591633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73" y="1147686"/>
            <a:ext cx="11205027" cy="54592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400" b="1">
                <a:ea typeface="+mn-lt"/>
                <a:cs typeface="+mn-lt"/>
              </a:rPr>
              <a:t>Positive Correlation:</a:t>
            </a:r>
            <a:endParaRPr lang="en-US"/>
          </a:p>
          <a:p>
            <a:pPr>
              <a:buSzPct val="114999"/>
            </a:pPr>
            <a:r>
              <a:rPr lang="en-US" sz="1400">
                <a:ea typeface="+mn-lt"/>
                <a:cs typeface="+mn-lt"/>
              </a:rPr>
              <a:t>Features with positive coefficients (e.g., </a:t>
            </a:r>
            <a:r>
              <a:rPr lang="en-US" sz="1400" b="1" err="1">
                <a:ea typeface="+mn-lt"/>
                <a:cs typeface="+mn-lt"/>
              </a:rPr>
              <a:t>prio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b="1" err="1">
                <a:ea typeface="+mn-lt"/>
                <a:cs typeface="+mn-lt"/>
              </a:rPr>
              <a:t>last_interval</a:t>
            </a:r>
            <a:r>
              <a:rPr lang="en-US" sz="1400">
                <a:ea typeface="+mn-lt"/>
                <a:cs typeface="+mn-lt"/>
              </a:rPr>
              <a:t>) contribute positively to predicting the target.</a:t>
            </a:r>
            <a:endParaRPr lang="en-US"/>
          </a:p>
          <a:p>
            <a:pPr>
              <a:buSzPct val="114999"/>
            </a:pPr>
            <a:r>
              <a:rPr lang="en-US" sz="1400" b="1" err="1">
                <a:ea typeface="+mn-lt"/>
                <a:cs typeface="+mn-lt"/>
              </a:rPr>
              <a:t>prio</a:t>
            </a:r>
            <a:r>
              <a:rPr lang="en-US" sz="1400">
                <a:ea typeface="+mn-lt"/>
                <a:cs typeface="+mn-lt"/>
              </a:rPr>
              <a:t> has the strongest positive correlation.</a:t>
            </a:r>
            <a:endParaRPr lang="en-US"/>
          </a:p>
          <a:p>
            <a:pPr indent="0">
              <a:buNone/>
            </a:pPr>
            <a:r>
              <a:rPr lang="en-US" sz="1400" b="1">
                <a:ea typeface="+mn-lt"/>
                <a:cs typeface="+mn-lt"/>
              </a:rPr>
              <a:t>Negative Correlation:</a:t>
            </a:r>
            <a:endParaRPr lang="en-US"/>
          </a:p>
          <a:p>
            <a:pPr>
              <a:buSzPct val="114999"/>
            </a:pPr>
            <a:r>
              <a:rPr lang="en-US" sz="1400">
                <a:ea typeface="+mn-lt"/>
                <a:cs typeface="+mn-lt"/>
              </a:rPr>
              <a:t>Features with negative coefficients (e.g., </a:t>
            </a:r>
            <a:r>
              <a:rPr lang="en-US" sz="1400" b="1" err="1">
                <a:ea typeface="+mn-lt"/>
                <a:cs typeface="+mn-lt"/>
              </a:rPr>
              <a:t>signal_nvcsw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b="1" err="1">
                <a:ea typeface="+mn-lt"/>
                <a:cs typeface="+mn-lt"/>
              </a:rPr>
              <a:t>cgtime</a:t>
            </a:r>
            <a:r>
              <a:rPr lang="en-US" sz="1400">
                <a:ea typeface="+mn-lt"/>
                <a:cs typeface="+mn-lt"/>
              </a:rPr>
              <a:t>) contribute negatively to predicting the target.</a:t>
            </a:r>
            <a:endParaRPr lang="en-US"/>
          </a:p>
          <a:p>
            <a:pPr>
              <a:buSzPct val="114999"/>
            </a:pPr>
            <a:r>
              <a:rPr lang="en-US" sz="1400" b="1" err="1">
                <a:ea typeface="+mn-lt"/>
                <a:cs typeface="+mn-lt"/>
              </a:rPr>
              <a:t>signal_nvcsw</a:t>
            </a:r>
            <a:r>
              <a:rPr lang="en-US" sz="1400">
                <a:ea typeface="+mn-lt"/>
                <a:cs typeface="+mn-lt"/>
              </a:rPr>
              <a:t> has the strongest negative correlation.</a:t>
            </a:r>
            <a:endParaRPr lang="en-US"/>
          </a:p>
          <a:p>
            <a:pPr indent="0">
              <a:buNone/>
            </a:pPr>
            <a:r>
              <a:rPr lang="en-US" sz="1400" b="1">
                <a:ea typeface="+mn-lt"/>
                <a:cs typeface="+mn-lt"/>
              </a:rPr>
              <a:t>Magnitude of Correlation:</a:t>
            </a:r>
            <a:endParaRPr lang="en-US"/>
          </a:p>
          <a:p>
            <a:pPr>
              <a:buSzPct val="114999"/>
            </a:pPr>
            <a:r>
              <a:rPr lang="en-US" sz="1400">
                <a:ea typeface="+mn-lt"/>
                <a:cs typeface="+mn-lt"/>
              </a:rPr>
              <a:t>Correlation values closer to </a:t>
            </a:r>
            <a:r>
              <a:rPr lang="en-US" sz="1400" b="1">
                <a:ea typeface="+mn-lt"/>
                <a:cs typeface="+mn-lt"/>
              </a:rPr>
              <a:t>-1</a:t>
            </a:r>
            <a:r>
              <a:rPr lang="en-US" sz="1400">
                <a:ea typeface="+mn-lt"/>
                <a:cs typeface="+mn-lt"/>
              </a:rPr>
              <a:t> or </a:t>
            </a:r>
            <a:r>
              <a:rPr lang="en-US" sz="1400" b="1">
                <a:ea typeface="+mn-lt"/>
                <a:cs typeface="+mn-lt"/>
              </a:rPr>
              <a:t>1</a:t>
            </a:r>
            <a:r>
              <a:rPr lang="en-US" sz="1400">
                <a:ea typeface="+mn-lt"/>
                <a:cs typeface="+mn-lt"/>
              </a:rPr>
              <a:t> indicate stronger relationships.</a:t>
            </a:r>
            <a:endParaRPr lang="en-US"/>
          </a:p>
          <a:p>
            <a:pPr>
              <a:buSzPct val="114999"/>
            </a:pPr>
            <a:r>
              <a:rPr lang="en-US" sz="1400">
                <a:ea typeface="+mn-lt"/>
                <a:cs typeface="+mn-lt"/>
              </a:rPr>
              <a:t>Features with values near </a:t>
            </a:r>
            <a:r>
              <a:rPr lang="en-US" sz="1400" b="1">
                <a:ea typeface="+mn-lt"/>
                <a:cs typeface="+mn-lt"/>
              </a:rPr>
              <a:t>0</a:t>
            </a:r>
            <a:r>
              <a:rPr lang="en-US" sz="1400">
                <a:ea typeface="+mn-lt"/>
                <a:cs typeface="+mn-lt"/>
              </a:rPr>
              <a:t> (e.g., </a:t>
            </a:r>
            <a:r>
              <a:rPr lang="en-US" sz="1400" b="1" err="1">
                <a:ea typeface="+mn-lt"/>
                <a:cs typeface="+mn-lt"/>
              </a:rPr>
              <a:t>task_size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b="1" err="1">
                <a:ea typeface="+mn-lt"/>
                <a:cs typeface="+mn-lt"/>
              </a:rPr>
              <a:t>vm_pgoff</a:t>
            </a:r>
            <a:r>
              <a:rPr lang="en-US" sz="1400">
                <a:ea typeface="+mn-lt"/>
                <a:cs typeface="+mn-lt"/>
              </a:rPr>
              <a:t>) have minimal impact on predictions.</a:t>
            </a:r>
            <a:endParaRPr lang="en-US"/>
          </a:p>
          <a:p>
            <a:pPr indent="0">
              <a:buNone/>
            </a:pPr>
            <a:r>
              <a:rPr lang="en-US" sz="1400" b="1">
                <a:ea typeface="+mn-lt"/>
                <a:cs typeface="+mn-lt"/>
              </a:rPr>
              <a:t>Key Takeaways:</a:t>
            </a:r>
            <a:endParaRPr lang="en-US"/>
          </a:p>
          <a:p>
            <a:r>
              <a:rPr lang="en-US" sz="1400" b="1">
                <a:ea typeface="+mn-lt"/>
                <a:cs typeface="+mn-lt"/>
              </a:rPr>
              <a:t>Top Features:</a:t>
            </a:r>
            <a:endParaRPr lang="en-US"/>
          </a:p>
          <a:p>
            <a:pPr marL="1028700" lvl="1">
              <a:buSzPct val="114999"/>
            </a:pPr>
            <a:r>
              <a:rPr lang="en-US" sz="1400" b="1" err="1">
                <a:ea typeface="+mn-lt"/>
                <a:cs typeface="+mn-lt"/>
              </a:rPr>
              <a:t>prio</a:t>
            </a:r>
            <a:r>
              <a:rPr lang="en-US" sz="1400">
                <a:ea typeface="+mn-lt"/>
                <a:cs typeface="+mn-lt"/>
              </a:rPr>
              <a:t> and </a:t>
            </a:r>
            <a:r>
              <a:rPr lang="en-US" sz="1400" b="1" err="1">
                <a:ea typeface="+mn-lt"/>
                <a:cs typeface="+mn-lt"/>
              </a:rPr>
              <a:t>last_interval</a:t>
            </a:r>
            <a:r>
              <a:rPr lang="en-US" sz="1400">
                <a:ea typeface="+mn-lt"/>
                <a:cs typeface="+mn-lt"/>
              </a:rPr>
              <a:t> are critical for distinguishing between benign and malware.</a:t>
            </a:r>
            <a:endParaRPr lang="en-US"/>
          </a:p>
          <a:p>
            <a:pPr>
              <a:buSzPct val="114999"/>
            </a:pPr>
            <a:r>
              <a:rPr lang="en-US" sz="1400" b="1">
                <a:ea typeface="+mn-lt"/>
                <a:cs typeface="+mn-lt"/>
              </a:rPr>
              <a:t>Low-Impact Features:</a:t>
            </a:r>
            <a:endParaRPr lang="en-US"/>
          </a:p>
          <a:p>
            <a:pPr marL="1028700" lvl="1">
              <a:buSzPct val="114999"/>
            </a:pPr>
            <a:r>
              <a:rPr lang="en-US" sz="1400">
                <a:ea typeface="+mn-lt"/>
                <a:cs typeface="+mn-lt"/>
              </a:rPr>
              <a:t>Features with near-zero correlation may have limited utility and could be dropped or reviewed further.</a:t>
            </a:r>
            <a:endParaRPr lang="en-US"/>
          </a:p>
          <a:p>
            <a:pPr>
              <a:buSzPct val="114999"/>
            </a:pPr>
            <a:r>
              <a:rPr lang="en-US" sz="1400" b="1">
                <a:ea typeface="+mn-lt"/>
                <a:cs typeface="+mn-lt"/>
              </a:rPr>
              <a:t>Feature Selection:</a:t>
            </a:r>
            <a:endParaRPr lang="en-US"/>
          </a:p>
          <a:p>
            <a:pPr marL="1028700" lvl="1">
              <a:buSzPct val="114999"/>
            </a:pPr>
            <a:r>
              <a:rPr lang="en-US" sz="1400">
                <a:ea typeface="+mn-lt"/>
                <a:cs typeface="+mn-lt"/>
              </a:rPr>
              <a:t>Focus on strongly correlated features while considering removal or merging of weaker ones.</a:t>
            </a:r>
            <a:endParaRPr lang="en-US"/>
          </a:p>
          <a:p>
            <a:pPr marL="0" indent="0">
              <a:buNone/>
            </a:pPr>
            <a:endParaRPr lang="en-US" sz="1400">
              <a:latin typeface="Garamond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474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09EA27C-DE62-4CEC-A6D3-4FA9EF40A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number of bars&#10;&#10;Description automatically generated">
            <a:extLst>
              <a:ext uri="{FF2B5EF4-FFF2-40B4-BE49-F238E27FC236}">
                <a16:creationId xmlns:a16="http://schemas.microsoft.com/office/drawing/2014/main" id="{2F8EB0AF-6C72-2AD1-795B-A2260345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4" y="1478302"/>
            <a:ext cx="4969932" cy="3901395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75273F-5659-8E23-864C-0694C1897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3" y="1577701"/>
            <a:ext cx="4969932" cy="3702598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17092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9EA27C-DE62-4CEC-A6D3-4FA9EF40A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number of bars&#10;&#10;Description automatically generated">
            <a:extLst>
              <a:ext uri="{FF2B5EF4-FFF2-40B4-BE49-F238E27FC236}">
                <a16:creationId xmlns:a16="http://schemas.microsoft.com/office/drawing/2014/main" id="{A4923772-158A-0E1E-4A90-36729DC3D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4" y="1478302"/>
            <a:ext cx="4969932" cy="3901395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BCE781-C4BD-AECC-6AF6-722D4CBC3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3" y="1509364"/>
            <a:ext cx="4969932" cy="3839272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07668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EB4B82D-A989-40D8-A457-F1D9C0345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4E99EC7-4ECA-46FD-A4EE-C28A8AC6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pic>
        <p:nvPicPr>
          <p:cNvPr id="2" name="Picture 1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98A2EBA-5741-7126-FF16-ACC939A6C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179" y="1149305"/>
            <a:ext cx="5974730" cy="461547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7034349-EB95-4DEC-941A-A5BEB23CC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2" name="Rounded Rectangle 21">
              <a:extLst>
                <a:ext uri="{FF2B5EF4-FFF2-40B4-BE49-F238E27FC236}">
                  <a16:creationId xmlns:a16="http://schemas.microsoft.com/office/drawing/2014/main" id="{4ED14EF1-39B3-426A-842A-CEA137A6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0BA46E3-54EA-491A-BDC2-C9A945118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4" name="Rounded Rectangle 27">
              <a:extLst>
                <a:ext uri="{FF2B5EF4-FFF2-40B4-BE49-F238E27FC236}">
                  <a16:creationId xmlns:a16="http://schemas.microsoft.com/office/drawing/2014/main" id="{BC6C1592-02CC-4EA4-9A0E-7BE7C1ED8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7E44A5-FAF8-4D81-90C9-CFD68F1A1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0D874F-95D4-B8BA-5E35-D20FB5D0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262626"/>
                </a:solidFill>
                <a:ea typeface="+mj-lt"/>
                <a:cs typeface="+mj-lt"/>
              </a:rPr>
              <a:t>Top 5 Correlated Features</a:t>
            </a:r>
            <a:endParaRPr lang="en-US" sz="3700">
              <a:solidFill>
                <a:srgbClr val="262626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997454C-1B41-AD6F-FDA4-CEF16A36C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2402615"/>
            <a:ext cx="5278777" cy="1873965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143B-46D1-0BD1-F203-78591633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sz="10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262626"/>
                </a:solidFill>
                <a:ea typeface="+mn-lt"/>
                <a:cs typeface="+mn-lt"/>
              </a:rPr>
              <a:t>Feature Correlations:</a:t>
            </a:r>
            <a:endParaRPr lang="en-US" sz="10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SzPct val="114999"/>
            </a:pPr>
            <a:r>
              <a:rPr lang="en-US" sz="1000" b="1" err="1">
                <a:solidFill>
                  <a:srgbClr val="262626"/>
                </a:solidFill>
                <a:ea typeface="+mn-lt"/>
                <a:cs typeface="+mn-lt"/>
              </a:rPr>
              <a:t>prio</a:t>
            </a:r>
            <a:r>
              <a:rPr lang="en-US" sz="1000" b="1">
                <a:solidFill>
                  <a:srgbClr val="262626"/>
                </a:solidFill>
                <a:ea typeface="+mn-lt"/>
                <a:cs typeface="+mn-lt"/>
              </a:rPr>
              <a:t>: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 0.11 (highest positive correlation, potentially important).</a:t>
            </a:r>
            <a:endParaRPr lang="en-US" sz="10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SzPct val="114999"/>
            </a:pPr>
            <a:r>
              <a:rPr lang="en-US" sz="1000" b="1">
                <a:solidFill>
                  <a:srgbClr val="262626"/>
                </a:solidFill>
                <a:ea typeface="+mn-lt"/>
                <a:cs typeface="+mn-lt"/>
              </a:rPr>
              <a:t>last_interval: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 0.02.</a:t>
            </a:r>
            <a:endParaRPr lang="en-US" sz="10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SzPct val="114999"/>
            </a:pPr>
            <a:r>
              <a:rPr lang="en-US" sz="1000" b="1">
                <a:solidFill>
                  <a:srgbClr val="262626"/>
                </a:solidFill>
                <a:ea typeface="+mn-lt"/>
                <a:cs typeface="+mn-lt"/>
              </a:rPr>
              <a:t>min_flt: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 0.002.</a:t>
            </a:r>
            <a:endParaRPr lang="en-US" sz="10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SzPct val="114999"/>
            </a:pPr>
            <a:r>
              <a:rPr lang="en-US" sz="1000" b="1">
                <a:solidFill>
                  <a:srgbClr val="262626"/>
                </a:solidFill>
                <a:ea typeface="+mn-lt"/>
                <a:cs typeface="+mn-lt"/>
              </a:rPr>
              <a:t>millisecond: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 0.00004.</a:t>
            </a:r>
            <a:endParaRPr lang="en-US" sz="10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SzPct val="114999"/>
            </a:pPr>
            <a:r>
              <a:rPr lang="en-US" sz="1000" b="1">
                <a:solidFill>
                  <a:srgbClr val="262626"/>
                </a:solidFill>
                <a:ea typeface="+mn-lt"/>
                <a:cs typeface="+mn-lt"/>
              </a:rPr>
              <a:t>gtime: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 -0.02 (negative correlation).</a:t>
            </a:r>
            <a:endParaRPr lang="en-US" sz="1000">
              <a:solidFill>
                <a:srgbClr val="262626"/>
              </a:solidFill>
            </a:endParaRPr>
          </a:p>
          <a:p>
            <a:pPr indent="0">
              <a:lnSpc>
                <a:spcPct val="90000"/>
              </a:lnSpc>
              <a:buNone/>
            </a:pPr>
            <a:r>
              <a:rPr lang="en-US" sz="1000" b="1">
                <a:solidFill>
                  <a:srgbClr val="262626"/>
                </a:solidFill>
                <a:ea typeface="+mn-lt"/>
                <a:cs typeface="+mn-lt"/>
              </a:rPr>
              <a:t>Insights:</a:t>
            </a:r>
            <a:endParaRPr lang="en-US" sz="10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SzPct val="114999"/>
            </a:pPr>
            <a:r>
              <a:rPr lang="en-US" sz="1000" b="1" err="1">
                <a:solidFill>
                  <a:srgbClr val="262626"/>
                </a:solidFill>
                <a:ea typeface="+mn-lt"/>
                <a:cs typeface="+mn-lt"/>
              </a:rPr>
              <a:t>prio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 shows the strongest positive correlation, suggesting it might be useful for distinguishing between benign and malware.</a:t>
            </a:r>
            <a:endParaRPr lang="en-US" sz="10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SzPct val="114999"/>
            </a:pP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The other features have very low correlation values, indicating a weak direct relationship with the target variable and potentially less impact on prediction.</a:t>
            </a:r>
            <a:endParaRPr lang="en-US" sz="10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0">
              <a:solidFill>
                <a:srgbClr val="262626"/>
              </a:solidFill>
              <a:latin typeface="Apto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419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874F-95D4-B8BA-5E35-D20FB5D0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42" y="617904"/>
            <a:ext cx="10165492" cy="831293"/>
          </a:xfrm>
        </p:spPr>
        <p:txBody>
          <a:bodyPr>
            <a:normAutofit/>
          </a:bodyPr>
          <a:lstStyle/>
          <a:p>
            <a:r>
              <a:rPr lang="en-US">
                <a:latin typeface="Aptos Display"/>
                <a:ea typeface="+mj-lt"/>
                <a:cs typeface="+mj-lt"/>
              </a:rPr>
              <a:t>Feature Distributions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143B-46D1-0BD1-F203-78591633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17" y="1456834"/>
            <a:ext cx="9905411" cy="453227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SzPct val="114999"/>
            </a:pPr>
            <a:r>
              <a:rPr lang="en-US" sz="1400" b="1" err="1">
                <a:ea typeface="+mn-lt"/>
                <a:cs typeface="+mn-lt"/>
              </a:rPr>
              <a:t>prio</a:t>
            </a:r>
            <a:r>
              <a:rPr lang="en-US" sz="1400" b="1">
                <a:ea typeface="+mn-lt"/>
                <a:cs typeface="+mn-lt"/>
              </a:rPr>
              <a:t>:</a:t>
            </a:r>
            <a:endParaRPr lang="en-US" sz="1400"/>
          </a:p>
          <a:p>
            <a:pPr>
              <a:buSzPct val="114999"/>
            </a:pPr>
            <a:r>
              <a:rPr lang="en-US" sz="1400">
                <a:ea typeface="+mn-lt"/>
                <a:cs typeface="+mn-lt"/>
              </a:rPr>
              <a:t>The histogram shows significant overlap between classes.</a:t>
            </a:r>
            <a:endParaRPr lang="en-US" sz="1400"/>
          </a:p>
          <a:p>
            <a:pPr>
              <a:buSzPct val="114999"/>
            </a:pPr>
            <a:r>
              <a:rPr lang="en-US" sz="1400">
                <a:ea typeface="+mn-lt"/>
                <a:cs typeface="+mn-lt"/>
              </a:rPr>
              <a:t>Peaks in the data suggest a possible discrete or grouped pattern.</a:t>
            </a:r>
            <a:endParaRPr lang="en-US" sz="1400"/>
          </a:p>
          <a:p>
            <a:pPr>
              <a:buSzPct val="114999"/>
            </a:pPr>
            <a:r>
              <a:rPr lang="en-US" sz="1400" b="1" err="1">
                <a:ea typeface="+mn-lt"/>
                <a:cs typeface="+mn-lt"/>
              </a:rPr>
              <a:t>last_interval</a:t>
            </a:r>
            <a:r>
              <a:rPr lang="en-US" sz="1400" b="1">
                <a:ea typeface="+mn-lt"/>
                <a:cs typeface="+mn-lt"/>
              </a:rPr>
              <a:t>:</a:t>
            </a:r>
            <a:endParaRPr lang="en-US" sz="1400"/>
          </a:p>
          <a:p>
            <a:pPr>
              <a:buSzPct val="114999"/>
            </a:pPr>
            <a:r>
              <a:rPr lang="en-US" sz="1400">
                <a:ea typeface="+mn-lt"/>
                <a:cs typeface="+mn-lt"/>
              </a:rPr>
              <a:t>Data is clustered near low values, especially around 0.</a:t>
            </a:r>
            <a:endParaRPr lang="en-US" sz="1400"/>
          </a:p>
          <a:p>
            <a:pPr>
              <a:buSzPct val="114999"/>
            </a:pPr>
            <a:r>
              <a:rPr lang="en-US" sz="1400">
                <a:ea typeface="+mn-lt"/>
                <a:cs typeface="+mn-lt"/>
              </a:rPr>
              <a:t>Class distributions (0 and 1) show some separation with spikes at specific intervals.</a:t>
            </a:r>
            <a:endParaRPr lang="en-US" sz="1400"/>
          </a:p>
          <a:p>
            <a:pPr>
              <a:buSzPct val="114999"/>
            </a:pPr>
            <a:r>
              <a:rPr lang="en-US" sz="1400" b="1" err="1">
                <a:ea typeface="+mn-lt"/>
                <a:cs typeface="+mn-lt"/>
              </a:rPr>
              <a:t>min_flt</a:t>
            </a:r>
            <a:r>
              <a:rPr lang="en-US" sz="1400" b="1">
                <a:ea typeface="+mn-lt"/>
                <a:cs typeface="+mn-lt"/>
              </a:rPr>
              <a:t>:</a:t>
            </a:r>
            <a:endParaRPr lang="en-US" sz="1400"/>
          </a:p>
          <a:p>
            <a:pPr>
              <a:buSzPct val="114999"/>
            </a:pPr>
            <a:r>
              <a:rPr lang="en-US" sz="1400">
                <a:ea typeface="+mn-lt"/>
                <a:cs typeface="+mn-lt"/>
              </a:rPr>
              <a:t>Most values are 0 for both classes, with occasional higher values.</a:t>
            </a:r>
            <a:endParaRPr lang="en-US" sz="1400"/>
          </a:p>
          <a:p>
            <a:pPr>
              <a:buSzPct val="114999"/>
            </a:pPr>
            <a:r>
              <a:rPr lang="en-US" sz="1400">
                <a:ea typeface="+mn-lt"/>
                <a:cs typeface="+mn-lt"/>
              </a:rPr>
              <a:t>Low variability suggests it may have limited influence on classification.</a:t>
            </a:r>
            <a:endParaRPr lang="en-US" sz="1400"/>
          </a:p>
          <a:p>
            <a:pPr>
              <a:buSzPct val="114999"/>
            </a:pPr>
            <a:r>
              <a:rPr lang="en-US" sz="1400" b="1">
                <a:ea typeface="+mn-lt"/>
                <a:cs typeface="+mn-lt"/>
              </a:rPr>
              <a:t>millisecond:</a:t>
            </a:r>
            <a:endParaRPr lang="en-US" sz="1400"/>
          </a:p>
          <a:p>
            <a:pPr>
              <a:buSzPct val="114999"/>
            </a:pPr>
            <a:r>
              <a:rPr lang="en-US" sz="1400">
                <a:ea typeface="+mn-lt"/>
                <a:cs typeface="+mn-lt"/>
              </a:rPr>
              <a:t>Displays a uniform distribution for both classes.</a:t>
            </a:r>
            <a:endParaRPr lang="en-US" sz="1400"/>
          </a:p>
          <a:p>
            <a:pPr>
              <a:buSzPct val="114999"/>
            </a:pPr>
            <a:r>
              <a:rPr lang="en-US" sz="1400">
                <a:ea typeface="+mn-lt"/>
                <a:cs typeface="+mn-lt"/>
              </a:rPr>
              <a:t>Minimal separation between benign and malware, indicating low predictive potential.</a:t>
            </a:r>
            <a:endParaRPr lang="en-US" sz="1400"/>
          </a:p>
          <a:p>
            <a:pPr>
              <a:buSzPct val="114999"/>
            </a:pPr>
            <a:r>
              <a:rPr lang="en-US" sz="1400" b="1" err="1">
                <a:ea typeface="+mn-lt"/>
                <a:cs typeface="+mn-lt"/>
              </a:rPr>
              <a:t>gtime</a:t>
            </a:r>
            <a:r>
              <a:rPr lang="en-US" sz="1400" b="1">
                <a:ea typeface="+mn-lt"/>
                <a:cs typeface="+mn-lt"/>
              </a:rPr>
              <a:t>:</a:t>
            </a:r>
            <a:endParaRPr lang="en-US" sz="1400"/>
          </a:p>
          <a:p>
            <a:pPr>
              <a:buSzPct val="114999"/>
            </a:pPr>
            <a:r>
              <a:rPr lang="en-US" sz="1400">
                <a:ea typeface="+mn-lt"/>
                <a:cs typeface="+mn-lt"/>
              </a:rPr>
              <a:t>Data is highly skewed toward 0.</a:t>
            </a:r>
            <a:endParaRPr lang="en-US" sz="1400"/>
          </a:p>
          <a:p>
            <a:pPr>
              <a:buSzPct val="114999"/>
            </a:pPr>
            <a:r>
              <a:rPr lang="en-US" sz="1400">
                <a:ea typeface="+mn-lt"/>
                <a:cs typeface="+mn-lt"/>
              </a:rPr>
              <a:t>Minimal separation between classes, making it less useful for classification tasks.</a:t>
            </a:r>
            <a:endParaRPr lang="en-US" sz="1400"/>
          </a:p>
          <a:p>
            <a:pPr>
              <a:buNone/>
            </a:pPr>
            <a:endParaRPr lang="en-US" sz="1400" b="1">
              <a:latin typeface="Aptos"/>
              <a:ea typeface="+mn-lt"/>
              <a:cs typeface="+mn-lt"/>
            </a:endParaRPr>
          </a:p>
          <a:p>
            <a:pPr marL="971550" lvl="1">
              <a:buFont typeface="Arial"/>
              <a:buChar char="•"/>
            </a:pPr>
            <a:endParaRPr lang="en-US" sz="1600">
              <a:ea typeface="+mn-lt"/>
              <a:cs typeface="+mn-lt"/>
            </a:endParaRPr>
          </a:p>
          <a:p>
            <a:pPr>
              <a:buNone/>
            </a:pPr>
            <a:endParaRPr lang="en-US" sz="1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283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874F-95D4-B8BA-5E35-D20FB5D0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ea typeface="+mj-lt"/>
                <a:cs typeface="+mj-lt"/>
              </a:rPr>
              <a:t>Summary Statistics</a:t>
            </a:r>
            <a:endParaRPr lang="en-US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143B-46D1-0BD1-F203-78591633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None/>
            </a:pPr>
            <a:endParaRPr lang="en-US" sz="1000">
              <a:solidFill>
                <a:srgbClr val="262626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262626"/>
                </a:solidFill>
                <a:ea typeface="+mn-lt"/>
                <a:cs typeface="+mn-lt"/>
              </a:rPr>
              <a:t>Count:</a:t>
            </a:r>
            <a:endParaRPr lang="en-US" sz="1000">
              <a:solidFill>
                <a:srgbClr val="262626"/>
              </a:solidFill>
              <a:ea typeface="+mn-lt"/>
              <a:cs typeface="+mn-lt"/>
            </a:endParaRPr>
          </a:p>
          <a:p>
            <a:pPr lvl="1">
              <a:lnSpc>
                <a:spcPct val="90000"/>
              </a:lnSpc>
              <a:buSzPct val="114999"/>
            </a:pP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All features have </a:t>
            </a:r>
            <a:r>
              <a:rPr lang="en-US" sz="1000" b="1">
                <a:solidFill>
                  <a:srgbClr val="262626"/>
                </a:solidFill>
                <a:ea typeface="+mn-lt"/>
                <a:cs typeface="+mn-lt"/>
              </a:rPr>
              <a:t>100,000 instances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, confirming there are </a:t>
            </a:r>
            <a:r>
              <a:rPr lang="en-US" sz="1000" b="1">
                <a:solidFill>
                  <a:srgbClr val="262626"/>
                </a:solidFill>
                <a:ea typeface="+mn-lt"/>
                <a:cs typeface="+mn-lt"/>
              </a:rPr>
              <a:t>no missing values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 in the dataset.</a:t>
            </a:r>
            <a:endParaRPr lang="en-US" sz="10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262626"/>
                </a:solidFill>
                <a:ea typeface="+mn-lt"/>
                <a:cs typeface="+mn-lt"/>
              </a:rPr>
              <a:t>Mean and Standard Deviation:</a:t>
            </a:r>
            <a:endParaRPr lang="en-US" sz="100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  <a:buSzPct val="114999"/>
            </a:pP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Features like </a:t>
            </a:r>
            <a:r>
              <a:rPr lang="en-US" sz="1000" b="1" err="1">
                <a:solidFill>
                  <a:srgbClr val="262626"/>
                </a:solidFill>
                <a:ea typeface="+mn-lt"/>
                <a:cs typeface="+mn-lt"/>
              </a:rPr>
              <a:t>prio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, </a:t>
            </a:r>
            <a:r>
              <a:rPr lang="en-US" sz="1000" b="1" err="1">
                <a:solidFill>
                  <a:srgbClr val="262626"/>
                </a:solidFill>
                <a:ea typeface="+mn-lt"/>
                <a:cs typeface="+mn-lt"/>
              </a:rPr>
              <a:t>vm_pgoff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, and </a:t>
            </a:r>
            <a:r>
              <a:rPr lang="en-US" sz="1000" b="1">
                <a:solidFill>
                  <a:srgbClr val="262626"/>
                </a:solidFill>
                <a:ea typeface="+mn-lt"/>
                <a:cs typeface="+mn-lt"/>
              </a:rPr>
              <a:t>state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 have high mean values, indicating they may have larger numerical scales.</a:t>
            </a:r>
            <a:endParaRPr lang="en-US" sz="100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  <a:buSzPct val="114999"/>
            </a:pP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Features like </a:t>
            </a:r>
            <a:r>
              <a:rPr lang="en-US" sz="1000" b="1" err="1">
                <a:solidFill>
                  <a:srgbClr val="262626"/>
                </a:solidFill>
                <a:ea typeface="+mn-lt"/>
                <a:cs typeface="+mn-lt"/>
              </a:rPr>
              <a:t>min_fit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 and </a:t>
            </a:r>
            <a:r>
              <a:rPr lang="en-US" sz="1000" b="1" err="1">
                <a:solidFill>
                  <a:srgbClr val="262626"/>
                </a:solidFill>
                <a:ea typeface="+mn-lt"/>
                <a:cs typeface="+mn-lt"/>
              </a:rPr>
              <a:t>max_fit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 have smaller ranges, hinting at categorical or binary values.</a:t>
            </a:r>
            <a:endParaRPr lang="en-US" sz="10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262626"/>
                </a:solidFill>
                <a:ea typeface="+mn-lt"/>
                <a:cs typeface="+mn-lt"/>
              </a:rPr>
              <a:t>Min and Max Values:</a:t>
            </a:r>
            <a:endParaRPr lang="en-US" sz="100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  <a:buSzPct val="114999"/>
            </a:pPr>
            <a:r>
              <a:rPr lang="en-US" sz="1000" b="1" err="1">
                <a:solidFill>
                  <a:srgbClr val="262626"/>
                </a:solidFill>
                <a:ea typeface="+mn-lt"/>
                <a:cs typeface="+mn-lt"/>
              </a:rPr>
              <a:t>min_fit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 ranges from 0 to 1, confirming it is binary.</a:t>
            </a:r>
            <a:endParaRPr lang="en-US" sz="100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  <a:buSzPct val="114999"/>
            </a:pP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Features like </a:t>
            </a:r>
            <a:r>
              <a:rPr lang="en-US" sz="1000" b="1" err="1">
                <a:solidFill>
                  <a:srgbClr val="262626"/>
                </a:solidFill>
                <a:ea typeface="+mn-lt"/>
                <a:cs typeface="+mn-lt"/>
              </a:rPr>
              <a:t>prio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 and </a:t>
            </a:r>
            <a:r>
              <a:rPr lang="en-US" sz="1000" b="1">
                <a:solidFill>
                  <a:srgbClr val="262626"/>
                </a:solidFill>
                <a:ea typeface="+mn-lt"/>
                <a:cs typeface="+mn-lt"/>
              </a:rPr>
              <a:t>state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 span larger numerical ranges, requiring attention to scaling.</a:t>
            </a:r>
            <a:endParaRPr lang="en-US" sz="100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  <a:buSzPct val="114999"/>
            </a:pPr>
            <a:r>
              <a:rPr lang="en-US" sz="1000" b="1">
                <a:solidFill>
                  <a:srgbClr val="262626"/>
                </a:solidFill>
                <a:ea typeface="+mn-lt"/>
                <a:cs typeface="+mn-lt"/>
              </a:rPr>
              <a:t>Key Insights:</a:t>
            </a:r>
            <a:endParaRPr lang="en-US" sz="10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SzPct val="114999"/>
            </a:pPr>
            <a:r>
              <a:rPr lang="en-US" sz="1000" b="1">
                <a:solidFill>
                  <a:srgbClr val="262626"/>
                </a:solidFill>
                <a:ea typeface="+mn-lt"/>
                <a:cs typeface="+mn-lt"/>
              </a:rPr>
              <a:t>Numerical Scaling: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 Ensure all numerical features are properly scaled for machine learning models to avoid biases caused by differing ranges.</a:t>
            </a:r>
            <a:endParaRPr lang="en-US" sz="10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SzPct val="114999"/>
            </a:pPr>
            <a:r>
              <a:rPr lang="en-US" sz="1000" b="1">
                <a:solidFill>
                  <a:srgbClr val="262626"/>
                </a:solidFill>
                <a:ea typeface="+mn-lt"/>
                <a:cs typeface="+mn-lt"/>
              </a:rPr>
              <a:t>Binary Features: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 Binary features (e.g., </a:t>
            </a:r>
            <a:r>
              <a:rPr lang="en-US" sz="1000" b="1" err="1">
                <a:solidFill>
                  <a:srgbClr val="262626"/>
                </a:solidFill>
                <a:ea typeface="+mn-lt"/>
                <a:cs typeface="+mn-lt"/>
              </a:rPr>
              <a:t>min_fit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, </a:t>
            </a:r>
            <a:r>
              <a:rPr lang="en-US" sz="1000" b="1" err="1">
                <a:solidFill>
                  <a:srgbClr val="262626"/>
                </a:solidFill>
                <a:ea typeface="+mn-lt"/>
                <a:cs typeface="+mn-lt"/>
              </a:rPr>
              <a:t>max_fit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) might need encoding when used with models like decision trees.</a:t>
            </a:r>
            <a:endParaRPr lang="en-US" sz="10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SzPct val="114999"/>
              <a:buFont typeface="Arial"/>
              <a:buChar char="•"/>
            </a:pPr>
            <a:endParaRPr lang="en-US" sz="700">
              <a:solidFill>
                <a:srgbClr val="262626"/>
              </a:solidFill>
              <a:ea typeface="+mn-lt"/>
              <a:cs typeface="+mn-lt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0448592-2A35-008C-F3EE-29C0D44DB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93" y="2891198"/>
            <a:ext cx="3332394" cy="2980604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818112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874F-95D4-B8BA-5E35-D20FB5D0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01" y="606234"/>
            <a:ext cx="10202333" cy="65669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Logistic Regression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143B-46D1-0BD1-F203-78591633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6" y="1254125"/>
            <a:ext cx="5649686" cy="440939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200" b="1">
                <a:ea typeface="+mn-lt"/>
                <a:cs typeface="+mn-lt"/>
              </a:rPr>
              <a:t>Logistic Regression Overview:</a:t>
            </a:r>
            <a:endParaRPr lang="en-US"/>
          </a:p>
          <a:p>
            <a:pPr>
              <a:buSzPct val="114999"/>
            </a:pPr>
            <a:r>
              <a:rPr lang="en-US" sz="1200">
                <a:ea typeface="+mn-lt"/>
                <a:cs typeface="+mn-lt"/>
              </a:rPr>
              <a:t>A classification algorithm used to predict the probability of a binary outcome: </a:t>
            </a:r>
            <a:r>
              <a:rPr lang="en-US" sz="1200" b="1">
                <a:ea typeface="+mn-lt"/>
                <a:cs typeface="+mn-lt"/>
              </a:rPr>
              <a:t>Benign (0)</a:t>
            </a:r>
            <a:r>
              <a:rPr lang="en-US" sz="1200">
                <a:ea typeface="+mn-lt"/>
                <a:cs typeface="+mn-lt"/>
              </a:rPr>
              <a:t> vs </a:t>
            </a:r>
            <a:r>
              <a:rPr lang="en-US" sz="1200" b="1">
                <a:ea typeface="+mn-lt"/>
                <a:cs typeface="+mn-lt"/>
              </a:rPr>
              <a:t>Malware (1)</a:t>
            </a:r>
            <a:r>
              <a:rPr lang="en-US" sz="1200">
                <a:ea typeface="+mn-lt"/>
                <a:cs typeface="+mn-lt"/>
              </a:rPr>
              <a:t>.</a:t>
            </a:r>
            <a:endParaRPr lang="en-US"/>
          </a:p>
          <a:p>
            <a:pPr>
              <a:buSzPct val="114999"/>
            </a:pPr>
            <a:r>
              <a:rPr lang="en-US" sz="1200">
                <a:ea typeface="+mn-lt"/>
                <a:cs typeface="+mn-lt"/>
              </a:rPr>
              <a:t>Evaluates performance using metrics like </a:t>
            </a:r>
            <a:r>
              <a:rPr lang="en-US" sz="1200" b="1">
                <a:ea typeface="+mn-lt"/>
                <a:cs typeface="+mn-lt"/>
              </a:rPr>
              <a:t>accuracy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b="1">
                <a:ea typeface="+mn-lt"/>
                <a:cs typeface="+mn-lt"/>
              </a:rPr>
              <a:t>precision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b="1">
                <a:ea typeface="+mn-lt"/>
                <a:cs typeface="+mn-lt"/>
              </a:rPr>
              <a:t>recall</a:t>
            </a:r>
            <a:r>
              <a:rPr lang="en-US" sz="1200">
                <a:ea typeface="+mn-lt"/>
                <a:cs typeface="+mn-lt"/>
              </a:rPr>
              <a:t>, and </a:t>
            </a:r>
            <a:r>
              <a:rPr lang="en-US" sz="1200" b="1">
                <a:ea typeface="+mn-lt"/>
                <a:cs typeface="+mn-lt"/>
              </a:rPr>
              <a:t>AUC (Area Under the Curve)</a:t>
            </a:r>
            <a:r>
              <a:rPr lang="en-US" sz="1200">
                <a:ea typeface="+mn-lt"/>
                <a:cs typeface="+mn-lt"/>
              </a:rPr>
              <a:t>.</a:t>
            </a:r>
            <a:endParaRPr lang="en-US"/>
          </a:p>
          <a:p>
            <a:pPr indent="0">
              <a:buNone/>
            </a:pPr>
            <a:r>
              <a:rPr lang="en-US" sz="1200" b="1">
                <a:ea typeface="+mn-lt"/>
                <a:cs typeface="+mn-lt"/>
              </a:rPr>
              <a:t>Model Training Details: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Training Dataset:</a:t>
            </a:r>
            <a:endParaRPr lang="en-US"/>
          </a:p>
          <a:p>
            <a:pPr marL="1028700" lvl="1">
              <a:buSzPct val="114999"/>
            </a:pPr>
            <a:r>
              <a:rPr lang="en-US" sz="1200">
                <a:ea typeface="+mn-lt"/>
                <a:cs typeface="+mn-lt"/>
              </a:rPr>
              <a:t>70% of the dataset was used for training the model.</a:t>
            </a:r>
            <a:endParaRPr lang="en-US"/>
          </a:p>
          <a:p>
            <a:pPr>
              <a:buSzPct val="114999"/>
            </a:pPr>
            <a:r>
              <a:rPr lang="en-US" sz="1200" b="1">
                <a:ea typeface="+mn-lt"/>
                <a:cs typeface="+mn-lt"/>
              </a:rPr>
              <a:t>Preprocessing:</a:t>
            </a:r>
            <a:endParaRPr lang="en-US"/>
          </a:p>
          <a:p>
            <a:pPr marL="1028700" lvl="1">
              <a:buSzPct val="114999"/>
            </a:pPr>
            <a:r>
              <a:rPr lang="en-US" sz="1200" b="1">
                <a:ea typeface="+mn-lt"/>
                <a:cs typeface="+mn-lt"/>
              </a:rPr>
              <a:t>Feature Scaling:</a:t>
            </a:r>
            <a:r>
              <a:rPr lang="en-US" sz="1200">
                <a:ea typeface="+mn-lt"/>
                <a:cs typeface="+mn-lt"/>
              </a:rPr>
              <a:t> Ensured numerical features were scaled properly.</a:t>
            </a:r>
            <a:endParaRPr lang="en-US"/>
          </a:p>
          <a:p>
            <a:pPr marL="1028700" lvl="1">
              <a:buSzPct val="114999"/>
            </a:pPr>
            <a:r>
              <a:rPr lang="en-US" sz="1200" b="1">
                <a:ea typeface="+mn-lt"/>
                <a:cs typeface="+mn-lt"/>
              </a:rPr>
              <a:t>Target Encoding:</a:t>
            </a:r>
            <a:r>
              <a:rPr lang="en-US" sz="1200">
                <a:ea typeface="+mn-lt"/>
                <a:cs typeface="+mn-lt"/>
              </a:rPr>
              <a:t> Target labels were encoded as </a:t>
            </a:r>
            <a:r>
              <a:rPr lang="en-US" sz="1200" b="1">
                <a:ea typeface="+mn-lt"/>
                <a:cs typeface="+mn-lt"/>
              </a:rPr>
              <a:t>0</a:t>
            </a:r>
            <a:r>
              <a:rPr lang="en-US" sz="1200">
                <a:ea typeface="+mn-lt"/>
                <a:cs typeface="+mn-lt"/>
              </a:rPr>
              <a:t> (benign) and </a:t>
            </a:r>
            <a:r>
              <a:rPr lang="en-US" sz="1200" b="1">
                <a:ea typeface="+mn-lt"/>
                <a:cs typeface="+mn-lt"/>
              </a:rPr>
              <a:t>1</a:t>
            </a:r>
            <a:r>
              <a:rPr lang="en-US" sz="1200">
                <a:ea typeface="+mn-lt"/>
                <a:cs typeface="+mn-lt"/>
              </a:rPr>
              <a:t> (malware).</a:t>
            </a:r>
            <a:endParaRPr lang="en-US"/>
          </a:p>
          <a:p>
            <a:pPr>
              <a:buSzPct val="114999"/>
            </a:pPr>
            <a:r>
              <a:rPr lang="en-US" sz="1200" b="1">
                <a:ea typeface="+mn-lt"/>
                <a:cs typeface="+mn-lt"/>
              </a:rPr>
              <a:t>Model Configuration:</a:t>
            </a:r>
            <a:endParaRPr lang="en-US"/>
          </a:p>
          <a:p>
            <a:pPr marL="1028700" lvl="1">
              <a:buSzPct val="114999"/>
            </a:pPr>
            <a:r>
              <a:rPr lang="en-US" sz="1200">
                <a:ea typeface="+mn-lt"/>
                <a:cs typeface="+mn-lt"/>
              </a:rPr>
              <a:t>Logistic Regression configured with </a:t>
            </a:r>
            <a:r>
              <a:rPr lang="en-US" sz="1200" b="1" err="1">
                <a:ea typeface="+mn-lt"/>
                <a:cs typeface="+mn-lt"/>
              </a:rPr>
              <a:t>max_iter</a:t>
            </a:r>
            <a:r>
              <a:rPr lang="en-US" sz="1200" b="1">
                <a:ea typeface="+mn-lt"/>
                <a:cs typeface="+mn-lt"/>
              </a:rPr>
              <a:t>=1000</a:t>
            </a:r>
            <a:r>
              <a:rPr lang="en-US" sz="1200">
                <a:ea typeface="+mn-lt"/>
                <a:cs typeface="+mn-lt"/>
              </a:rPr>
              <a:t> to guarantee convergence.</a:t>
            </a:r>
            <a:endParaRPr lang="en-US"/>
          </a:p>
          <a:p>
            <a:pPr>
              <a:buNone/>
            </a:pPr>
            <a:endParaRPr lang="en-US" sz="1200" b="1">
              <a:ea typeface="+mn-lt"/>
              <a:cs typeface="+mn-lt"/>
            </a:endParaRPr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5CBCA46-DECD-33AD-5241-A55EBFB62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21" y="2088394"/>
            <a:ext cx="5021339" cy="27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0D874F-95D4-B8BA-5E35-D20FB5D0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ea typeface="+mj-lt"/>
                <a:cs typeface="+mj-lt"/>
              </a:rPr>
              <a:t>Model Performance</a:t>
            </a:r>
            <a:endParaRPr lang="en-US">
              <a:solidFill>
                <a:srgbClr val="262626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195CCB5-EF48-B9E5-EF8D-5F360BC5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2578776"/>
            <a:ext cx="3876801" cy="152164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143B-46D1-0BD1-F203-78591633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Classification Metrics:</a:t>
            </a:r>
            <a:endParaRPr lang="en-US" sz="10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Accuracy: 0.76</a:t>
            </a:r>
            <a:endParaRPr lang="en-US" sz="10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Precision:</a:t>
            </a:r>
            <a:endParaRPr lang="en-US" sz="100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Class 0 (</a:t>
            </a:r>
            <a:r>
              <a:rPr lang="en-US" sz="1000">
                <a:solidFill>
                  <a:srgbClr val="262626"/>
                </a:solidFill>
                <a:latin typeface="Consolas"/>
                <a:ea typeface="+mn-lt"/>
                <a:cs typeface="+mn-lt"/>
              </a:rPr>
              <a:t>benign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): 0.83</a:t>
            </a:r>
            <a:endParaRPr lang="en-US" sz="100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Class 1 (</a:t>
            </a:r>
            <a:r>
              <a:rPr lang="en-US" sz="1000">
                <a:solidFill>
                  <a:srgbClr val="262626"/>
                </a:solidFill>
                <a:latin typeface="Consolas"/>
                <a:ea typeface="+mn-lt"/>
                <a:cs typeface="+mn-lt"/>
              </a:rPr>
              <a:t>malware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): 0.71</a:t>
            </a:r>
            <a:endParaRPr lang="en-US" sz="10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Recall: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Class 0 (</a:t>
            </a:r>
            <a:r>
              <a:rPr lang="en-US" sz="1000">
                <a:solidFill>
                  <a:srgbClr val="262626"/>
                </a:solidFill>
                <a:latin typeface="Consolas"/>
                <a:ea typeface="+mn-lt"/>
                <a:cs typeface="+mn-lt"/>
              </a:rPr>
              <a:t>benign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): 0.65</a:t>
            </a:r>
            <a:endParaRPr lang="en-US" sz="100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Class 1 (</a:t>
            </a:r>
            <a:r>
              <a:rPr lang="en-US" sz="1000">
                <a:solidFill>
                  <a:srgbClr val="262626"/>
                </a:solidFill>
                <a:latin typeface="Consolas"/>
                <a:ea typeface="+mn-lt"/>
                <a:cs typeface="+mn-lt"/>
              </a:rPr>
              <a:t>malware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): 0.87</a:t>
            </a:r>
            <a:endParaRPr lang="en-US" sz="10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F1-Score: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Class 0 (</a:t>
            </a:r>
            <a:r>
              <a:rPr lang="en-US" sz="1000">
                <a:solidFill>
                  <a:srgbClr val="262626"/>
                </a:solidFill>
                <a:latin typeface="Consolas"/>
                <a:ea typeface="+mn-lt"/>
                <a:cs typeface="+mn-lt"/>
              </a:rPr>
              <a:t>benign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): 0.73</a:t>
            </a:r>
            <a:endParaRPr lang="en-US" sz="100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Class 1 (</a:t>
            </a:r>
            <a:r>
              <a:rPr lang="en-US" sz="1000">
                <a:solidFill>
                  <a:srgbClr val="262626"/>
                </a:solidFill>
                <a:latin typeface="Consolas"/>
                <a:ea typeface="+mn-lt"/>
                <a:cs typeface="+mn-lt"/>
              </a:rPr>
              <a:t>malware</a:t>
            </a:r>
            <a:r>
              <a:rPr lang="en-US" sz="1000">
                <a:solidFill>
                  <a:srgbClr val="262626"/>
                </a:solidFill>
                <a:ea typeface="+mn-lt"/>
                <a:cs typeface="+mn-lt"/>
              </a:rPr>
              <a:t>): 0.78</a:t>
            </a:r>
            <a:endParaRPr lang="en-US" sz="10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1000">
              <a:solidFill>
                <a:srgbClr val="262626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312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874F-95D4-B8BA-5E35-D20FB5D0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Dataset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143B-46D1-0BD1-F203-785916339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/>
              <a:t>Dataset Overview:</a:t>
            </a:r>
          </a:p>
          <a:p>
            <a:pPr marL="0" indent="0">
              <a:buNone/>
            </a:pPr>
            <a:r>
              <a:rPr lang="en-US" b="1"/>
              <a:t>Total Instances:</a:t>
            </a:r>
            <a:r>
              <a:rPr lang="en-US"/>
              <a:t> 100,000, split equally into two categories: Malware and Benign, each with 50,000 entries.</a:t>
            </a:r>
          </a:p>
          <a:p>
            <a:pPr marL="0" indent="0">
              <a:buNone/>
            </a:pPr>
            <a:r>
              <a:rPr lang="en-US" b="1"/>
              <a:t>Features:</a:t>
            </a:r>
            <a:r>
              <a:rPr lang="en-US"/>
              <a:t> 34 features are included, combining both numerical and categorical data.</a:t>
            </a:r>
          </a:p>
          <a:p>
            <a:pPr marL="0" indent="0">
              <a:buNone/>
            </a:pPr>
            <a:r>
              <a:rPr lang="en-US" b="1"/>
              <a:t>Class Distribution:</a:t>
            </a:r>
          </a:p>
          <a:p>
            <a:pPr marL="0" indent="0">
              <a:buNone/>
            </a:pPr>
            <a:r>
              <a:rPr lang="en-US" b="1"/>
              <a:t>Malware:</a:t>
            </a:r>
            <a:r>
              <a:rPr lang="en-US"/>
              <a:t> 50,000 (50%)</a:t>
            </a:r>
          </a:p>
          <a:p>
            <a:pPr marL="0" indent="0">
              <a:buNone/>
            </a:pPr>
            <a:r>
              <a:rPr lang="en-US" b="1"/>
              <a:t>Benign:</a:t>
            </a:r>
            <a:r>
              <a:rPr lang="en-US"/>
              <a:t> 50,000 (50%)</a:t>
            </a:r>
          </a:p>
          <a:p>
            <a:pPr marL="0" indent="0">
              <a:buNone/>
            </a:pPr>
            <a:r>
              <a:rPr lang="en-US" b="1"/>
              <a:t>Key Insight:</a:t>
            </a:r>
            <a:br>
              <a:rPr lang="en-US"/>
            </a:br>
            <a:r>
              <a:rPr lang="en-US"/>
              <a:t>The dataset is fully balanced, making it ideal for classification tasks with no bias toward either category.</a:t>
            </a:r>
          </a:p>
        </p:txBody>
      </p:sp>
    </p:spTree>
    <p:extLst>
      <p:ext uri="{BB962C8B-B14F-4D97-AF65-F5344CB8AC3E}">
        <p14:creationId xmlns:p14="http://schemas.microsoft.com/office/powerpoint/2010/main" val="3676295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0D874F-95D4-B8BA-5E35-D20FB5D0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ea typeface="+mj-lt"/>
                <a:cs typeface="+mj-lt"/>
              </a:rPr>
              <a:t>Model Performance</a:t>
            </a:r>
            <a:endParaRPr lang="en-US">
              <a:solidFill>
                <a:srgbClr val="262626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3ECB6110-DE47-64D2-D90A-65040826A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803416"/>
            <a:ext cx="3876801" cy="307236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143B-46D1-0BD1-F203-78591633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rgbClr val="262626"/>
                </a:solidFill>
                <a:ea typeface="+mn-lt"/>
                <a:cs typeface="+mn-lt"/>
              </a:rPr>
              <a:t>Confusion Matrix</a:t>
            </a:r>
            <a:endParaRPr lang="en-US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Font typeface="Arial,Sans-Serif"/>
              <a:buChar char="•"/>
            </a:pPr>
            <a:r>
              <a:rPr lang="en-US">
                <a:solidFill>
                  <a:srgbClr val="262626"/>
                </a:solidFill>
                <a:ea typeface="+mn-lt"/>
                <a:cs typeface="+mn-lt"/>
              </a:rPr>
              <a:t>True Positives (</a:t>
            </a:r>
            <a:r>
              <a:rPr lang="en-US">
                <a:solidFill>
                  <a:srgbClr val="262626"/>
                </a:solidFill>
                <a:latin typeface="Aptos"/>
                <a:ea typeface="+mn-lt"/>
                <a:cs typeface="+mn-lt"/>
              </a:rPr>
              <a:t>malware</a:t>
            </a:r>
            <a:r>
              <a:rPr lang="en-US">
                <a:solidFill>
                  <a:srgbClr val="262626"/>
                </a:solidFill>
                <a:ea typeface="+mn-lt"/>
                <a:cs typeface="+mn-lt"/>
              </a:rPr>
              <a:t> identified correctly): 12,949</a:t>
            </a:r>
          </a:p>
          <a:p>
            <a:pPr>
              <a:lnSpc>
                <a:spcPct val="90000"/>
              </a:lnSpc>
              <a:buFont typeface="Arial,Sans-Serif"/>
              <a:buChar char="•"/>
            </a:pPr>
            <a:r>
              <a:rPr lang="en-US">
                <a:solidFill>
                  <a:srgbClr val="262626"/>
                </a:solidFill>
                <a:ea typeface="+mn-lt"/>
                <a:cs typeface="+mn-lt"/>
              </a:rPr>
              <a:t>True Negatives (</a:t>
            </a:r>
            <a:r>
              <a:rPr lang="en-US">
                <a:solidFill>
                  <a:srgbClr val="262626"/>
                </a:solidFill>
                <a:latin typeface="Aptos"/>
                <a:ea typeface="+mn-lt"/>
                <a:cs typeface="+mn-lt"/>
              </a:rPr>
              <a:t>benign</a:t>
            </a:r>
            <a:r>
              <a:rPr lang="en-US">
                <a:solidFill>
                  <a:srgbClr val="262626"/>
                </a:solidFill>
                <a:ea typeface="+mn-lt"/>
                <a:cs typeface="+mn-lt"/>
              </a:rPr>
              <a:t> identified correctly): 9,808</a:t>
            </a:r>
            <a:endParaRPr lang="en-US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Font typeface="Arial,Sans-Serif"/>
              <a:buChar char="•"/>
            </a:pPr>
            <a:r>
              <a:rPr lang="en-US">
                <a:solidFill>
                  <a:srgbClr val="262626"/>
                </a:solidFill>
                <a:ea typeface="+mn-lt"/>
                <a:cs typeface="+mn-lt"/>
              </a:rPr>
              <a:t>False Positives: 1,996</a:t>
            </a:r>
          </a:p>
          <a:p>
            <a:pPr>
              <a:lnSpc>
                <a:spcPct val="90000"/>
              </a:lnSpc>
              <a:buFont typeface="Arial,Sans-Serif"/>
              <a:buChar char="•"/>
            </a:pPr>
            <a:r>
              <a:rPr lang="en-US">
                <a:solidFill>
                  <a:srgbClr val="262626"/>
                </a:solidFill>
                <a:ea typeface="+mn-lt"/>
                <a:cs typeface="+mn-lt"/>
              </a:rPr>
              <a:t>False Negatives: </a:t>
            </a:r>
            <a:r>
              <a:rPr lang="en-US">
                <a:solidFill>
                  <a:srgbClr val="262626"/>
                </a:solidFill>
              </a:rPr>
              <a:t>5,247</a:t>
            </a:r>
          </a:p>
          <a:p>
            <a:pPr>
              <a:lnSpc>
                <a:spcPct val="90000"/>
              </a:lnSpc>
              <a:buFont typeface="Arial,Sans-Serif"/>
              <a:buChar char="•"/>
            </a:pPr>
            <a:endParaRPr lang="en-US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rgbClr val="262626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800801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0D874F-95D4-B8BA-5E35-D20FB5D0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262626"/>
                </a:solidFill>
                <a:ea typeface="+mj-lt"/>
                <a:cs typeface="+mj-lt"/>
              </a:rPr>
              <a:t>ROC Curve and AUC</a:t>
            </a:r>
            <a:endParaRPr lang="en-US" sz="4100">
              <a:solidFill>
                <a:srgbClr val="262626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49E595B9-52BE-EA99-06D5-91FA44DDF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813108"/>
            <a:ext cx="3876801" cy="30529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143B-46D1-0BD1-F203-78591633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buNone/>
            </a:pPr>
            <a:r>
              <a:rPr lang="en-US" sz="1100" b="1">
                <a:solidFill>
                  <a:srgbClr val="262626"/>
                </a:solidFill>
                <a:ea typeface="+mn-lt"/>
                <a:cs typeface="+mn-lt"/>
              </a:rPr>
              <a:t>ROC Curve:</a:t>
            </a:r>
            <a:endParaRPr lang="en-US"/>
          </a:p>
          <a:p>
            <a:pPr>
              <a:buSzPct val="114999"/>
            </a:pPr>
            <a:r>
              <a:rPr lang="en-US" sz="1100">
                <a:solidFill>
                  <a:srgbClr val="262626"/>
                </a:solidFill>
                <a:ea typeface="+mn-lt"/>
                <a:cs typeface="+mn-lt"/>
              </a:rPr>
              <a:t>Visualizes the balance between </a:t>
            </a:r>
            <a:r>
              <a:rPr lang="en-US" sz="1100" b="1">
                <a:solidFill>
                  <a:srgbClr val="262626"/>
                </a:solidFill>
                <a:ea typeface="+mn-lt"/>
                <a:cs typeface="+mn-lt"/>
              </a:rPr>
              <a:t>sensitivity</a:t>
            </a:r>
            <a:r>
              <a:rPr lang="en-US" sz="1100">
                <a:solidFill>
                  <a:srgbClr val="262626"/>
                </a:solidFill>
                <a:ea typeface="+mn-lt"/>
                <a:cs typeface="+mn-lt"/>
              </a:rPr>
              <a:t> (true positive rate) and </a:t>
            </a:r>
            <a:r>
              <a:rPr lang="en-US" sz="1100" b="1">
                <a:solidFill>
                  <a:srgbClr val="262626"/>
                </a:solidFill>
                <a:ea typeface="+mn-lt"/>
                <a:cs typeface="+mn-lt"/>
              </a:rPr>
              <a:t>specificity</a:t>
            </a:r>
            <a:r>
              <a:rPr lang="en-US" sz="1100">
                <a:solidFill>
                  <a:srgbClr val="262626"/>
                </a:solidFill>
                <a:ea typeface="+mn-lt"/>
                <a:cs typeface="+mn-lt"/>
              </a:rPr>
              <a:t> (true negative rate).</a:t>
            </a:r>
            <a:endParaRPr lang="en-US"/>
          </a:p>
          <a:p>
            <a:pPr>
              <a:buSzPct val="114999"/>
            </a:pPr>
            <a:r>
              <a:rPr lang="en-US" sz="1100" b="1">
                <a:solidFill>
                  <a:srgbClr val="262626"/>
                </a:solidFill>
                <a:ea typeface="+mn-lt"/>
                <a:cs typeface="+mn-lt"/>
              </a:rPr>
              <a:t>AUC (Area Under Curve):</a:t>
            </a:r>
            <a:r>
              <a:rPr lang="en-US" sz="1100">
                <a:solidFill>
                  <a:srgbClr val="262626"/>
                </a:solidFill>
                <a:ea typeface="+mn-lt"/>
                <a:cs typeface="+mn-lt"/>
              </a:rPr>
              <a:t> 0.82, showing good but not perfect class separability.</a:t>
            </a:r>
            <a:endParaRPr lang="en-US"/>
          </a:p>
          <a:p>
            <a:pPr indent="0">
              <a:buNone/>
            </a:pPr>
            <a:r>
              <a:rPr lang="en-US" sz="1100" b="1">
                <a:solidFill>
                  <a:srgbClr val="262626"/>
                </a:solidFill>
                <a:ea typeface="+mn-lt"/>
                <a:cs typeface="+mn-lt"/>
              </a:rPr>
              <a:t>R² Score:</a:t>
            </a:r>
            <a:endParaRPr lang="en-US"/>
          </a:p>
          <a:p>
            <a:pPr>
              <a:buSzPct val="114999"/>
            </a:pPr>
            <a:r>
              <a:rPr lang="en-US" sz="1100" b="1">
                <a:solidFill>
                  <a:srgbClr val="262626"/>
                </a:solidFill>
                <a:ea typeface="+mn-lt"/>
                <a:cs typeface="+mn-lt"/>
              </a:rPr>
              <a:t>Value:</a:t>
            </a:r>
            <a:r>
              <a:rPr lang="en-US" sz="1100">
                <a:solidFill>
                  <a:srgbClr val="262626"/>
                </a:solidFill>
                <a:ea typeface="+mn-lt"/>
                <a:cs typeface="+mn-lt"/>
              </a:rPr>
              <a:t> 0.034, indicating limited predictive strength.</a:t>
            </a:r>
            <a:endParaRPr lang="en-US"/>
          </a:p>
          <a:p>
            <a:pPr indent="0">
              <a:buNone/>
            </a:pPr>
            <a:r>
              <a:rPr lang="en-US" sz="1100" b="1">
                <a:solidFill>
                  <a:srgbClr val="262626"/>
                </a:solidFill>
                <a:ea typeface="+mn-lt"/>
                <a:cs typeface="+mn-lt"/>
              </a:rPr>
              <a:t>Key Observations:</a:t>
            </a:r>
            <a:endParaRPr lang="en-US"/>
          </a:p>
          <a:p>
            <a:r>
              <a:rPr lang="en-US" sz="1100" b="1">
                <a:solidFill>
                  <a:srgbClr val="262626"/>
                </a:solidFill>
                <a:ea typeface="+mn-lt"/>
                <a:cs typeface="+mn-lt"/>
              </a:rPr>
              <a:t>Class Performance:</a:t>
            </a:r>
            <a:endParaRPr lang="en-US"/>
          </a:p>
          <a:p>
            <a:pPr marL="1028700" lvl="1">
              <a:buSzPct val="114999"/>
            </a:pPr>
            <a:r>
              <a:rPr lang="en-US" sz="1100">
                <a:solidFill>
                  <a:srgbClr val="262626"/>
                </a:solidFill>
                <a:ea typeface="+mn-lt"/>
                <a:cs typeface="+mn-lt"/>
              </a:rPr>
              <a:t>The model performs better at identifying </a:t>
            </a:r>
            <a:r>
              <a:rPr lang="en-US" sz="1100" b="1">
                <a:solidFill>
                  <a:srgbClr val="262626"/>
                </a:solidFill>
                <a:ea typeface="+mn-lt"/>
                <a:cs typeface="+mn-lt"/>
              </a:rPr>
              <a:t>malware (Class 1)</a:t>
            </a:r>
            <a:r>
              <a:rPr lang="en-US" sz="1100">
                <a:solidFill>
                  <a:srgbClr val="262626"/>
                </a:solidFill>
                <a:ea typeface="+mn-lt"/>
                <a:cs typeface="+mn-lt"/>
              </a:rPr>
              <a:t> than </a:t>
            </a:r>
            <a:r>
              <a:rPr lang="en-US" sz="1100" b="1">
                <a:solidFill>
                  <a:srgbClr val="262626"/>
                </a:solidFill>
                <a:ea typeface="+mn-lt"/>
                <a:cs typeface="+mn-lt"/>
              </a:rPr>
              <a:t>benign (Class 0)</a:t>
            </a:r>
            <a:r>
              <a:rPr lang="en-US" sz="1100">
                <a:solidFill>
                  <a:srgbClr val="262626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>
              <a:buSzPct val="114999"/>
            </a:pPr>
            <a:r>
              <a:rPr lang="en-US" sz="1100" b="1">
                <a:solidFill>
                  <a:srgbClr val="262626"/>
                </a:solidFill>
                <a:ea typeface="+mn-lt"/>
                <a:cs typeface="+mn-lt"/>
              </a:rPr>
              <a:t>False Negatives:</a:t>
            </a:r>
            <a:endParaRPr lang="en-US"/>
          </a:p>
          <a:p>
            <a:pPr marL="1028700" lvl="1">
              <a:buSzPct val="114999"/>
            </a:pPr>
            <a:r>
              <a:rPr lang="en-US" sz="1100">
                <a:solidFill>
                  <a:srgbClr val="262626"/>
                </a:solidFill>
                <a:ea typeface="+mn-lt"/>
                <a:cs typeface="+mn-lt"/>
              </a:rPr>
              <a:t>Higher false negatives for </a:t>
            </a:r>
            <a:r>
              <a:rPr lang="en-US" sz="1100" b="1">
                <a:solidFill>
                  <a:srgbClr val="262626"/>
                </a:solidFill>
                <a:ea typeface="+mn-lt"/>
                <a:cs typeface="+mn-lt"/>
              </a:rPr>
              <a:t>benign samples</a:t>
            </a:r>
            <a:r>
              <a:rPr lang="en-US" sz="1100">
                <a:solidFill>
                  <a:srgbClr val="262626"/>
                </a:solidFill>
                <a:ea typeface="+mn-lt"/>
                <a:cs typeface="+mn-lt"/>
              </a:rPr>
              <a:t> suggest room for improvement in balancing predictions.</a:t>
            </a:r>
            <a:endParaRPr lang="en-US"/>
          </a:p>
          <a:p>
            <a:pPr>
              <a:buSzPct val="114999"/>
            </a:pPr>
            <a:r>
              <a:rPr lang="en-US" sz="1100" b="1">
                <a:solidFill>
                  <a:srgbClr val="262626"/>
                </a:solidFill>
                <a:ea typeface="+mn-lt"/>
                <a:cs typeface="+mn-lt"/>
              </a:rPr>
              <a:t>Precision &amp; Recall:</a:t>
            </a:r>
            <a:endParaRPr lang="en-US"/>
          </a:p>
          <a:p>
            <a:pPr marL="1028700" lvl="1">
              <a:buSzPct val="114999"/>
            </a:pPr>
            <a:r>
              <a:rPr lang="en-US" sz="1100">
                <a:solidFill>
                  <a:srgbClr val="262626"/>
                </a:solidFill>
                <a:ea typeface="+mn-lt"/>
                <a:cs typeface="+mn-lt"/>
              </a:rPr>
              <a:t>Indicates the need to better align </a:t>
            </a:r>
            <a:r>
              <a:rPr lang="en-US" sz="1100" b="1">
                <a:solidFill>
                  <a:srgbClr val="262626"/>
                </a:solidFill>
                <a:ea typeface="+mn-lt"/>
                <a:cs typeface="+mn-lt"/>
              </a:rPr>
              <a:t>sensitivity</a:t>
            </a:r>
            <a:r>
              <a:rPr lang="en-US" sz="1100">
                <a:solidFill>
                  <a:srgbClr val="262626"/>
                </a:solidFill>
                <a:ea typeface="+mn-lt"/>
                <a:cs typeface="+mn-lt"/>
              </a:rPr>
              <a:t> (catching positives) with </a:t>
            </a:r>
            <a:r>
              <a:rPr lang="en-US" sz="1100" b="1">
                <a:solidFill>
                  <a:srgbClr val="262626"/>
                </a:solidFill>
                <a:ea typeface="+mn-lt"/>
                <a:cs typeface="+mn-lt"/>
              </a:rPr>
              <a:t>specificity</a:t>
            </a:r>
            <a:r>
              <a:rPr lang="en-US" sz="1100">
                <a:solidFill>
                  <a:srgbClr val="262626"/>
                </a:solidFill>
                <a:ea typeface="+mn-lt"/>
                <a:cs typeface="+mn-lt"/>
              </a:rPr>
              <a:t> (avoiding false positives).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endParaRPr lang="en-US" sz="11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100">
              <a:solidFill>
                <a:srgbClr val="262626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57022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5D29-0C5A-404D-7B69-4F345D03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Random Forest Classifier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29BE-90A0-9901-24F7-030807AB8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A Random Forest is an ensemble learning method that builds multiple decision trees and combines their predictions for improved accuracy and robustness.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Supervised Learning</a:t>
            </a:r>
            <a:r>
              <a:rPr lang="en-US">
                <a:ea typeface="+mn-lt"/>
                <a:cs typeface="+mn-lt"/>
              </a:rPr>
              <a:t>: Primarily used for classification and regression tasks.</a:t>
            </a:r>
          </a:p>
          <a:p>
            <a:r>
              <a:rPr lang="en-US">
                <a:ea typeface="+mn-lt"/>
                <a:cs typeface="+mn-lt"/>
              </a:rPr>
              <a:t>A </a:t>
            </a:r>
            <a:r>
              <a:rPr lang="en-US" b="1">
                <a:ea typeface="+mn-lt"/>
                <a:cs typeface="+mn-lt"/>
              </a:rPr>
              <a:t>classification problem</a:t>
            </a:r>
            <a:r>
              <a:rPr lang="en-US">
                <a:ea typeface="+mn-lt"/>
                <a:cs typeface="+mn-lt"/>
              </a:rPr>
              <a:t>: Predicting whether software is </a:t>
            </a:r>
            <a:r>
              <a:rPr lang="en-US" b="1">
                <a:ea typeface="+mn-lt"/>
                <a:cs typeface="+mn-lt"/>
              </a:rPr>
              <a:t>malware</a:t>
            </a:r>
            <a:r>
              <a:rPr lang="en-US">
                <a:ea typeface="+mn-lt"/>
                <a:cs typeface="+mn-lt"/>
              </a:rPr>
              <a:t> or </a:t>
            </a:r>
            <a:r>
              <a:rPr lang="en-US" b="1">
                <a:ea typeface="+mn-lt"/>
                <a:cs typeface="+mn-lt"/>
              </a:rPr>
              <a:t>benign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Trained the model on preprocessed data using 10 decision trees with a maximum depth of 10.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Evaluated the model using metrics like classification report, confusion matrix, cross-validation scores, and feature importance.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7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CDB51-8110-A1C2-FF2A-0179283B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Steps in the Process</a:t>
            </a: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119EDAA-C3C2-F379-3D52-7E85495F6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984940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2872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374D45-8A8C-B771-6CDD-A8EADCB2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262626"/>
                </a:solidFill>
                <a:ea typeface="+mj-lt"/>
                <a:cs typeface="+mj-lt"/>
              </a:rPr>
              <a:t>Visualization and 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AE8B2B8-F2FB-EDDA-F1B9-B07E0EA26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2559392"/>
            <a:ext cx="3876801" cy="156041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F4D9-C24E-F6DE-B9D0-C16BE2DE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262626"/>
                </a:solidFill>
                <a:ea typeface="+mn-lt"/>
                <a:cs typeface="+mn-lt"/>
              </a:rPr>
              <a:t>Observations:</a:t>
            </a:r>
            <a:endParaRPr lang="en-US">
              <a:solidFill>
                <a:srgbClr val="262626"/>
              </a:solidFill>
            </a:endParaRPr>
          </a:p>
          <a:p>
            <a:r>
              <a:rPr lang="en-US">
                <a:solidFill>
                  <a:srgbClr val="262626"/>
                </a:solidFill>
                <a:ea typeface="+mn-lt"/>
                <a:cs typeface="+mn-lt"/>
              </a:rPr>
              <a:t>Precision, Recall, and F1-Score: </a:t>
            </a:r>
            <a:r>
              <a:rPr lang="en-US" b="1">
                <a:solidFill>
                  <a:srgbClr val="262626"/>
                </a:solidFill>
                <a:ea typeface="+mn-lt"/>
                <a:cs typeface="+mn-lt"/>
              </a:rPr>
              <a:t>1.00 for both classes (benign and malware)</a:t>
            </a:r>
            <a:r>
              <a:rPr lang="en-US">
                <a:solidFill>
                  <a:srgbClr val="262626"/>
                </a:solidFill>
                <a:ea typeface="+mn-lt"/>
                <a:cs typeface="+mn-lt"/>
              </a:rPr>
              <a:t>.</a:t>
            </a:r>
            <a:endParaRPr lang="en-US">
              <a:solidFill>
                <a:srgbClr val="262626"/>
              </a:solidFill>
            </a:endParaRPr>
          </a:p>
          <a:p>
            <a:r>
              <a:rPr lang="en-US">
                <a:solidFill>
                  <a:srgbClr val="262626"/>
                </a:solidFill>
                <a:ea typeface="+mn-lt"/>
                <a:cs typeface="+mn-lt"/>
              </a:rPr>
              <a:t>Overall Accuracy: </a:t>
            </a:r>
            <a:r>
              <a:rPr lang="en-US" b="1">
                <a:solidFill>
                  <a:srgbClr val="262626"/>
                </a:solidFill>
                <a:ea typeface="+mn-lt"/>
                <a:cs typeface="+mn-lt"/>
              </a:rPr>
              <a:t>1.00</a:t>
            </a:r>
            <a:r>
              <a:rPr lang="en-US">
                <a:solidFill>
                  <a:srgbClr val="262626"/>
                </a:solidFill>
                <a:ea typeface="+mn-lt"/>
                <a:cs typeface="+mn-lt"/>
              </a:rPr>
              <a:t> (indicating excellent model performance)</a:t>
            </a:r>
            <a:endParaRPr lang="en-US">
              <a:solidFill>
                <a:srgbClr val="262626"/>
              </a:solidFill>
            </a:endParaRPr>
          </a:p>
          <a:p>
            <a:endParaRPr lang="en-US">
              <a:solidFill>
                <a:srgbClr val="262626"/>
              </a:solidFill>
            </a:endParaRPr>
          </a:p>
          <a:p>
            <a:endParaRPr lang="en-US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39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438769-A703-2901-D939-094DE722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262626"/>
                </a:solidFill>
              </a:rPr>
              <a:t>Visualization and 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1DE26BC-575F-216E-5DDE-33255B979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759802"/>
            <a:ext cx="3876801" cy="315959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BD78-024E-20E7-95BE-A841B089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262626"/>
                </a:solidFill>
                <a:ea typeface="+mn-lt"/>
                <a:cs typeface="+mn-lt"/>
              </a:rPr>
              <a:t>Observations:</a:t>
            </a:r>
          </a:p>
          <a:p>
            <a:r>
              <a:rPr lang="en-US">
                <a:solidFill>
                  <a:srgbClr val="262626"/>
                </a:solidFill>
                <a:ea typeface="+mn-lt"/>
                <a:cs typeface="+mn-lt"/>
              </a:rPr>
              <a:t>Minimal misclassifications: Only 38 malware samples were incorrectly classified as benign.</a:t>
            </a:r>
          </a:p>
          <a:p>
            <a:endParaRPr lang="en-US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47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047F-54D0-DAFE-7654-2D1DC3E3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1005427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ea typeface="+mj-lt"/>
                <a:cs typeface="+mj-lt"/>
              </a:rPr>
              <a:t>Interpretation of Results</a:t>
            </a:r>
            <a:endParaRPr lang="en-US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FD5B-BD1A-D289-1E92-A75AA723F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b="1">
                <a:solidFill>
                  <a:srgbClr val="262626"/>
                </a:solidFill>
                <a:ea typeface="+mn-lt"/>
                <a:cs typeface="+mn-lt"/>
              </a:rPr>
              <a:t>High Accuracy and Recall:</a:t>
            </a:r>
            <a:endParaRPr lang="en-US" sz="13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SzPct val="114999"/>
              <a:buNone/>
            </a:pPr>
            <a:r>
              <a:rPr lang="en-US" sz="1300">
                <a:solidFill>
                  <a:srgbClr val="262626"/>
                </a:solidFill>
                <a:ea typeface="+mn-lt"/>
                <a:cs typeface="+mn-lt"/>
              </a:rPr>
              <a:t>The model excels at identifying </a:t>
            </a:r>
            <a:r>
              <a:rPr lang="en-US" sz="1300" b="1">
                <a:solidFill>
                  <a:srgbClr val="262626"/>
                </a:solidFill>
                <a:ea typeface="+mn-lt"/>
                <a:cs typeface="+mn-lt"/>
              </a:rPr>
              <a:t>malware</a:t>
            </a:r>
            <a:r>
              <a:rPr lang="en-US" sz="1300">
                <a:solidFill>
                  <a:srgbClr val="262626"/>
                </a:solidFill>
                <a:ea typeface="+mn-lt"/>
                <a:cs typeface="+mn-lt"/>
              </a:rPr>
              <a:t>, with outstanding </a:t>
            </a:r>
            <a:r>
              <a:rPr lang="en-US" sz="1300" b="1">
                <a:solidFill>
                  <a:srgbClr val="262626"/>
                </a:solidFill>
                <a:ea typeface="+mn-lt"/>
                <a:cs typeface="+mn-lt"/>
              </a:rPr>
              <a:t>precision</a:t>
            </a:r>
            <a:r>
              <a:rPr lang="en-US" sz="1300">
                <a:solidFill>
                  <a:srgbClr val="262626"/>
                </a:solidFill>
                <a:ea typeface="+mn-lt"/>
                <a:cs typeface="+mn-lt"/>
              </a:rPr>
              <a:t> and </a:t>
            </a:r>
            <a:r>
              <a:rPr lang="en-US" sz="1300" b="1">
                <a:solidFill>
                  <a:srgbClr val="262626"/>
                </a:solidFill>
                <a:ea typeface="+mn-lt"/>
                <a:cs typeface="+mn-lt"/>
              </a:rPr>
              <a:t>recall</a:t>
            </a:r>
            <a:r>
              <a:rPr lang="en-US" sz="1300">
                <a:solidFill>
                  <a:srgbClr val="262626"/>
                </a:solidFill>
                <a:ea typeface="+mn-lt"/>
                <a:cs typeface="+mn-lt"/>
              </a:rPr>
              <a:t>, effectively minimizing false negatives.</a:t>
            </a:r>
            <a:endParaRPr lang="en-US" sz="13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SzPct val="114999"/>
            </a:pPr>
            <a:r>
              <a:rPr lang="en-US" sz="1300" b="1">
                <a:solidFill>
                  <a:srgbClr val="262626"/>
                </a:solidFill>
                <a:ea typeface="+mn-lt"/>
                <a:cs typeface="+mn-lt"/>
              </a:rPr>
              <a:t>Model Robustness:</a:t>
            </a:r>
            <a:endParaRPr lang="en-US" sz="13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SzPct val="114999"/>
              <a:buNone/>
            </a:pPr>
            <a:r>
              <a:rPr lang="en-US" sz="1300" b="1">
                <a:solidFill>
                  <a:srgbClr val="262626"/>
                </a:solidFill>
                <a:ea typeface="+mn-lt"/>
                <a:cs typeface="+mn-lt"/>
              </a:rPr>
              <a:t>Cross-validation average score:</a:t>
            </a:r>
            <a:r>
              <a:rPr lang="en-US" sz="1300">
                <a:solidFill>
                  <a:srgbClr val="262626"/>
                </a:solidFill>
                <a:ea typeface="+mn-lt"/>
                <a:cs typeface="+mn-lt"/>
              </a:rPr>
              <a:t> 0.9999, showing consistent performance across various data splits.</a:t>
            </a:r>
            <a:endParaRPr lang="en-US" sz="13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SzPct val="114999"/>
            </a:pPr>
            <a:r>
              <a:rPr lang="en-US" sz="1300" b="1">
                <a:solidFill>
                  <a:srgbClr val="262626"/>
                </a:solidFill>
                <a:ea typeface="+mn-lt"/>
                <a:cs typeface="+mn-lt"/>
              </a:rPr>
              <a:t>Feature Importance:</a:t>
            </a:r>
            <a:endParaRPr lang="en-US" sz="13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SzPct val="114999"/>
              <a:buNone/>
            </a:pPr>
            <a:r>
              <a:rPr lang="en-US" sz="1300">
                <a:solidFill>
                  <a:srgbClr val="262626"/>
                </a:solidFill>
                <a:ea typeface="+mn-lt"/>
                <a:cs typeface="+mn-lt"/>
              </a:rPr>
              <a:t>Key contributors include </a:t>
            </a:r>
            <a:r>
              <a:rPr lang="en-US" sz="1300" b="1" err="1">
                <a:solidFill>
                  <a:srgbClr val="262626"/>
                </a:solidFill>
                <a:ea typeface="+mn-lt"/>
                <a:cs typeface="+mn-lt"/>
              </a:rPr>
              <a:t>static_prio</a:t>
            </a:r>
            <a:r>
              <a:rPr lang="en-US" sz="1300">
                <a:solidFill>
                  <a:srgbClr val="262626"/>
                </a:solidFill>
                <a:ea typeface="+mn-lt"/>
                <a:cs typeface="+mn-lt"/>
              </a:rPr>
              <a:t>, </a:t>
            </a:r>
            <a:r>
              <a:rPr lang="en-US" sz="1300" b="1" err="1">
                <a:solidFill>
                  <a:srgbClr val="262626"/>
                </a:solidFill>
                <a:ea typeface="+mn-lt"/>
                <a:cs typeface="+mn-lt"/>
              </a:rPr>
              <a:t>free_area_cache</a:t>
            </a:r>
            <a:r>
              <a:rPr lang="en-US" sz="1300">
                <a:solidFill>
                  <a:srgbClr val="262626"/>
                </a:solidFill>
                <a:ea typeface="+mn-lt"/>
                <a:cs typeface="+mn-lt"/>
              </a:rPr>
              <a:t>, and </a:t>
            </a:r>
            <a:r>
              <a:rPr lang="en-US" sz="1300" b="1" err="1">
                <a:solidFill>
                  <a:srgbClr val="262626"/>
                </a:solidFill>
                <a:ea typeface="+mn-lt"/>
                <a:cs typeface="+mn-lt"/>
              </a:rPr>
              <a:t>utime</a:t>
            </a:r>
            <a:r>
              <a:rPr lang="en-US" sz="1300">
                <a:solidFill>
                  <a:srgbClr val="262626"/>
                </a:solidFill>
                <a:ea typeface="+mn-lt"/>
                <a:cs typeface="+mn-lt"/>
              </a:rPr>
              <a:t>, which significantly impact classification.</a:t>
            </a:r>
            <a:endParaRPr lang="en-US" sz="13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SzPct val="114999"/>
            </a:pPr>
            <a:r>
              <a:rPr lang="en-US" sz="1300" b="1">
                <a:solidFill>
                  <a:srgbClr val="262626"/>
                </a:solidFill>
                <a:ea typeface="+mn-lt"/>
                <a:cs typeface="+mn-lt"/>
              </a:rPr>
              <a:t>Limitations:</a:t>
            </a:r>
            <a:endParaRPr lang="en-US" sz="13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SzPct val="114999"/>
              <a:buNone/>
            </a:pPr>
            <a:r>
              <a:rPr lang="en-US" sz="1300">
                <a:solidFill>
                  <a:srgbClr val="262626"/>
                </a:solidFill>
                <a:ea typeface="+mn-lt"/>
                <a:cs typeface="+mn-lt"/>
              </a:rPr>
              <a:t>The near-perfect scores suggest potential </a:t>
            </a:r>
            <a:r>
              <a:rPr lang="en-US" sz="1300" b="1">
                <a:solidFill>
                  <a:srgbClr val="262626"/>
                </a:solidFill>
                <a:ea typeface="+mn-lt"/>
                <a:cs typeface="+mn-lt"/>
              </a:rPr>
              <a:t>overfitting</a:t>
            </a:r>
            <a:r>
              <a:rPr lang="en-US" sz="1300">
                <a:solidFill>
                  <a:srgbClr val="262626"/>
                </a:solidFill>
                <a:ea typeface="+mn-lt"/>
                <a:cs typeface="+mn-lt"/>
              </a:rPr>
              <a:t>, which could affect generalizability to new data.</a:t>
            </a:r>
            <a:endParaRPr lang="en-US" sz="13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SzPct val="114999"/>
            </a:pPr>
            <a:endParaRPr lang="en-US" sz="1300">
              <a:solidFill>
                <a:srgbClr val="262626"/>
              </a:solidFill>
            </a:endParaRPr>
          </a:p>
        </p:txBody>
      </p:sp>
      <p:pic>
        <p:nvPicPr>
          <p:cNvPr id="16" name="Graphic 15" descr="Bug under Magnifying Glass">
            <a:extLst>
              <a:ext uri="{FF2B5EF4-FFF2-40B4-BE49-F238E27FC236}">
                <a16:creationId xmlns:a16="http://schemas.microsoft.com/office/drawing/2014/main" id="{CB623171-A31A-E3AB-960B-753D1A51F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842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05D2-64B7-A856-B203-0816D8B6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Feature Importance</a:t>
            </a:r>
            <a:endParaRPr lang="en-US"/>
          </a:p>
        </p:txBody>
      </p:sp>
      <p:pic>
        <p:nvPicPr>
          <p:cNvPr id="4" name="Content Placeholder 3" descr="A graph with text on it&#10;&#10;Description automatically generated">
            <a:extLst>
              <a:ext uri="{FF2B5EF4-FFF2-40B4-BE49-F238E27FC236}">
                <a16:creationId xmlns:a16="http://schemas.microsoft.com/office/drawing/2014/main" id="{BEDA2D37-C743-FB47-90D4-BC0E1FABC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546" y="2444193"/>
            <a:ext cx="8103907" cy="3760658"/>
          </a:xfrm>
        </p:spPr>
      </p:pic>
    </p:spTree>
    <p:extLst>
      <p:ext uri="{BB962C8B-B14F-4D97-AF65-F5344CB8AC3E}">
        <p14:creationId xmlns:p14="http://schemas.microsoft.com/office/powerpoint/2010/main" val="3229624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69AE7-AB10-1602-F253-0C1A6B1E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ea typeface="+mj-lt"/>
                <a:cs typeface="+mj-lt"/>
              </a:rPr>
              <a:t>Neural Network for Malware Classification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426F-1B49-A82D-4B4B-F23B55F8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A neural network is a machine learning model inspired by the human brain, capable of learning complex patterns from data by adjusting weights through multiple layers.</a:t>
            </a:r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Neural networks can be used for both, Supervised Learning and Unsupervised Learning.</a:t>
            </a:r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This is a </a:t>
            </a:r>
            <a:r>
              <a:rPr lang="en-US" b="1">
                <a:ea typeface="+mn-lt"/>
                <a:cs typeface="+mn-lt"/>
              </a:rPr>
              <a:t>classification problem</a:t>
            </a:r>
            <a:r>
              <a:rPr lang="en-US">
                <a:ea typeface="+mn-lt"/>
                <a:cs typeface="+mn-lt"/>
              </a:rPr>
              <a:t>, where the goal is to predict whether software is </a:t>
            </a:r>
            <a:r>
              <a:rPr lang="en-US" b="1">
                <a:ea typeface="+mn-lt"/>
                <a:cs typeface="+mn-lt"/>
              </a:rPr>
              <a:t>malware (1)</a:t>
            </a:r>
            <a:r>
              <a:rPr lang="en-US">
                <a:ea typeface="+mn-lt"/>
                <a:cs typeface="+mn-lt"/>
              </a:rPr>
              <a:t> or </a:t>
            </a:r>
            <a:r>
              <a:rPr lang="en-US" b="1">
                <a:ea typeface="+mn-lt"/>
                <a:cs typeface="+mn-lt"/>
              </a:rPr>
              <a:t>benign (0)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Trained the model to minimize errors by propagating loss backward through the network and updating weights over 1000 epochs.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47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65F90-2A7E-9A93-66C6-CDA4F14A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Steps in the Process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4548F03-ADD8-3D89-1F49-62801B2C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ea typeface="+mn-lt"/>
                <a:cs typeface="+mn-lt"/>
              </a:rPr>
              <a:t>Data Loading and Cleaning:</a:t>
            </a:r>
            <a:endParaRPr 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ea typeface="+mn-lt"/>
                <a:cs typeface="+mn-lt"/>
              </a:rPr>
              <a:t>Loaded the dataset and removed non-informative features.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 b="1">
                <a:ea typeface="+mn-lt"/>
                <a:cs typeface="+mn-lt"/>
              </a:rPr>
              <a:t>Data Preprocessing:</a:t>
            </a:r>
            <a:endParaRPr 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ea typeface="+mn-lt"/>
                <a:cs typeface="+mn-lt"/>
              </a:rPr>
              <a:t>Scaled features and encoded the target variable.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 b="1">
                <a:ea typeface="+mn-lt"/>
                <a:cs typeface="+mn-lt"/>
              </a:rPr>
              <a:t>Model Initialization:</a:t>
            </a:r>
            <a:endParaRPr 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ea typeface="+mn-lt"/>
                <a:cs typeface="+mn-lt"/>
              </a:rPr>
              <a:t>Designed a neural network with one hidden layer and specified parameters.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 b="1">
                <a:ea typeface="+mn-lt"/>
                <a:cs typeface="+mn-lt"/>
              </a:rPr>
              <a:t>Training the Model:</a:t>
            </a:r>
            <a:endParaRPr 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ea typeface="+mn-lt"/>
                <a:cs typeface="+mn-lt"/>
              </a:rPr>
              <a:t>Used forward and backward propagation over 1000 epochs to optimize the weights.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 b="1">
                <a:ea typeface="+mn-lt"/>
                <a:cs typeface="+mn-lt"/>
              </a:rPr>
              <a:t>Performance Evaluation:</a:t>
            </a:r>
            <a:endParaRPr 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ea typeface="+mn-lt"/>
                <a:cs typeface="+mn-lt"/>
              </a:rPr>
              <a:t>Visualized training loss and calculated accuracy on the test set.</a:t>
            </a: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1362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874F-95D4-B8BA-5E35-D20FB5D0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63" y="134520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Dataset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143B-46D1-0BD1-F203-78591633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896" y="1254125"/>
            <a:ext cx="10813773" cy="49918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/>
              <a:t>Columns/Features:</a:t>
            </a:r>
            <a:br>
              <a:rPr lang="en-US" sz="2000"/>
            </a:br>
            <a:r>
              <a:rPr lang="en-US" sz="2000"/>
              <a:t> The dataset includes features that represent key properties important for distinguishing Malware from Benign samples. Preprocessing steps should ensure:</a:t>
            </a:r>
            <a:endParaRPr lang="en-US"/>
          </a:p>
          <a:p>
            <a:pPr marL="0" indent="0">
              <a:buNone/>
            </a:pPr>
            <a:r>
              <a:rPr lang="en-US" sz="2000" b="1"/>
              <a:t>Numerical Scaling:</a:t>
            </a:r>
            <a:r>
              <a:rPr lang="en-US" sz="2000"/>
              <a:t> Standardizing numerical data if needed.</a:t>
            </a:r>
            <a:endParaRPr lang="en-US"/>
          </a:p>
          <a:p>
            <a:pPr marL="0" indent="0">
              <a:buNone/>
            </a:pPr>
            <a:r>
              <a:rPr lang="en-US" sz="2000" b="1"/>
              <a:t>Categorization: </a:t>
            </a:r>
            <a:r>
              <a:rPr lang="en-US" sz="2000"/>
              <a:t>Properly encoding categorical variables.</a:t>
            </a:r>
            <a:endParaRPr lang="en-US"/>
          </a:p>
          <a:p>
            <a:pPr marL="0" indent="0">
              <a:buNone/>
            </a:pPr>
            <a:r>
              <a:rPr lang="en-US" sz="2000" b="1"/>
              <a:t>Target Column:</a:t>
            </a:r>
            <a:endParaRPr lang="en-US" b="1"/>
          </a:p>
          <a:p>
            <a:pPr marL="0" indent="0">
              <a:buNone/>
            </a:pPr>
            <a:r>
              <a:rPr lang="en-US" sz="2000"/>
              <a:t>Classification: Contains two labels – Malware and Benign.</a:t>
            </a:r>
            <a:endParaRPr lang="en-US"/>
          </a:p>
          <a:p>
            <a:pPr marL="0" indent="0">
              <a:buNone/>
            </a:pPr>
            <a:r>
              <a:rPr lang="en-US" sz="2000" b="1"/>
              <a:t>File Format:</a:t>
            </a:r>
            <a:endParaRPr lang="en-US" b="1"/>
          </a:p>
          <a:p>
            <a:pPr marL="0" indent="0">
              <a:buNone/>
            </a:pPr>
            <a:r>
              <a:rPr lang="en-US" sz="2000"/>
              <a:t>The data is provided in .csv format and can be processed using tools like Pandas.</a:t>
            </a:r>
            <a:endParaRPr lang="en-US"/>
          </a:p>
          <a:p>
            <a:pPr marL="0" indent="0">
              <a:buNone/>
            </a:pPr>
            <a:r>
              <a:rPr lang="en-US" sz="2000" b="1"/>
              <a:t>Data Insights:</a:t>
            </a:r>
            <a:endParaRPr lang="en-US" b="1"/>
          </a:p>
          <a:p>
            <a:pPr marL="0" indent="0">
              <a:buNone/>
            </a:pPr>
            <a:r>
              <a:rPr lang="en-US" sz="2000"/>
              <a:t>Ensure there are no missing values in the dataset. This should be verified during preprocessing.</a:t>
            </a:r>
            <a:endParaRPr lang="en-US"/>
          </a:p>
          <a:p>
            <a:pPr marL="0" indent="0">
              <a:buNone/>
            </a:pPr>
            <a:r>
              <a:rPr lang="en-US" sz="2000"/>
              <a:t>During training, classes should grow evenly without favoring one over the other to maintain balance.</a:t>
            </a:r>
            <a:endParaRPr lang="en-US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67851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507E3E-6D41-55BE-4E4C-CFEBBCF1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  <a:ea typeface="+mj-lt"/>
                <a:cs typeface="+mj-lt"/>
              </a:rPr>
              <a:t>Visualization and Results</a:t>
            </a:r>
            <a:endParaRPr lang="en-US" sz="2800">
              <a:solidFill>
                <a:srgbClr val="262626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3851-EE17-422E-8472-B90C20448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endParaRPr lang="en-US" sz="14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262626"/>
                </a:solidFill>
                <a:ea typeface="+mn-lt"/>
                <a:cs typeface="+mn-lt"/>
              </a:rPr>
              <a:t>Demonstrates how the model minimized the error over 1000 iterations.</a:t>
            </a:r>
            <a:endParaRPr lang="en-US" sz="14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rgbClr val="262626"/>
                </a:solidFill>
                <a:ea typeface="+mn-lt"/>
                <a:cs typeface="+mn-lt"/>
              </a:rPr>
              <a:t>Performance Metrics:</a:t>
            </a:r>
            <a:endParaRPr lang="en-US" sz="14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rgbClr val="262626"/>
                </a:solidFill>
                <a:ea typeface="+mn-lt"/>
                <a:cs typeface="+mn-lt"/>
              </a:rPr>
              <a:t>Final Loss:</a:t>
            </a:r>
            <a:r>
              <a:rPr lang="en-US" sz="1400">
                <a:solidFill>
                  <a:srgbClr val="262626"/>
                </a:solidFill>
                <a:ea typeface="+mn-lt"/>
                <a:cs typeface="+mn-lt"/>
              </a:rPr>
              <a:t> 0.2743</a:t>
            </a:r>
            <a:endParaRPr lang="en-US" sz="14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rgbClr val="262626"/>
                </a:solidFill>
                <a:ea typeface="+mn-lt"/>
                <a:cs typeface="+mn-lt"/>
              </a:rPr>
              <a:t>Accuracy:</a:t>
            </a:r>
            <a:r>
              <a:rPr lang="en-US" sz="1400">
                <a:solidFill>
                  <a:srgbClr val="262626"/>
                </a:solidFill>
                <a:ea typeface="+mn-lt"/>
                <a:cs typeface="+mn-lt"/>
              </a:rPr>
              <a:t> 72.4%</a:t>
            </a:r>
            <a:endParaRPr lang="en-US" sz="14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rgbClr val="262626"/>
                </a:solidFill>
                <a:ea typeface="+mn-lt"/>
                <a:cs typeface="+mn-lt"/>
              </a:rPr>
              <a:t>Observations:</a:t>
            </a:r>
            <a:endParaRPr lang="en-US" sz="14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262626"/>
                </a:solidFill>
                <a:ea typeface="+mn-lt"/>
                <a:cs typeface="+mn-lt"/>
              </a:rPr>
              <a:t>The network effectively distinguished malware from benign files, achieving moderate accuracy.</a:t>
            </a:r>
            <a:endParaRPr lang="en-US" sz="14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262626"/>
                </a:solidFill>
              </a:rPr>
              <a:t>The steady decrease in loss shows successful learning during training.</a:t>
            </a: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F4294C3-AC3D-2136-CC97-DCBA759E8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159170"/>
            <a:ext cx="5469466" cy="453965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42276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EB5EFF-BB24-DA1F-C5FB-8487AE05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  <a:ea typeface="+mj-lt"/>
                <a:cs typeface="+mj-lt"/>
              </a:rPr>
              <a:t>Interpretation of Results</a:t>
            </a:r>
            <a:endParaRPr lang="en-US" sz="2800">
              <a:solidFill>
                <a:srgbClr val="26262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9A568-9DE5-D9D0-A5E7-818E1FA1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500">
                <a:solidFill>
                  <a:srgbClr val="262626"/>
                </a:solidFill>
                <a:ea typeface="+mn-lt"/>
                <a:cs typeface="+mn-lt"/>
              </a:rPr>
              <a:t>High recall (1.00) for benign samples indicates the model successfully identifies benign files.</a:t>
            </a:r>
            <a:endParaRPr lang="en-US" sz="15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500">
                <a:solidFill>
                  <a:srgbClr val="262626"/>
                </a:solidFill>
                <a:ea typeface="+mn-lt"/>
                <a:cs typeface="+mn-lt"/>
              </a:rPr>
              <a:t>Poor recall (0.47) for malware shows the model misses many malware samples, which is critical for this problem.</a:t>
            </a:r>
            <a:endParaRPr lang="en-US" sz="15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500">
                <a:solidFill>
                  <a:srgbClr val="262626"/>
                </a:solidFill>
                <a:ea typeface="+mn-lt"/>
                <a:cs typeface="+mn-lt"/>
              </a:rPr>
              <a:t>Weighted average F1-Score: 0.71, indicating moderate overall performance.</a:t>
            </a:r>
            <a:endParaRPr lang="en-US" sz="15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500" b="1">
                <a:solidFill>
                  <a:srgbClr val="262626"/>
                </a:solidFill>
                <a:ea typeface="+mn-lt"/>
                <a:cs typeface="+mn-lt"/>
              </a:rPr>
              <a:t>Accuracy (72.4%)</a:t>
            </a:r>
            <a:r>
              <a:rPr lang="en-US" sz="1500">
                <a:solidFill>
                  <a:srgbClr val="262626"/>
                </a:solidFill>
                <a:ea typeface="+mn-lt"/>
                <a:cs typeface="+mn-lt"/>
              </a:rPr>
              <a:t> indicates the model performs better than random guessing but has room for improvement.</a:t>
            </a:r>
            <a:endParaRPr lang="en-US" sz="15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500">
                <a:solidFill>
                  <a:srgbClr val="262626"/>
                </a:solidFill>
                <a:ea typeface="+mn-lt"/>
                <a:cs typeface="+mn-lt"/>
              </a:rPr>
              <a:t>Accuracy could be improved with additional data or model tuning.</a:t>
            </a:r>
            <a:endParaRPr lang="en-US" sz="1500">
              <a:solidFill>
                <a:srgbClr val="262626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1FE7274-D7B2-5611-6EF0-B239CE1D7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2273574"/>
            <a:ext cx="5469466" cy="2310849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034290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FDD71E-07C3-3B27-EF4B-CD168248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/>
              <a:t>AUC-ROC Curve</a:t>
            </a:r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A110-BEBC-FD4F-631F-4112E5B92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00641"/>
            <a:ext cx="3660057" cy="347522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1500">
                <a:ea typeface="+mn-lt"/>
                <a:cs typeface="+mn-lt"/>
              </a:rPr>
              <a:t>The </a:t>
            </a:r>
            <a:r>
              <a:rPr lang="en-US" sz="1500" b="1">
                <a:ea typeface="+mn-lt"/>
                <a:cs typeface="+mn-lt"/>
              </a:rPr>
              <a:t>Receiver Operating Characteristic</a:t>
            </a:r>
            <a:r>
              <a:rPr lang="en-US" sz="1500">
                <a:ea typeface="+mn-lt"/>
                <a:cs typeface="+mn-lt"/>
              </a:rPr>
              <a:t> (ROC) curve illustrates the balance between the True Positive Rate (TPR) and False Positive Rate (FPR) at different classification thresholds.</a:t>
            </a:r>
          </a:p>
          <a:p>
            <a:pPr algn="ctr">
              <a:lnSpc>
                <a:spcPct val="90000"/>
              </a:lnSpc>
              <a:buSzPct val="114999"/>
            </a:pPr>
            <a:r>
              <a:rPr lang="en-US" sz="1500" b="1">
                <a:ea typeface="+mn-lt"/>
                <a:cs typeface="+mn-lt"/>
              </a:rPr>
              <a:t>AUC (Area Under the Curve):</a:t>
            </a:r>
            <a:r>
              <a:rPr lang="en-US" sz="1500">
                <a:ea typeface="+mn-lt"/>
                <a:cs typeface="+mn-lt"/>
              </a:rPr>
              <a:t>With an AUC score of 0.78, the model demonstrates a 78% likelihood of correctly distinguishing between malware and benign files.</a:t>
            </a:r>
          </a:p>
          <a:p>
            <a:pPr algn="ctr">
              <a:lnSpc>
                <a:spcPct val="90000"/>
              </a:lnSpc>
              <a:buSzPct val="114999"/>
            </a:pPr>
            <a:r>
              <a:rPr lang="en-US" sz="1500">
                <a:ea typeface="+mn-lt"/>
                <a:cs typeface="+mn-lt"/>
              </a:rPr>
              <a:t> Shows the model's capability to minimize false positives while maximizing true positives.</a:t>
            </a:r>
            <a:endParaRPr lang="en-US"/>
          </a:p>
          <a:p>
            <a:pPr algn="ctr">
              <a:lnSpc>
                <a:spcPct val="90000"/>
              </a:lnSpc>
            </a:pPr>
            <a:r>
              <a:rPr lang="en-US" sz="1500">
                <a:ea typeface="+mn-lt"/>
                <a:cs typeface="+mn-lt"/>
              </a:rPr>
              <a:t>The ROC curve bends towards the top-left corner, indicating strong performance.</a:t>
            </a:r>
            <a:endParaRPr lang="en-US" sz="1500"/>
          </a:p>
        </p:txBody>
      </p:sp>
      <p:pic>
        <p:nvPicPr>
          <p:cNvPr id="4" name="Picture 3" descr="A graph with a line graph&#10;&#10;Description automatically generated">
            <a:extLst>
              <a:ext uri="{FF2B5EF4-FFF2-40B4-BE49-F238E27FC236}">
                <a16:creationId xmlns:a16="http://schemas.microsoft.com/office/drawing/2014/main" id="{C62D9552-A23B-D849-54B7-2FEF4887ED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50" r="4347" b="3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197546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6F0F0-6C72-2D7A-E74F-4DC5BE56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Naive Bayes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4DD6-3670-4221-D8DD-27824ED39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A probabilistic classification algorithm based on Bayes' theorem, assuming independence between features.</a:t>
            </a:r>
          </a:p>
          <a:p>
            <a:pPr>
              <a:lnSpc>
                <a:spcPct val="90000"/>
              </a:lnSpc>
            </a:pPr>
            <a:r>
              <a:rPr lang="en-US" b="1">
                <a:ea typeface="+mn-lt"/>
                <a:cs typeface="+mn-lt"/>
              </a:rPr>
              <a:t>Supervised Learning:</a:t>
            </a:r>
            <a:r>
              <a:rPr lang="en-US">
                <a:ea typeface="+mn-lt"/>
                <a:cs typeface="+mn-lt"/>
              </a:rPr>
              <a:t> Used for classification tasks.</a:t>
            </a:r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A </a:t>
            </a:r>
            <a:r>
              <a:rPr lang="en-US" b="1">
                <a:ea typeface="+mn-lt"/>
                <a:cs typeface="+mn-lt"/>
              </a:rPr>
              <a:t>binary classification problem</a:t>
            </a:r>
            <a:r>
              <a:rPr lang="en-US">
                <a:ea typeface="+mn-lt"/>
                <a:cs typeface="+mn-lt"/>
              </a:rPr>
              <a:t> where the goal is to classify software as either </a:t>
            </a:r>
            <a:r>
              <a:rPr lang="en-US" b="1">
                <a:ea typeface="+mn-lt"/>
                <a:cs typeface="+mn-lt"/>
              </a:rPr>
              <a:t>malware (1)</a:t>
            </a:r>
            <a:r>
              <a:rPr lang="en-US">
                <a:ea typeface="+mn-lt"/>
                <a:cs typeface="+mn-lt"/>
              </a:rPr>
              <a:t> or </a:t>
            </a:r>
            <a:r>
              <a:rPr lang="en-US" b="1">
                <a:ea typeface="+mn-lt"/>
                <a:cs typeface="+mn-lt"/>
              </a:rPr>
              <a:t>benign (0)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Applied Gaussian Naive Bayes to predict the target variable (classification).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Trained the model on preprocessed and scaled data, focusing on minimizing classification errors.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5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D0C52-86C2-443C-4A09-2062DC3F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Steps in the Process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8B45-B782-9A0C-F3AA-FD3E62D8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ea typeface="+mn-lt"/>
                <a:cs typeface="+mn-lt"/>
              </a:rPr>
              <a:t>Data Loading and Cleaning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a typeface="+mn-lt"/>
                <a:cs typeface="+mn-lt"/>
              </a:rPr>
              <a:t>Removed non-informative column (</a:t>
            </a:r>
            <a:r>
              <a:rPr lang="en-US" sz="2000">
                <a:latin typeface="Consolas"/>
              </a:rPr>
              <a:t>hash</a:t>
            </a:r>
            <a:r>
              <a:rPr lang="en-US" sz="2000">
                <a:ea typeface="+mn-lt"/>
                <a:cs typeface="+mn-lt"/>
              </a:rPr>
              <a:t>).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a typeface="+mn-lt"/>
                <a:cs typeface="+mn-lt"/>
              </a:rPr>
              <a:t>Converted categorical target to binary format (malware/benign).</a:t>
            </a:r>
            <a:endParaRPr 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ea typeface="+mn-lt"/>
                <a:cs typeface="+mn-lt"/>
              </a:rPr>
              <a:t>Data Preprocessing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a typeface="+mn-lt"/>
                <a:cs typeface="+mn-lt"/>
              </a:rPr>
              <a:t>Split dataset into training and testing sets.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a typeface="+mn-lt"/>
                <a:cs typeface="+mn-lt"/>
              </a:rPr>
              <a:t>Scaled features using </a:t>
            </a:r>
            <a:r>
              <a:rPr lang="en-US" sz="2000" err="1">
                <a:latin typeface="Consolas"/>
              </a:rPr>
              <a:t>StandardScaler</a:t>
            </a:r>
            <a:r>
              <a:rPr lang="en-US" sz="2000">
                <a:ea typeface="+mn-lt"/>
                <a:cs typeface="+mn-lt"/>
              </a:rPr>
              <a:t> for better model performance.</a:t>
            </a:r>
            <a:endParaRPr 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ea typeface="+mn-lt"/>
                <a:cs typeface="+mn-lt"/>
              </a:rPr>
              <a:t>Model Training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a typeface="+mn-lt"/>
                <a:cs typeface="+mn-lt"/>
              </a:rPr>
              <a:t>Used </a:t>
            </a:r>
            <a:r>
              <a:rPr lang="en-US" sz="2000" b="1">
                <a:ea typeface="+mn-lt"/>
                <a:cs typeface="+mn-lt"/>
              </a:rPr>
              <a:t>Gaussian Naive Bayes</a:t>
            </a:r>
            <a:r>
              <a:rPr lang="en-US" sz="2000">
                <a:ea typeface="+mn-lt"/>
                <a:cs typeface="+mn-lt"/>
              </a:rPr>
              <a:t> to train the classifier on the training set.</a:t>
            </a:r>
            <a:endParaRPr 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ea typeface="+mn-lt"/>
                <a:cs typeface="+mn-lt"/>
              </a:rPr>
              <a:t>Performance Evaluation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a typeface="+mn-lt"/>
                <a:cs typeface="+mn-lt"/>
              </a:rPr>
              <a:t>Evaluated performance using precision, recall, F1-score, and AUC-ROC.</a:t>
            </a: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8520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635025-5BCE-322B-E627-7B60A900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Visualization and Results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93248-0479-9B58-E44A-AC71C2CBC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500" b="1">
                <a:solidFill>
                  <a:srgbClr val="262626"/>
                </a:solidFill>
                <a:ea typeface="+mn-lt"/>
                <a:cs typeface="+mn-lt"/>
              </a:rPr>
              <a:t>Classification Report:</a:t>
            </a:r>
            <a:endParaRPr lang="en-US" sz="15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500" b="1">
                <a:solidFill>
                  <a:srgbClr val="262626"/>
                </a:solidFill>
                <a:ea typeface="+mn-lt"/>
                <a:cs typeface="+mn-lt"/>
              </a:rPr>
              <a:t>Precision:</a:t>
            </a:r>
            <a:r>
              <a:rPr lang="en-US" sz="1500">
                <a:solidFill>
                  <a:srgbClr val="262626"/>
                </a:solidFill>
                <a:ea typeface="+mn-lt"/>
                <a:cs typeface="+mn-lt"/>
              </a:rPr>
              <a:t> Measures how many predicted malware cases were correct.</a:t>
            </a:r>
            <a:endParaRPr lang="en-US" sz="15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500" b="1">
                <a:solidFill>
                  <a:srgbClr val="262626"/>
                </a:solidFill>
                <a:ea typeface="+mn-lt"/>
                <a:cs typeface="+mn-lt"/>
              </a:rPr>
              <a:t>Recall:</a:t>
            </a:r>
            <a:r>
              <a:rPr lang="en-US" sz="1500">
                <a:solidFill>
                  <a:srgbClr val="262626"/>
                </a:solidFill>
                <a:ea typeface="+mn-lt"/>
                <a:cs typeface="+mn-lt"/>
              </a:rPr>
              <a:t> Measures how many actual malware cases were identified.</a:t>
            </a:r>
            <a:endParaRPr lang="en-US" sz="15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500" b="1">
                <a:solidFill>
                  <a:srgbClr val="262626"/>
                </a:solidFill>
                <a:ea typeface="+mn-lt"/>
                <a:cs typeface="+mn-lt"/>
              </a:rPr>
              <a:t>F1-Score:</a:t>
            </a:r>
            <a:r>
              <a:rPr lang="en-US" sz="1500">
                <a:solidFill>
                  <a:srgbClr val="262626"/>
                </a:solidFill>
                <a:ea typeface="+mn-lt"/>
                <a:cs typeface="+mn-lt"/>
              </a:rPr>
              <a:t> Harmonic mean of precision and recall.</a:t>
            </a:r>
            <a:endParaRPr lang="en-US" sz="15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500" b="1">
                <a:solidFill>
                  <a:srgbClr val="262626"/>
                </a:solidFill>
                <a:ea typeface="+mn-lt"/>
                <a:cs typeface="+mn-lt"/>
              </a:rPr>
              <a:t>Accuracy:</a:t>
            </a:r>
            <a:r>
              <a:rPr lang="en-US" sz="1500">
                <a:solidFill>
                  <a:srgbClr val="262626"/>
                </a:solidFill>
                <a:ea typeface="+mn-lt"/>
                <a:cs typeface="+mn-lt"/>
              </a:rPr>
              <a:t> 70%</a:t>
            </a:r>
            <a:endParaRPr lang="en-US" sz="15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500" b="1">
                <a:solidFill>
                  <a:srgbClr val="262626"/>
                </a:solidFill>
                <a:ea typeface="+mn-lt"/>
                <a:cs typeface="+mn-lt"/>
              </a:rPr>
              <a:t>Observations:</a:t>
            </a:r>
            <a:endParaRPr lang="en-US" sz="15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500">
                <a:solidFill>
                  <a:srgbClr val="262626"/>
                </a:solidFill>
                <a:ea typeface="+mn-lt"/>
                <a:cs typeface="+mn-lt"/>
              </a:rPr>
              <a:t>Model has higher recall for classifying malware (0.94), which is critical for detecting malware.</a:t>
            </a:r>
            <a:endParaRPr lang="en-US" sz="15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endParaRPr lang="en-US" sz="1500">
              <a:solidFill>
                <a:srgbClr val="262626"/>
              </a:solidFill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D8EFADA-984B-B7AD-4ACD-1B8BB25A5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2218879"/>
            <a:ext cx="5469466" cy="242023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483049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7D62-A51E-56F4-B4A4-7E5C48E4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Interpretation of Results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79952FD-A3B6-7219-1555-4412A62A8E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273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2C014A-BEB1-B355-078A-42BDC85D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  <a:ea typeface="+mj-lt"/>
                <a:cs typeface="+mj-lt"/>
              </a:rPr>
              <a:t>AUC-ROC Curve</a:t>
            </a:r>
            <a:endParaRPr lang="en-US" sz="2800">
              <a:solidFill>
                <a:srgbClr val="26262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55AB-2924-955D-CDF2-6F27273F0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600" b="1">
                <a:solidFill>
                  <a:srgbClr val="262626"/>
                </a:solidFill>
                <a:ea typeface="+mn-lt"/>
                <a:cs typeface="+mn-lt"/>
              </a:rPr>
              <a:t>ROC Curve:</a:t>
            </a:r>
            <a:r>
              <a:rPr lang="en-US" sz="1600">
                <a:solidFill>
                  <a:srgbClr val="262626"/>
                </a:solidFill>
                <a:ea typeface="+mn-lt"/>
                <a:cs typeface="+mn-lt"/>
              </a:rPr>
              <a:t> Shows the trade-off between True Positive Rate (TPR) and False Positive Rate (FPR) at various thresholds.</a:t>
            </a:r>
            <a:endParaRPr lang="en-US" sz="1600" b="1">
              <a:solidFill>
                <a:srgbClr val="262626"/>
              </a:solidFill>
              <a:ea typeface="+mn-lt"/>
              <a:cs typeface="+mn-lt"/>
            </a:endParaRPr>
          </a:p>
          <a:p>
            <a:pPr algn="ctr"/>
            <a:r>
              <a:rPr lang="en-US" sz="1600" b="1">
                <a:solidFill>
                  <a:srgbClr val="262626"/>
                </a:solidFill>
                <a:ea typeface="+mn-lt"/>
                <a:cs typeface="+mn-lt"/>
              </a:rPr>
              <a:t>AUC Score:</a:t>
            </a:r>
            <a:r>
              <a:rPr lang="en-US" sz="1600">
                <a:solidFill>
                  <a:srgbClr val="262626"/>
                </a:solidFill>
                <a:ea typeface="+mn-lt"/>
                <a:cs typeface="+mn-lt"/>
              </a:rPr>
              <a:t> 0.86</a:t>
            </a:r>
            <a:endParaRPr lang="en-US" sz="1600">
              <a:solidFill>
                <a:srgbClr val="262626"/>
              </a:solidFill>
            </a:endParaRPr>
          </a:p>
          <a:p>
            <a:pPr algn="ctr"/>
            <a:r>
              <a:rPr lang="en-US" sz="1600">
                <a:solidFill>
                  <a:srgbClr val="262626"/>
                </a:solidFill>
                <a:ea typeface="+mn-lt"/>
                <a:cs typeface="+mn-lt"/>
              </a:rPr>
              <a:t>Indicates the model has an 86% chance of correctly distinguishing between malware and benign files.</a:t>
            </a:r>
            <a:endParaRPr lang="en-US" sz="1600">
              <a:solidFill>
                <a:srgbClr val="262626"/>
              </a:solidFill>
            </a:endParaRPr>
          </a:p>
          <a:p>
            <a:pPr algn="ctr"/>
            <a:r>
              <a:rPr lang="en-US" sz="1600">
                <a:solidFill>
                  <a:srgbClr val="262626"/>
                </a:solidFill>
                <a:ea typeface="+mn-lt"/>
                <a:cs typeface="+mn-lt"/>
              </a:rPr>
              <a:t>The AUC-ROC score reflects good model performance, suitable for binary classification tasks.</a:t>
            </a:r>
            <a:endParaRPr lang="en-US" sz="1600">
              <a:solidFill>
                <a:srgbClr val="262626"/>
              </a:solidFill>
            </a:endParaRPr>
          </a:p>
        </p:txBody>
      </p:sp>
      <p:pic>
        <p:nvPicPr>
          <p:cNvPr id="4" name="Picture 3" descr="A graph of a receiver operating characteristic&#10;&#10;Description automatically generated">
            <a:extLst>
              <a:ext uri="{FF2B5EF4-FFF2-40B4-BE49-F238E27FC236}">
                <a16:creationId xmlns:a16="http://schemas.microsoft.com/office/drawing/2014/main" id="{DB47FA6C-200D-1299-40B5-844A0C6C9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289070"/>
            <a:ext cx="5469466" cy="4279857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60104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302375-A1B1-FA0F-8C64-978DFB32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K-Nearest Neighbors (KNN)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5617-0A53-847C-E0CF-BF9CD4E0E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ea typeface="+mn-lt"/>
                <a:cs typeface="+mn-lt"/>
              </a:rPr>
              <a:t>KNN is a simple, instance-based supervised learning algorithm. It predicts the class of a sample by looking at the majority class among its K nearest neighbors in the feature space.</a:t>
            </a:r>
          </a:p>
          <a:p>
            <a:pPr>
              <a:lnSpc>
                <a:spcPct val="90000"/>
              </a:lnSpc>
            </a:pPr>
            <a:r>
              <a:rPr lang="en-US" sz="2000" b="1">
                <a:ea typeface="+mn-lt"/>
                <a:cs typeface="+mn-lt"/>
              </a:rPr>
              <a:t>Supervised Learning</a:t>
            </a:r>
            <a:r>
              <a:rPr lang="en-US" sz="2000">
                <a:ea typeface="+mn-lt"/>
                <a:cs typeface="+mn-lt"/>
              </a:rPr>
              <a:t>: Used for both classification and regression tasks.</a:t>
            </a:r>
          </a:p>
          <a:p>
            <a:pPr>
              <a:lnSpc>
                <a:spcPct val="90000"/>
              </a:lnSpc>
            </a:pPr>
            <a:r>
              <a:rPr lang="en-US" sz="2000">
                <a:ea typeface="+mn-lt"/>
                <a:cs typeface="+mn-lt"/>
              </a:rPr>
              <a:t>This is a </a:t>
            </a:r>
            <a:r>
              <a:rPr lang="en-US" sz="2000" b="1">
                <a:ea typeface="+mn-lt"/>
                <a:cs typeface="+mn-lt"/>
              </a:rPr>
              <a:t>classification problem</a:t>
            </a:r>
            <a:r>
              <a:rPr lang="en-US" sz="2000">
                <a:ea typeface="+mn-lt"/>
                <a:cs typeface="+mn-lt"/>
              </a:rPr>
              <a:t>: predicting whether software is </a:t>
            </a:r>
            <a:r>
              <a:rPr lang="en-US" sz="2000" b="1">
                <a:ea typeface="+mn-lt"/>
                <a:cs typeface="+mn-lt"/>
              </a:rPr>
              <a:t>malware (1)</a:t>
            </a:r>
            <a:r>
              <a:rPr lang="en-US" sz="2000">
                <a:ea typeface="+mn-lt"/>
                <a:cs typeface="+mn-lt"/>
              </a:rPr>
              <a:t> or </a:t>
            </a:r>
            <a:r>
              <a:rPr lang="en-US" sz="2000" b="1">
                <a:ea typeface="+mn-lt"/>
                <a:cs typeface="+mn-lt"/>
              </a:rPr>
              <a:t>benign (0)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>
                <a:ea typeface="+mn-lt"/>
                <a:cs typeface="+mn-lt"/>
              </a:rPr>
              <a:t>Preprocessed and scaled data to ensure all features contribute equally.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a typeface="+mn-lt"/>
                <a:cs typeface="+mn-lt"/>
              </a:rPr>
              <a:t>Evaluated model accuracy across different values of K (number of neighbors) to identify optimal performance.</a:t>
            </a: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19586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BAA270-1F41-6E35-79F1-20E526BA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Steps in the Process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724-69A8-0C0E-13DF-8A681621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>
                <a:ea typeface="+mn-lt"/>
                <a:cs typeface="+mn-lt"/>
              </a:rPr>
              <a:t>Data Loading and Cleaning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Removed the non-informative </a:t>
            </a:r>
            <a:r>
              <a:rPr lang="en-US" sz="1700">
                <a:latin typeface="Consolas"/>
              </a:rPr>
              <a:t>hash</a:t>
            </a:r>
            <a:r>
              <a:rPr lang="en-US" sz="1700">
                <a:ea typeface="+mn-lt"/>
                <a:cs typeface="+mn-lt"/>
              </a:rPr>
              <a:t> column.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Converted the target variable (</a:t>
            </a:r>
            <a:r>
              <a:rPr lang="en-US" sz="1700">
                <a:latin typeface="Consolas"/>
              </a:rPr>
              <a:t>classification</a:t>
            </a:r>
            <a:r>
              <a:rPr lang="en-US" sz="1700">
                <a:ea typeface="+mn-lt"/>
                <a:cs typeface="+mn-lt"/>
              </a:rPr>
              <a:t>) to binary format.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 b="1">
                <a:ea typeface="+mn-lt"/>
                <a:cs typeface="+mn-lt"/>
              </a:rPr>
              <a:t>Data Preprocessing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Scaled features using </a:t>
            </a:r>
            <a:r>
              <a:rPr lang="en-US" sz="1700" err="1">
                <a:latin typeface="Consolas"/>
              </a:rPr>
              <a:t>StandardScaler</a:t>
            </a:r>
            <a:r>
              <a:rPr lang="en-US" sz="1700">
                <a:ea typeface="+mn-lt"/>
                <a:cs typeface="+mn-lt"/>
              </a:rPr>
              <a:t> to normalize data.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 b="1">
                <a:ea typeface="+mn-lt"/>
                <a:cs typeface="+mn-lt"/>
              </a:rPr>
              <a:t>Model Training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Trained a KNN model for multiple values of K (from 1 to 25).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 b="1">
                <a:ea typeface="+mn-lt"/>
                <a:cs typeface="+mn-lt"/>
              </a:rPr>
              <a:t>Performance Evaluation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Calculated accuracy for each value of K and visualized results.</a:t>
            </a: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75314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874F-95D4-B8BA-5E35-D20FB5D0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63" y="134520"/>
            <a:ext cx="10515600" cy="1325563"/>
          </a:xfrm>
        </p:spPr>
        <p:txBody>
          <a:bodyPr/>
          <a:lstStyle/>
          <a:p>
            <a:r>
              <a:rPr lang="en-US"/>
              <a:t>Dataset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143B-46D1-0BD1-F203-78591633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45" y="1254125"/>
            <a:ext cx="10501489" cy="502867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400" b="1">
                <a:latin typeface="Calibri"/>
                <a:ea typeface="Calibri"/>
                <a:cs typeface="Calibri"/>
              </a:rPr>
              <a:t>Balancing the Dataset:</a:t>
            </a:r>
            <a:endParaRPr lang="en-US" sz="1400" b="1">
              <a:latin typeface="Aptos" panose="020B0004020202020204"/>
              <a:ea typeface="Calibri"/>
              <a:cs typeface="Calibri"/>
            </a:endParaRPr>
          </a:p>
          <a:p>
            <a:pPr>
              <a:buNone/>
            </a:pPr>
            <a:r>
              <a:rPr lang="en-US" sz="1400" b="1">
                <a:latin typeface="Calibri"/>
                <a:ea typeface="Calibri"/>
                <a:cs typeface="Calibri"/>
              </a:rPr>
              <a:t>Majority Class:</a:t>
            </a:r>
            <a:endParaRPr lang="en-US" b="1"/>
          </a:p>
          <a:p>
            <a:pPr>
              <a:buNone/>
            </a:pPr>
            <a:r>
              <a:rPr lang="en-US" sz="1400">
                <a:latin typeface="Calibri"/>
                <a:ea typeface="Calibri"/>
                <a:cs typeface="Calibri"/>
              </a:rPr>
              <a:t>Includes all rows labeled as Benign, compiled from the SCRN data.</a:t>
            </a:r>
            <a:endParaRPr lang="en-US"/>
          </a:p>
          <a:p>
            <a:pPr>
              <a:buNone/>
            </a:pPr>
            <a:r>
              <a:rPr lang="en-US" sz="1400" b="1">
                <a:latin typeface="Calibri"/>
                <a:ea typeface="Calibri"/>
                <a:cs typeface="Calibri"/>
              </a:rPr>
              <a:t>Minority Class:</a:t>
            </a:r>
            <a:endParaRPr lang="en-US" b="1"/>
          </a:p>
          <a:p>
            <a:pPr>
              <a:buNone/>
            </a:pPr>
            <a:r>
              <a:rPr lang="en-US" sz="1400">
                <a:latin typeface="Calibri"/>
                <a:ea typeface="Calibri"/>
                <a:cs typeface="Calibri"/>
              </a:rPr>
              <a:t>Consists of all rows labeled as Malware, extracted automatically based on the classification.</a:t>
            </a:r>
            <a:endParaRPr lang="en-US"/>
          </a:p>
          <a:p>
            <a:pPr>
              <a:buNone/>
            </a:pPr>
            <a:r>
              <a:rPr lang="en-US" sz="1400" b="1" err="1">
                <a:latin typeface="Calibri"/>
                <a:ea typeface="Calibri"/>
                <a:cs typeface="Calibri"/>
              </a:rPr>
              <a:t>Upsampling</a:t>
            </a:r>
            <a:r>
              <a:rPr lang="en-US" sz="1400" b="1">
                <a:latin typeface="Calibri"/>
                <a:ea typeface="Calibri"/>
                <a:cs typeface="Calibri"/>
              </a:rPr>
              <a:t>:</a:t>
            </a:r>
            <a:endParaRPr lang="en-US" b="1"/>
          </a:p>
          <a:p>
            <a:pPr>
              <a:buNone/>
            </a:pPr>
            <a:r>
              <a:rPr lang="en-US" sz="1400">
                <a:latin typeface="Calibri"/>
                <a:ea typeface="Calibri"/>
                <a:cs typeface="Calibri"/>
              </a:rPr>
              <a:t>To equalize the size of the minority class (Malware) with the majority class (Benign), resampling was applied.</a:t>
            </a:r>
            <a:endParaRPr lang="en-US"/>
          </a:p>
          <a:p>
            <a:pPr>
              <a:buNone/>
            </a:pPr>
            <a:r>
              <a:rPr lang="en-US" sz="1400" b="1">
                <a:latin typeface="Calibri"/>
                <a:ea typeface="Calibri"/>
                <a:cs typeface="Calibri"/>
              </a:rPr>
              <a:t>Parameters Used:</a:t>
            </a:r>
            <a:endParaRPr lang="en-US" b="1"/>
          </a:p>
          <a:p>
            <a:r>
              <a:rPr lang="en-US" sz="1400">
                <a:latin typeface="Calibri"/>
                <a:ea typeface="Calibri"/>
                <a:cs typeface="Calibri"/>
              </a:rPr>
              <a:t>replace=True: Allows creating duplicate entries for the minority class.</a:t>
            </a:r>
            <a:endParaRPr lang="en-US"/>
          </a:p>
          <a:p>
            <a:r>
              <a:rPr lang="en-US" sz="1400" err="1">
                <a:latin typeface="Calibri"/>
                <a:ea typeface="Calibri"/>
                <a:cs typeface="Calibri"/>
              </a:rPr>
              <a:t>n_samples</a:t>
            </a:r>
            <a:r>
              <a:rPr lang="en-US" sz="1400">
                <a:latin typeface="Calibri"/>
                <a:ea typeface="Calibri"/>
                <a:cs typeface="Calibri"/>
              </a:rPr>
              <a:t>: Matches the number of samples in the majority class.</a:t>
            </a:r>
            <a:endParaRPr lang="en-US"/>
          </a:p>
          <a:p>
            <a:r>
              <a:rPr lang="en-US" sz="1400" err="1">
                <a:latin typeface="Calibri"/>
                <a:ea typeface="Calibri"/>
                <a:cs typeface="Calibri"/>
              </a:rPr>
              <a:t>random_state</a:t>
            </a:r>
            <a:r>
              <a:rPr lang="en-US" sz="1400">
                <a:latin typeface="Calibri"/>
                <a:ea typeface="Calibri"/>
                <a:cs typeface="Calibri"/>
              </a:rPr>
              <a:t>=42: Ensures the process can be repeated consistently.</a:t>
            </a:r>
            <a:endParaRPr lang="en-US"/>
          </a:p>
          <a:p>
            <a:pPr>
              <a:buNone/>
            </a:pPr>
            <a:r>
              <a:rPr lang="en-US" sz="1400" b="1">
                <a:latin typeface="Calibri"/>
                <a:ea typeface="Calibri"/>
                <a:cs typeface="Calibri"/>
              </a:rPr>
              <a:t>Outcome:</a:t>
            </a:r>
            <a:endParaRPr lang="en-US" b="1"/>
          </a:p>
          <a:p>
            <a:r>
              <a:rPr lang="en-US" sz="1400">
                <a:latin typeface="Calibri"/>
                <a:ea typeface="Calibri"/>
                <a:cs typeface="Calibri"/>
              </a:rPr>
              <a:t>Malware and benign entries are now in equal proportions, ensuring a balanced dataset.</a:t>
            </a:r>
            <a:endParaRPr lang="en-US"/>
          </a:p>
          <a:p>
            <a:pPr>
              <a:buNone/>
            </a:pPr>
            <a:r>
              <a:rPr lang="en-US" sz="1400" b="1">
                <a:latin typeface="Calibri"/>
                <a:ea typeface="Calibri"/>
                <a:cs typeface="Calibri"/>
              </a:rPr>
              <a:t>Combining Classes:</a:t>
            </a:r>
            <a:endParaRPr lang="en-US" b="1"/>
          </a:p>
          <a:p>
            <a:r>
              <a:rPr lang="en-US" sz="1400">
                <a:latin typeface="Calibri"/>
                <a:ea typeface="Calibri"/>
                <a:cs typeface="Calibri"/>
              </a:rPr>
              <a:t>The oversampled Malware data and the original Benign data were merged using </a:t>
            </a:r>
            <a:r>
              <a:rPr lang="en-US" sz="1400" err="1">
                <a:latin typeface="Calibri"/>
                <a:ea typeface="Calibri"/>
                <a:cs typeface="Calibri"/>
              </a:rPr>
              <a:t>pd.concat</a:t>
            </a:r>
            <a:r>
              <a:rPr lang="en-US" sz="1400">
                <a:latin typeface="Calibri"/>
                <a:ea typeface="Calibri"/>
                <a:cs typeface="Calibri"/>
              </a:rPr>
              <a:t>() to form a new, balanced dataset named </a:t>
            </a:r>
            <a:r>
              <a:rPr lang="en-US" sz="1400" err="1">
                <a:latin typeface="Calibri"/>
                <a:ea typeface="Calibri"/>
                <a:cs typeface="Calibri"/>
              </a:rPr>
              <a:t>balanced_df</a:t>
            </a:r>
            <a:endParaRPr lang="en-US" err="1"/>
          </a:p>
          <a:p>
            <a:pPr>
              <a:buNone/>
            </a:pPr>
            <a:endParaRPr lang="en-US" sz="14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4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329828-1555-EC49-58B4-3061330A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Visualization and Results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9BBA-2837-470E-E778-D99ADBB07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Data Balance Check:</a:t>
            </a:r>
          </a:p>
          <a:p>
            <a:r>
              <a:rPr lang="en-US">
                <a:ea typeface="+mn-lt"/>
                <a:cs typeface="+mn-lt"/>
              </a:rPr>
              <a:t>The dataset is balanced with an equal number of benign and malware samples.</a:t>
            </a:r>
          </a:p>
          <a:p>
            <a:pPr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Accuracy is very high for smaller values of K (up to 0.9999 for K=1 and K=2).</a:t>
            </a:r>
          </a:p>
          <a:p>
            <a:pPr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Accuracy slightly decreases as K increases.</a:t>
            </a: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4" name="Picture 3" descr="A graph of data balance&#10;&#10;Description automatically generated">
            <a:extLst>
              <a:ext uri="{FF2B5EF4-FFF2-40B4-BE49-F238E27FC236}">
                <a16:creationId xmlns:a16="http://schemas.microsoft.com/office/drawing/2014/main" id="{DA097874-7280-6821-56AA-B0930826D25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13" r="1965" b="5"/>
          <a:stretch/>
        </p:blipFill>
        <p:spPr>
          <a:xfrm>
            <a:off x="8137325" y="1158024"/>
            <a:ext cx="2839277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F673CD32-EFD1-BC80-B4CF-9D9BFA325D3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1267" b="2"/>
          <a:stretch/>
        </p:blipFill>
        <p:spPr>
          <a:xfrm>
            <a:off x="8135453" y="3631646"/>
            <a:ext cx="2843021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844923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63E397-D461-FC1D-C1D4-789F9F4C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Visualization and Results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3367C-A746-5BAA-FC73-C671D3E1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262626"/>
                </a:solidFill>
                <a:ea typeface="+mn-lt"/>
                <a:cs typeface="+mn-lt"/>
              </a:rPr>
              <a:t>Accuracy:</a:t>
            </a:r>
            <a:r>
              <a:rPr lang="en-US" sz="1200">
                <a:solidFill>
                  <a:srgbClr val="262626"/>
                </a:solidFill>
                <a:ea typeface="+mn-lt"/>
                <a:cs typeface="+mn-lt"/>
              </a:rPr>
              <a:t> 100%</a:t>
            </a:r>
            <a:endParaRPr lang="en-US" sz="12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262626"/>
                </a:solidFill>
                <a:ea typeface="+mn-lt"/>
                <a:cs typeface="+mn-lt"/>
              </a:rPr>
              <a:t>Classification Report:</a:t>
            </a:r>
            <a:endParaRPr lang="en-US" sz="12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262626"/>
                </a:solidFill>
                <a:ea typeface="+mn-lt"/>
                <a:cs typeface="+mn-lt"/>
              </a:rPr>
              <a:t>Benign (Class 0):</a:t>
            </a:r>
            <a:r>
              <a:rPr lang="en-US" sz="1200">
                <a:solidFill>
                  <a:srgbClr val="262626"/>
                </a:solidFill>
                <a:ea typeface="+mn-lt"/>
                <a:cs typeface="+mn-lt"/>
              </a:rPr>
              <a:t> Precision: 1.00, Recall: 1.00, F1-Score: 1.00</a:t>
            </a:r>
            <a:endParaRPr lang="en-US" sz="12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262626"/>
                </a:solidFill>
                <a:ea typeface="+mn-lt"/>
                <a:cs typeface="+mn-lt"/>
              </a:rPr>
              <a:t>Malware (Class 1):</a:t>
            </a:r>
            <a:r>
              <a:rPr lang="en-US" sz="1200">
                <a:solidFill>
                  <a:srgbClr val="262626"/>
                </a:solidFill>
                <a:ea typeface="+mn-lt"/>
                <a:cs typeface="+mn-lt"/>
              </a:rPr>
              <a:t> Precision: 1.00, Recall: 1.00, F1-Score: 1.00</a:t>
            </a:r>
            <a:endParaRPr lang="en-US" sz="12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262626"/>
                </a:solidFill>
                <a:ea typeface="+mn-lt"/>
                <a:cs typeface="+mn-lt"/>
              </a:rPr>
              <a:t>Macro Avg:</a:t>
            </a:r>
            <a:r>
              <a:rPr lang="en-US" sz="1200">
                <a:solidFill>
                  <a:srgbClr val="262626"/>
                </a:solidFill>
                <a:ea typeface="+mn-lt"/>
                <a:cs typeface="+mn-lt"/>
              </a:rPr>
              <a:t> Precision: 1.00, Recall: 1.00, F1-Score: 1.00</a:t>
            </a:r>
            <a:endParaRPr lang="en-US" sz="12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262626"/>
                </a:solidFill>
              </a:rPr>
              <a:t>Observations</a:t>
            </a:r>
            <a:endParaRPr lang="en-US" sz="12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200">
                <a:solidFill>
                  <a:srgbClr val="262626"/>
                </a:solidFill>
                <a:ea typeface="+mn-lt"/>
                <a:cs typeface="+mn-lt"/>
              </a:rPr>
              <a:t>Perfect performance across all metrics (no misclassifications).</a:t>
            </a:r>
            <a:endParaRPr lang="en-US" sz="12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262626"/>
                </a:solidFill>
                <a:ea typeface="+mn-lt"/>
                <a:cs typeface="+mn-lt"/>
              </a:rPr>
              <a:t>Strength:</a:t>
            </a:r>
            <a:r>
              <a:rPr lang="en-US" sz="1200">
                <a:solidFill>
                  <a:srgbClr val="262626"/>
                </a:solidFill>
                <a:ea typeface="+mn-lt"/>
                <a:cs typeface="+mn-lt"/>
              </a:rPr>
              <a:t> Ideal for this dataset with 100% accuracy.</a:t>
            </a:r>
            <a:endParaRPr lang="en-US" sz="12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262626"/>
                </a:solidFill>
                <a:ea typeface="+mn-lt"/>
                <a:cs typeface="+mn-lt"/>
              </a:rPr>
              <a:t>Limitation:</a:t>
            </a:r>
            <a:r>
              <a:rPr lang="en-US" sz="1200">
                <a:solidFill>
                  <a:srgbClr val="262626"/>
                </a:solidFill>
                <a:ea typeface="+mn-lt"/>
                <a:cs typeface="+mn-lt"/>
              </a:rPr>
              <a:t> Computationally expensive for large datasets.</a:t>
            </a:r>
            <a:endParaRPr lang="en-US" sz="120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</a:pPr>
            <a:endParaRPr lang="en-US" sz="1200">
              <a:solidFill>
                <a:srgbClr val="262626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E4FACDF-CEB8-A40F-3617-21D62AD8B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2205206"/>
            <a:ext cx="5469466" cy="244758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679137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8454F-484D-E51B-950C-D44ECC98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ea typeface="+mj-lt"/>
                <a:cs typeface="+mj-lt"/>
              </a:rPr>
              <a:t>Interpretation of Results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A786-AB58-FA77-9AEB-4D5FA823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ea typeface="+mn-lt"/>
                <a:cs typeface="+mn-lt"/>
              </a:rPr>
              <a:t>Key Insights:</a:t>
            </a:r>
          </a:p>
          <a:p>
            <a:pPr>
              <a:lnSpc>
                <a:spcPct val="90000"/>
              </a:lnSpc>
            </a:pPr>
            <a:r>
              <a:rPr lang="en-US" b="1">
                <a:ea typeface="+mn-lt"/>
                <a:cs typeface="+mn-lt"/>
              </a:rPr>
              <a:t>Optimal Performance:</a:t>
            </a:r>
            <a:r>
              <a:rPr lang="en-US">
                <a:ea typeface="+mn-lt"/>
                <a:cs typeface="+mn-lt"/>
              </a:rPr>
              <a:t> The model performs best for smaller K values (K=1 and K=2), achieving an accuracy of nearly 99.99%.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>
                <a:ea typeface="+mn-lt"/>
                <a:cs typeface="+mn-lt"/>
              </a:rPr>
              <a:t>Accuracy Drop:</a:t>
            </a:r>
            <a:r>
              <a:rPr lang="en-US">
                <a:ea typeface="+mn-lt"/>
                <a:cs typeface="+mn-lt"/>
              </a:rPr>
              <a:t> As K increases, the model becomes more generalized, resulting in a slight drop in accuracy.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A lower K value (e.g., K=1 or K=2) is ideal for this dataset, as it better captures the local patterns in the data.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Higher K values may lead to overgeneralization, reducing the model’s sensitivity to subtle variations.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45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8C6D4A-03CA-43C3-15E4-226729D1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ea typeface="+mj-lt"/>
                <a:cs typeface="+mj-lt"/>
              </a:rPr>
              <a:t>Comparison Performance Metrics</a:t>
            </a:r>
            <a:endParaRPr lang="en-US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F71519-EDB8-5155-FAA1-6BE0EC3BD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072580"/>
              </p:ext>
            </p:extLst>
          </p:nvPr>
        </p:nvGraphicFramePr>
        <p:xfrm>
          <a:off x="1869056" y="2674188"/>
          <a:ext cx="8453830" cy="298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711">
                  <a:extLst>
                    <a:ext uri="{9D8B030D-6E8A-4147-A177-3AD203B41FA5}">
                      <a16:colId xmlns:a16="http://schemas.microsoft.com/office/drawing/2014/main" val="2298049362"/>
                    </a:ext>
                  </a:extLst>
                </a:gridCol>
                <a:gridCol w="813604">
                  <a:extLst>
                    <a:ext uri="{9D8B030D-6E8A-4147-A177-3AD203B41FA5}">
                      <a16:colId xmlns:a16="http://schemas.microsoft.com/office/drawing/2014/main" val="4096784838"/>
                    </a:ext>
                  </a:extLst>
                </a:gridCol>
                <a:gridCol w="1136620">
                  <a:extLst>
                    <a:ext uri="{9D8B030D-6E8A-4147-A177-3AD203B41FA5}">
                      <a16:colId xmlns:a16="http://schemas.microsoft.com/office/drawing/2014/main" val="3229293609"/>
                    </a:ext>
                  </a:extLst>
                </a:gridCol>
                <a:gridCol w="1136620">
                  <a:extLst>
                    <a:ext uri="{9D8B030D-6E8A-4147-A177-3AD203B41FA5}">
                      <a16:colId xmlns:a16="http://schemas.microsoft.com/office/drawing/2014/main" val="3611887061"/>
                    </a:ext>
                  </a:extLst>
                </a:gridCol>
                <a:gridCol w="1136620">
                  <a:extLst>
                    <a:ext uri="{9D8B030D-6E8A-4147-A177-3AD203B41FA5}">
                      <a16:colId xmlns:a16="http://schemas.microsoft.com/office/drawing/2014/main" val="3024479782"/>
                    </a:ext>
                  </a:extLst>
                </a:gridCol>
                <a:gridCol w="728558">
                  <a:extLst>
                    <a:ext uri="{9D8B030D-6E8A-4147-A177-3AD203B41FA5}">
                      <a16:colId xmlns:a16="http://schemas.microsoft.com/office/drawing/2014/main" val="759431560"/>
                    </a:ext>
                  </a:extLst>
                </a:gridCol>
                <a:gridCol w="2494097">
                  <a:extLst>
                    <a:ext uri="{9D8B030D-6E8A-4147-A177-3AD203B41FA5}">
                      <a16:colId xmlns:a16="http://schemas.microsoft.com/office/drawing/2014/main" val="2885049098"/>
                    </a:ext>
                  </a:extLst>
                </a:gridCol>
              </a:tblGrid>
              <a:tr h="43785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ptos"/>
                        </a:rPr>
                        <a:t>Algorithm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ptos"/>
                        </a:rPr>
                        <a:t>Accuracy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ptos"/>
                        </a:rPr>
                        <a:t>Precision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ptos"/>
                        </a:rPr>
                        <a:t>Recall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ptos"/>
                        </a:rPr>
                        <a:t>F1-Score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ptos"/>
                        </a:rPr>
                        <a:t>AUC-ROC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ptos"/>
                        </a:rPr>
                        <a:t>Comments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470070"/>
                  </a:ext>
                </a:extLst>
              </a:tr>
              <a:tr h="43785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ptos"/>
                        </a:rPr>
                        <a:t>Logistic Regression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76%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0.83 (Benign), 0.71 (Malware)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0.65 (Benign), 0.87 (Malware)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0.73 (Benign), 0.78 (Malware)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0.82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Balanced performance; suitable for interpretable and simple models.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737024"/>
                  </a:ext>
                </a:extLst>
              </a:tr>
              <a:tr h="43785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ptos"/>
                        </a:rPr>
                        <a:t>Random Forest</a:t>
                      </a:r>
                      <a:endParaRPr lang="en-US" sz="1200" dirty="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99.99%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1.00 (All)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1.00 (All)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1.00 (All)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1.00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Perfect performance; most robust model for this dataset.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09442"/>
                  </a:ext>
                </a:extLst>
              </a:tr>
              <a:tr h="6171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ptos"/>
                        </a:rPr>
                        <a:t>KNN (k=1)</a:t>
                      </a:r>
                      <a:endParaRPr lang="en-US" sz="1200" dirty="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100%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1.00 (All)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1.00 (All)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1.00 (All)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1.00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Identical to Random Forest; computationally expensive for large datasets.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19658"/>
                  </a:ext>
                </a:extLst>
              </a:tr>
              <a:tr h="6171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ptos"/>
                        </a:rPr>
                        <a:t>Neural Network</a:t>
                      </a:r>
                      <a:endParaRPr lang="en-US" sz="1200" dirty="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73.42%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0.65 (Benign), 1.00 (Malware)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1.00 (Benign), 0.47 (Malware)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0.79 (Benign), 0.64 (Malware)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0.78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Moderate performance; high recall for benign but poor recall for malware.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048959"/>
                  </a:ext>
                </a:extLst>
              </a:tr>
              <a:tr h="437854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Aptos"/>
                        </a:rPr>
                        <a:t>Naive Bayes</a:t>
                      </a:r>
                      <a:endParaRPr lang="en-US" sz="120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70%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0.88 (Benign), 0.63 (Malware)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0.46 (Benign), 0.94 (Malware)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0.60 (Benign), 0.76 (Malware)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0.86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ptos"/>
                        </a:rPr>
                        <a:t>Good recall for malware detection but struggles with benign precision.</a:t>
                      </a:r>
                    </a:p>
                  </a:txBody>
                  <a:tcPr marL="48571" marR="48571" marT="24285" marB="2428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873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903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B18A12-F056-26D6-FB3D-E1E17E13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ea typeface="+mj-lt"/>
                <a:cs typeface="+mj-lt"/>
              </a:rPr>
              <a:t>Conclusion</a:t>
            </a:r>
            <a:endParaRPr lang="en-US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EA23E5-D3DA-855F-241F-70B7A3634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743851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13850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4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88BFDB-BC3C-4194-1FFC-133D8AE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Thankyou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82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874F-95D4-B8BA-5E35-D20FB5D0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63" y="134520"/>
            <a:ext cx="10515600" cy="1325563"/>
          </a:xfrm>
        </p:spPr>
        <p:txBody>
          <a:bodyPr/>
          <a:lstStyle/>
          <a:p>
            <a:r>
              <a:rPr lang="en-US"/>
              <a:t>Dataset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143B-46D1-0BD1-F203-78591633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500" b="1"/>
              <a:t>Features (X):</a:t>
            </a:r>
            <a:br>
              <a:rPr lang="en-US" sz="1500"/>
            </a:br>
            <a:r>
              <a:rPr lang="en-US" sz="1500"/>
              <a:t>All columns, except the classification column, were used as the feature set.</a:t>
            </a:r>
          </a:p>
          <a:p>
            <a:pPr>
              <a:buFont typeface="Arial"/>
              <a:buChar char="•"/>
            </a:pPr>
            <a:r>
              <a:rPr lang="en-US" sz="1500" b="1"/>
              <a:t>Target (y):</a:t>
            </a:r>
            <a:br>
              <a:rPr lang="en-US" sz="1500"/>
            </a:br>
            <a:r>
              <a:rPr lang="en-US" sz="1500"/>
              <a:t>The classification column served as the target variable.</a:t>
            </a:r>
          </a:p>
          <a:p>
            <a:pPr>
              <a:buFont typeface="Arial"/>
              <a:buChar char="•"/>
            </a:pPr>
            <a:r>
              <a:rPr lang="en-US" sz="1500" b="1"/>
              <a:t>Data Split:</a:t>
            </a:r>
            <a:br>
              <a:rPr lang="en-US" sz="1500"/>
            </a:br>
            <a:r>
              <a:rPr lang="en-US" sz="1500"/>
              <a:t>The dataset was split into training (70%) and testing (30%) sets using </a:t>
            </a:r>
            <a:r>
              <a:rPr lang="en-US" sz="1500" err="1"/>
              <a:t>train_test_split</a:t>
            </a:r>
            <a:r>
              <a:rPr lang="en-US" sz="1500"/>
              <a:t>.</a:t>
            </a:r>
          </a:p>
          <a:p>
            <a:pPr>
              <a:buFont typeface="Arial"/>
              <a:buChar char="•"/>
            </a:pPr>
            <a:r>
              <a:rPr lang="en-US" sz="1500" b="1"/>
              <a:t>Parameters Used:</a:t>
            </a:r>
          </a:p>
          <a:p>
            <a:pPr>
              <a:buFont typeface="Arial"/>
              <a:buChar char="•"/>
            </a:pPr>
            <a:r>
              <a:rPr lang="en-US" sz="1500" err="1"/>
              <a:t>test_size</a:t>
            </a:r>
            <a:r>
              <a:rPr lang="en-US" sz="1500"/>
              <a:t>=0.3: Allocates 30% of the data for testing.</a:t>
            </a:r>
          </a:p>
          <a:p>
            <a:pPr>
              <a:buFont typeface="Arial"/>
              <a:buChar char="•"/>
            </a:pPr>
            <a:r>
              <a:rPr lang="en-US" sz="1500" err="1"/>
              <a:t>random_state</a:t>
            </a:r>
            <a:r>
              <a:rPr lang="en-US" sz="1500"/>
              <a:t>=42: Ensures reproducibility of the split.</a:t>
            </a:r>
          </a:p>
          <a:p>
            <a:pPr>
              <a:buFont typeface="Arial"/>
              <a:buChar char="•"/>
            </a:pPr>
            <a:r>
              <a:rPr lang="en-US" sz="1500" b="1"/>
              <a:t>Result:</a:t>
            </a:r>
          </a:p>
          <a:p>
            <a:pPr>
              <a:buFont typeface="Arial"/>
              <a:buChar char="•"/>
            </a:pPr>
            <a:r>
              <a:rPr lang="en-US" sz="1500"/>
              <a:t>Training Instances: 70,000</a:t>
            </a:r>
          </a:p>
          <a:p>
            <a:pPr>
              <a:buFont typeface="Arial"/>
              <a:buChar char="•"/>
            </a:pPr>
            <a:r>
              <a:rPr lang="en-US" sz="1500"/>
              <a:t>Testing Instances: 30,000</a:t>
            </a:r>
          </a:p>
          <a:p>
            <a:pPr>
              <a:buNone/>
            </a:pPr>
            <a:endParaRPr lang="en-US" sz="14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74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874F-95D4-B8BA-5E35-D20FB5D0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262626"/>
                </a:solidFill>
                <a:ea typeface="+mj-lt"/>
                <a:cs typeface="+mj-lt"/>
              </a:rPr>
              <a:t>Exploratory Data Analysis (EDA) - Class Distribution</a:t>
            </a:r>
            <a:endParaRPr lang="en-US" sz="41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143B-46D1-0BD1-F203-78591633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900" b="1">
              <a:solidFill>
                <a:srgbClr val="262626"/>
              </a:solidFill>
              <a:ea typeface="+mn-lt"/>
              <a:cs typeface="+mn-lt"/>
            </a:endParaRPr>
          </a:p>
          <a:p>
            <a:r>
              <a:rPr lang="en-US" sz="1200" b="1">
                <a:solidFill>
                  <a:srgbClr val="262626"/>
                </a:solidFill>
                <a:ea typeface="+mn-lt"/>
                <a:cs typeface="+mn-lt"/>
              </a:rPr>
              <a:t>Class Distribution:</a:t>
            </a:r>
            <a:endParaRPr lang="en-US" sz="1200">
              <a:solidFill>
                <a:srgbClr val="262626"/>
              </a:solidFill>
            </a:endParaRPr>
          </a:p>
          <a:p>
            <a:pPr>
              <a:buSzPct val="114999"/>
            </a:pPr>
            <a:r>
              <a:rPr lang="en-US" sz="1200">
                <a:solidFill>
                  <a:srgbClr val="262626"/>
                </a:solidFill>
                <a:ea typeface="+mn-lt"/>
                <a:cs typeface="+mn-lt"/>
              </a:rPr>
              <a:t>A bar chart illustrates that both classes, </a:t>
            </a:r>
            <a:r>
              <a:rPr lang="en-US" sz="1200" b="1">
                <a:solidFill>
                  <a:srgbClr val="262626"/>
                </a:solidFill>
                <a:ea typeface="+mn-lt"/>
                <a:cs typeface="+mn-lt"/>
              </a:rPr>
              <a:t>Benign</a:t>
            </a:r>
            <a:r>
              <a:rPr lang="en-US" sz="1200">
                <a:solidFill>
                  <a:srgbClr val="262626"/>
                </a:solidFill>
                <a:ea typeface="+mn-lt"/>
                <a:cs typeface="+mn-lt"/>
              </a:rPr>
              <a:t> and </a:t>
            </a:r>
            <a:r>
              <a:rPr lang="en-US" sz="1200" b="1">
                <a:solidFill>
                  <a:srgbClr val="262626"/>
                </a:solidFill>
                <a:ea typeface="+mn-lt"/>
                <a:cs typeface="+mn-lt"/>
              </a:rPr>
              <a:t>Malware</a:t>
            </a:r>
            <a:r>
              <a:rPr lang="en-US" sz="1200">
                <a:solidFill>
                  <a:srgbClr val="262626"/>
                </a:solidFill>
                <a:ea typeface="+mn-lt"/>
                <a:cs typeface="+mn-lt"/>
              </a:rPr>
              <a:t>, have </a:t>
            </a:r>
            <a:r>
              <a:rPr lang="en-US" sz="1200" b="1">
                <a:solidFill>
                  <a:srgbClr val="262626"/>
                </a:solidFill>
                <a:ea typeface="+mn-lt"/>
                <a:cs typeface="+mn-lt"/>
              </a:rPr>
              <a:t>50,000 instances each</a:t>
            </a:r>
            <a:r>
              <a:rPr lang="en-US" sz="1200">
                <a:solidFill>
                  <a:srgbClr val="262626"/>
                </a:solidFill>
                <a:ea typeface="+mn-lt"/>
                <a:cs typeface="+mn-lt"/>
              </a:rPr>
              <a:t>, confirming the dataset is perfectly balanced.</a:t>
            </a:r>
            <a:endParaRPr lang="en-US" sz="1200"/>
          </a:p>
          <a:p>
            <a:pPr>
              <a:buSzPct val="114999"/>
            </a:pPr>
            <a:r>
              <a:rPr lang="en-US" sz="1200" b="1">
                <a:solidFill>
                  <a:srgbClr val="262626"/>
                </a:solidFill>
                <a:ea typeface="+mn-lt"/>
                <a:cs typeface="+mn-lt"/>
              </a:rPr>
              <a:t>Why Balance Matters:</a:t>
            </a:r>
            <a:endParaRPr lang="en-US" sz="1200"/>
          </a:p>
          <a:p>
            <a:pPr>
              <a:buSzPct val="114999"/>
            </a:pPr>
            <a:r>
              <a:rPr lang="en-US" sz="1200">
                <a:solidFill>
                  <a:srgbClr val="262626"/>
                </a:solidFill>
                <a:ea typeface="+mn-lt"/>
                <a:cs typeface="+mn-lt"/>
              </a:rPr>
              <a:t>In an </a:t>
            </a:r>
            <a:r>
              <a:rPr lang="en-US" sz="1200" b="1">
                <a:solidFill>
                  <a:srgbClr val="262626"/>
                </a:solidFill>
                <a:ea typeface="+mn-lt"/>
                <a:cs typeface="+mn-lt"/>
              </a:rPr>
              <a:t>imbalanced dataset</a:t>
            </a:r>
            <a:r>
              <a:rPr lang="en-US" sz="1200">
                <a:solidFill>
                  <a:srgbClr val="262626"/>
                </a:solidFill>
                <a:ea typeface="+mn-lt"/>
                <a:cs typeface="+mn-lt"/>
              </a:rPr>
              <a:t>, the model tends to favor the majority class, leading to </a:t>
            </a:r>
            <a:r>
              <a:rPr lang="en-US" sz="1200" b="1">
                <a:solidFill>
                  <a:srgbClr val="262626"/>
                </a:solidFill>
                <a:ea typeface="+mn-lt"/>
                <a:cs typeface="+mn-lt"/>
              </a:rPr>
              <a:t>biased predictions</a:t>
            </a:r>
            <a:r>
              <a:rPr lang="en-US" sz="1200">
                <a:solidFill>
                  <a:srgbClr val="262626"/>
                </a:solidFill>
                <a:ea typeface="+mn-lt"/>
                <a:cs typeface="+mn-lt"/>
              </a:rPr>
              <a:t>. A balanced dataset ensures the model learns about both classes equally, resulting in </a:t>
            </a:r>
            <a:r>
              <a:rPr lang="en-US" sz="1200" b="1">
                <a:solidFill>
                  <a:srgbClr val="262626"/>
                </a:solidFill>
                <a:ea typeface="+mn-lt"/>
                <a:cs typeface="+mn-lt"/>
              </a:rPr>
              <a:t>fair and accurate classifications</a:t>
            </a:r>
            <a:r>
              <a:rPr lang="en-US" sz="1200">
                <a:solidFill>
                  <a:srgbClr val="262626"/>
                </a:solidFill>
                <a:ea typeface="+mn-lt"/>
                <a:cs typeface="+mn-lt"/>
              </a:rPr>
              <a:t>.</a:t>
            </a:r>
            <a:endParaRPr lang="en-US" sz="1200"/>
          </a:p>
          <a:p>
            <a:pPr>
              <a:buSzPct val="114999"/>
            </a:pPr>
            <a:r>
              <a:rPr lang="en-US" sz="1200" b="1">
                <a:solidFill>
                  <a:srgbClr val="262626"/>
                </a:solidFill>
                <a:ea typeface="+mn-lt"/>
                <a:cs typeface="+mn-lt"/>
              </a:rPr>
              <a:t>Key Takeaway:</a:t>
            </a:r>
            <a:endParaRPr lang="en-US" sz="1200"/>
          </a:p>
          <a:p>
            <a:pPr>
              <a:buSzPct val="114999"/>
            </a:pPr>
            <a:r>
              <a:rPr lang="en-US" sz="1200">
                <a:solidFill>
                  <a:srgbClr val="262626"/>
                </a:solidFill>
                <a:ea typeface="+mn-lt"/>
                <a:cs typeface="+mn-lt"/>
              </a:rPr>
              <a:t>The bar chart confirms that </a:t>
            </a:r>
            <a:r>
              <a:rPr lang="en-US" sz="1200" b="1">
                <a:solidFill>
                  <a:srgbClr val="262626"/>
                </a:solidFill>
                <a:ea typeface="+mn-lt"/>
                <a:cs typeface="+mn-lt"/>
              </a:rPr>
              <a:t>resampling</a:t>
            </a:r>
            <a:r>
              <a:rPr lang="en-US" sz="1200">
                <a:solidFill>
                  <a:srgbClr val="262626"/>
                </a:solidFill>
                <a:ea typeface="+mn-lt"/>
                <a:cs typeface="+mn-lt"/>
              </a:rPr>
              <a:t> during preprocessing worked as intended. Both classes now have equal representation, ensuring the model won't be biased toward one class over the other.</a:t>
            </a:r>
            <a:endParaRPr lang="en-US" sz="1200"/>
          </a:p>
          <a:p>
            <a:pPr>
              <a:lnSpc>
                <a:spcPct val="90000"/>
              </a:lnSpc>
              <a:buSzPct val="114999"/>
              <a:buFont typeface="Arial"/>
              <a:buChar char="•"/>
            </a:pPr>
            <a:endParaRPr lang="en-US" sz="9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900">
              <a:solidFill>
                <a:srgbClr val="262626"/>
              </a:solidFill>
              <a:latin typeface="Aptos"/>
              <a:ea typeface="Calibri"/>
              <a:cs typeface="Calibri"/>
            </a:endParaRPr>
          </a:p>
        </p:txBody>
      </p:sp>
      <p:pic>
        <p:nvPicPr>
          <p:cNvPr id="4" name="Picture 3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214C2797-170E-C879-B0CB-755B8671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026" y="3069280"/>
            <a:ext cx="2739728" cy="2116439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8651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B4B82D-A989-40D8-A457-F1D9C0345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E99EC7-4ECA-46FD-A4EE-C28A8AC6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389852A6-3152-FC2F-E4EF-50787EEC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30" y="1149305"/>
            <a:ext cx="5003228" cy="461547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7034349-EB95-4DEC-941A-A5BEB23CC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2" name="Rounded Rectangle 21">
              <a:extLst>
                <a:ext uri="{FF2B5EF4-FFF2-40B4-BE49-F238E27FC236}">
                  <a16:creationId xmlns:a16="http://schemas.microsoft.com/office/drawing/2014/main" id="{4ED14EF1-39B3-426A-842A-CEA137A6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0BA46E3-54EA-491A-BDC2-C9A945118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4" name="Rounded Rectangle 27">
              <a:extLst>
                <a:ext uri="{FF2B5EF4-FFF2-40B4-BE49-F238E27FC236}">
                  <a16:creationId xmlns:a16="http://schemas.microsoft.com/office/drawing/2014/main" id="{BC6C1592-02CC-4EA4-9A0E-7BE7C1ED8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7E44A5-FAF8-4D81-90C9-CFD68F1A1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213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6B80853-775B-47C1-A508-0AAD6FCE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36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F62520-0403-497A-958B-FD6E8037E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85" y="471792"/>
            <a:ext cx="11264630" cy="5914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D19AFA2F-ADE9-9CC0-B67D-44C14F3A7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658" y="1115259"/>
            <a:ext cx="5002684" cy="462748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B3A422A-21ED-464B-B2EF-EE5B061B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35508"/>
            <a:ext cx="10954512" cy="5586984"/>
          </a:xfrm>
          <a:prstGeom prst="rect">
            <a:avLst/>
          </a:prstGeom>
          <a:noFill/>
          <a:ln w="22225" cap="flat">
            <a:solidFill>
              <a:srgbClr val="76A0FC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294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874F-95D4-B8BA-5E35-D20FB5D0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Feature Correlation Analysis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9079281-E999-6CC7-B3D9-73E23EE94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09385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902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Organic</vt:lpstr>
      <vt:lpstr>Data Analysis Tools Analytics (Data Analytics using Machine Learning) </vt:lpstr>
      <vt:lpstr>Dataset Overview</vt:lpstr>
      <vt:lpstr>Dataset Overview</vt:lpstr>
      <vt:lpstr>Dataset Preprocessing</vt:lpstr>
      <vt:lpstr>Dataset Splitting</vt:lpstr>
      <vt:lpstr>Exploratory Data Analysis (EDA) - Class Distribution</vt:lpstr>
      <vt:lpstr>PowerPoint Presentation</vt:lpstr>
      <vt:lpstr>PowerPoint Presentation</vt:lpstr>
      <vt:lpstr>Feature Correlation Analysis</vt:lpstr>
      <vt:lpstr>PowerPoint Presentation</vt:lpstr>
      <vt:lpstr>Feature Correlation with Target Variable</vt:lpstr>
      <vt:lpstr>PowerPoint Presentation</vt:lpstr>
      <vt:lpstr>PowerPoint Presentation</vt:lpstr>
      <vt:lpstr>PowerPoint Presentation</vt:lpstr>
      <vt:lpstr>Top 5 Correlated Features</vt:lpstr>
      <vt:lpstr>Feature Distributions</vt:lpstr>
      <vt:lpstr>Summary Statistics</vt:lpstr>
      <vt:lpstr>Logistic Regression</vt:lpstr>
      <vt:lpstr>Model Performance</vt:lpstr>
      <vt:lpstr>Model Performance</vt:lpstr>
      <vt:lpstr>ROC Curve and AUC</vt:lpstr>
      <vt:lpstr>Random Forest Classifier</vt:lpstr>
      <vt:lpstr>Steps in the Process</vt:lpstr>
      <vt:lpstr>Visualization and Results</vt:lpstr>
      <vt:lpstr>Visualization and Results</vt:lpstr>
      <vt:lpstr>Interpretation of Results</vt:lpstr>
      <vt:lpstr>Feature Importance</vt:lpstr>
      <vt:lpstr>Neural Network for Malware Classification</vt:lpstr>
      <vt:lpstr>Steps in the Process</vt:lpstr>
      <vt:lpstr>Visualization and Results</vt:lpstr>
      <vt:lpstr>Interpretation of Results</vt:lpstr>
      <vt:lpstr>AUC-ROC Curve </vt:lpstr>
      <vt:lpstr>Naive Bayes</vt:lpstr>
      <vt:lpstr>Steps in the Process</vt:lpstr>
      <vt:lpstr>Visualization and Results</vt:lpstr>
      <vt:lpstr>Interpretation of Results</vt:lpstr>
      <vt:lpstr>AUC-ROC Curve</vt:lpstr>
      <vt:lpstr>K-Nearest Neighbors (KNN)</vt:lpstr>
      <vt:lpstr>Steps in the Process</vt:lpstr>
      <vt:lpstr>Visualization and Results</vt:lpstr>
      <vt:lpstr>Visualization and Results</vt:lpstr>
      <vt:lpstr>Interpretation of Results</vt:lpstr>
      <vt:lpstr>Comparison Performance Metrics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</cp:revision>
  <dcterms:created xsi:type="dcterms:W3CDTF">2024-12-12T16:59:57Z</dcterms:created>
  <dcterms:modified xsi:type="dcterms:W3CDTF">2024-12-13T18:36:37Z</dcterms:modified>
</cp:coreProperties>
</file>