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09369F-A85C-4E49-A4DC-0EFAA82070A7}">
  <a:tblStyle styleId="{2109369F-A85C-4E49-A4DC-0EFAA82070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77c15a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77c15a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636fd06d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636fd06d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77c15a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277c15a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ad85f5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ad85f5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636fd06d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636fd06d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dad85f58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dad85f5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ef2ea8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ef2ea8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ef2ea8b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ef2ea8b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f2ea8b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f2ea8b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ef2ea8b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ef2ea8b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277c15a9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277c15a9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77c15a9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77c15a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277c15a9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277c15a9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277c15a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277c15a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277c15a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277c15a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636fd06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636fd06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77c15a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77c15a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636fd06d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636fd06d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77c15a9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77c15a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ad85f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ad85f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presentation/d/13fSUcja0wFVzMckJVY7An2Z6vGZymONaFqgYPt8BdWU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4425" y="643825"/>
            <a:ext cx="8520600" cy="9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6450" y="1485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Tabular Data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85900" y="2655725"/>
            <a:ext cx="2309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Krunal Patel (0864443)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582950" y="364592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Guidance By: Prof. Yimin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164725" y="403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Original Data : 17520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Generated sample size : 7,20,000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NRMSE : 4.7782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Applied Feature extraction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PCA / LDA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NRMSE :  4.7042 / 4.7039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150" y="1847850"/>
            <a:ext cx="4462651" cy="19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595525" y="935750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Followed for GAN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1595525" y="1658500"/>
            <a:ext cx="632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FakeTables: Using GANs to Generate Functional Dependency Preserving Tables with Bounded Real Data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Haipeng Chen1∗ , Sushil Jajodia2 , Jing Liu2 , Noseong Park2∗ , Vadim Sokolov2 and V. S. Subrahmanian1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Introduced : </a:t>
            </a:r>
            <a:r>
              <a:rPr b="1" lang="en"/>
              <a:t>ITS-GAN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275" y="2660000"/>
            <a:ext cx="3175425" cy="23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38856" l="0" r="40793" t="0"/>
          <a:stretch/>
        </p:blipFill>
        <p:spPr>
          <a:xfrm>
            <a:off x="447125" y="973124"/>
            <a:ext cx="2497450" cy="13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751375" y="569950"/>
            <a:ext cx="2388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Embedded Matrix</a:t>
            </a:r>
            <a:endParaRPr b="1"/>
          </a:p>
        </p:txBody>
      </p:sp>
      <p:sp>
        <p:nvSpPr>
          <p:cNvPr id="163" name="Google Shape;163;p24"/>
          <p:cNvSpPr txBox="1"/>
          <p:nvPr/>
        </p:nvSpPr>
        <p:spPr>
          <a:xfrm>
            <a:off x="1194350" y="134950"/>
            <a:ext cx="3728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GAN</a:t>
            </a:r>
            <a:endParaRPr b="1" sz="1800"/>
          </a:p>
        </p:txBody>
      </p:sp>
      <p:sp>
        <p:nvSpPr>
          <p:cNvPr id="164" name="Google Shape;164;p24"/>
          <p:cNvSpPr/>
          <p:nvPr/>
        </p:nvSpPr>
        <p:spPr>
          <a:xfrm>
            <a:off x="3487475" y="1220975"/>
            <a:ext cx="1392600" cy="435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3487475" y="1220975"/>
            <a:ext cx="1290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(X’ , X’^2)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5064650" y="1433625"/>
            <a:ext cx="171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Marked as Real Data</a:t>
            </a:r>
            <a:endParaRPr b="1" sz="1200"/>
          </a:p>
        </p:txBody>
      </p:sp>
      <p:sp>
        <p:nvSpPr>
          <p:cNvPr id="167" name="Google Shape;167;p24"/>
          <p:cNvSpPr/>
          <p:nvPr/>
        </p:nvSpPr>
        <p:spPr>
          <a:xfrm>
            <a:off x="6457500" y="2665225"/>
            <a:ext cx="1460100" cy="597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Discriminator</a:t>
            </a:r>
            <a:endParaRPr b="1"/>
          </a:p>
        </p:txBody>
      </p:sp>
      <p:cxnSp>
        <p:nvCxnSpPr>
          <p:cNvPr id="168" name="Google Shape;168;p24"/>
          <p:cNvCxnSpPr>
            <a:stCxn id="165" idx="3"/>
            <a:endCxn id="167" idx="0"/>
          </p:cNvCxnSpPr>
          <p:nvPr/>
        </p:nvCxnSpPr>
        <p:spPr>
          <a:xfrm>
            <a:off x="4778075" y="1459175"/>
            <a:ext cx="2409600" cy="120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4"/>
          <p:cNvSpPr txBox="1"/>
          <p:nvPr/>
        </p:nvSpPr>
        <p:spPr>
          <a:xfrm>
            <a:off x="5314500" y="1173125"/>
            <a:ext cx="1715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= ( X , 1 )</a:t>
            </a:r>
            <a:endParaRPr sz="1200"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25942" l="0" r="37130" t="0"/>
          <a:stretch/>
        </p:blipFill>
        <p:spPr>
          <a:xfrm>
            <a:off x="2693575" y="3381150"/>
            <a:ext cx="2841575" cy="14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3159525" y="2926625"/>
            <a:ext cx="24615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Random points generation</a:t>
            </a:r>
            <a:endParaRPr b="1" sz="1200"/>
          </a:p>
        </p:txBody>
      </p:sp>
      <p:sp>
        <p:nvSpPr>
          <p:cNvPr id="172" name="Google Shape;172;p24"/>
          <p:cNvSpPr/>
          <p:nvPr/>
        </p:nvSpPr>
        <p:spPr>
          <a:xfrm>
            <a:off x="751375" y="3611525"/>
            <a:ext cx="1460100" cy="597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Generator</a:t>
            </a:r>
            <a:endParaRPr b="1"/>
          </a:p>
        </p:txBody>
      </p:sp>
      <p:cxnSp>
        <p:nvCxnSpPr>
          <p:cNvPr id="173" name="Google Shape;173;p24"/>
          <p:cNvCxnSpPr>
            <a:stCxn id="172" idx="3"/>
            <a:endCxn id="170" idx="1"/>
          </p:cNvCxnSpPr>
          <p:nvPr/>
        </p:nvCxnSpPr>
        <p:spPr>
          <a:xfrm>
            <a:off x="2211475" y="3910175"/>
            <a:ext cx="482100" cy="18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4"/>
          <p:cNvCxnSpPr>
            <a:endCxn id="167" idx="2"/>
          </p:cNvCxnSpPr>
          <p:nvPr/>
        </p:nvCxnSpPr>
        <p:spPr>
          <a:xfrm flipH="1" rot="10800000">
            <a:off x="5713350" y="3262525"/>
            <a:ext cx="1474200" cy="84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4"/>
          <p:cNvSpPr txBox="1"/>
          <p:nvPr/>
        </p:nvSpPr>
        <p:spPr>
          <a:xfrm>
            <a:off x="5865750" y="3727775"/>
            <a:ext cx="1392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= ( R , 0 )</a:t>
            </a:r>
            <a:endParaRPr sz="1200"/>
          </a:p>
        </p:txBody>
      </p:sp>
      <p:sp>
        <p:nvSpPr>
          <p:cNvPr id="176" name="Google Shape;176;p24"/>
          <p:cNvSpPr txBox="1"/>
          <p:nvPr/>
        </p:nvSpPr>
        <p:spPr>
          <a:xfrm>
            <a:off x="5592750" y="4104325"/>
            <a:ext cx="171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Marked as Fake Data</a:t>
            </a:r>
            <a:endParaRPr b="1" sz="1200"/>
          </a:p>
        </p:txBody>
      </p:sp>
      <p:cxnSp>
        <p:nvCxnSpPr>
          <p:cNvPr id="177" name="Google Shape;177;p24"/>
          <p:cNvCxnSpPr>
            <a:stCxn id="161" idx="3"/>
            <a:endCxn id="165" idx="1"/>
          </p:cNvCxnSpPr>
          <p:nvPr/>
        </p:nvCxnSpPr>
        <p:spPr>
          <a:xfrm flipH="1" rot="10800000">
            <a:off x="2944575" y="1459262"/>
            <a:ext cx="543000" cy="207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4"/>
          <p:cNvSpPr txBox="1"/>
          <p:nvPr/>
        </p:nvSpPr>
        <p:spPr>
          <a:xfrm>
            <a:off x="8087850" y="2725675"/>
            <a:ext cx="637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cxnSp>
        <p:nvCxnSpPr>
          <p:cNvPr id="179" name="Google Shape;179;p24"/>
          <p:cNvCxnSpPr>
            <a:stCxn id="167" idx="3"/>
            <a:endCxn id="178" idx="1"/>
          </p:cNvCxnSpPr>
          <p:nvPr/>
        </p:nvCxnSpPr>
        <p:spPr>
          <a:xfrm>
            <a:off x="7917600" y="2963875"/>
            <a:ext cx="170400" cy="600"/>
          </a:xfrm>
          <a:prstGeom prst="bentConnector3">
            <a:avLst>
              <a:gd fmla="val 499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7497" y="3309425"/>
            <a:ext cx="2687325" cy="18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493825" y="515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Dataset : Nyc_taxi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Uses backpropagation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Time taken : 36 hours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RTX 2080 - 6 gb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25" y="3273925"/>
            <a:ext cx="2305275" cy="1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276" y="3006726"/>
            <a:ext cx="2411100" cy="18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800" y="3152675"/>
            <a:ext cx="2355775" cy="16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3469475" y="796200"/>
            <a:ext cx="2870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Training generator model (17,52,000 fake samples)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6137225" y="2134375"/>
            <a:ext cx="2456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NRMSE : 2.657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38856" l="0" r="40793" t="0"/>
          <a:stretch/>
        </p:blipFill>
        <p:spPr>
          <a:xfrm>
            <a:off x="447125" y="973124"/>
            <a:ext cx="2497450" cy="13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751375" y="569950"/>
            <a:ext cx="2388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Embedded Matrix</a:t>
            </a:r>
            <a:endParaRPr b="1"/>
          </a:p>
        </p:txBody>
      </p:sp>
      <p:sp>
        <p:nvSpPr>
          <p:cNvPr id="197" name="Google Shape;197;p26"/>
          <p:cNvSpPr txBox="1"/>
          <p:nvPr/>
        </p:nvSpPr>
        <p:spPr>
          <a:xfrm>
            <a:off x="1194350" y="134950"/>
            <a:ext cx="3728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GAN_AUTOELM</a:t>
            </a:r>
            <a:endParaRPr b="1" sz="1800"/>
          </a:p>
        </p:txBody>
      </p:sp>
      <p:sp>
        <p:nvSpPr>
          <p:cNvPr id="198" name="Google Shape;198;p26"/>
          <p:cNvSpPr/>
          <p:nvPr/>
        </p:nvSpPr>
        <p:spPr>
          <a:xfrm>
            <a:off x="3487475" y="1220975"/>
            <a:ext cx="1392600" cy="435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3487475" y="1220975"/>
            <a:ext cx="1290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(X’ , X’^2)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5064650" y="1433625"/>
            <a:ext cx="171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Marked as Real Data</a:t>
            </a:r>
            <a:endParaRPr b="1" sz="1200"/>
          </a:p>
        </p:txBody>
      </p:sp>
      <p:sp>
        <p:nvSpPr>
          <p:cNvPr id="201" name="Google Shape;201;p26"/>
          <p:cNvSpPr/>
          <p:nvPr/>
        </p:nvSpPr>
        <p:spPr>
          <a:xfrm>
            <a:off x="6457500" y="2665225"/>
            <a:ext cx="1460100" cy="597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Discriminator</a:t>
            </a:r>
            <a:endParaRPr b="1"/>
          </a:p>
        </p:txBody>
      </p:sp>
      <p:cxnSp>
        <p:nvCxnSpPr>
          <p:cNvPr id="202" name="Google Shape;202;p26"/>
          <p:cNvCxnSpPr>
            <a:stCxn id="199" idx="3"/>
            <a:endCxn id="201" idx="0"/>
          </p:cNvCxnSpPr>
          <p:nvPr/>
        </p:nvCxnSpPr>
        <p:spPr>
          <a:xfrm>
            <a:off x="4778075" y="1459175"/>
            <a:ext cx="2409600" cy="120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6"/>
          <p:cNvSpPr txBox="1"/>
          <p:nvPr/>
        </p:nvSpPr>
        <p:spPr>
          <a:xfrm>
            <a:off x="5314500" y="1173125"/>
            <a:ext cx="1715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= ( X , 1 )</a:t>
            </a:r>
            <a:endParaRPr sz="1200"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4">
            <a:alphaModFix/>
          </a:blip>
          <a:srcRect b="25942" l="0" r="37130" t="0"/>
          <a:stretch/>
        </p:blipFill>
        <p:spPr>
          <a:xfrm>
            <a:off x="2693575" y="3381150"/>
            <a:ext cx="2841575" cy="14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3159525" y="2926625"/>
            <a:ext cx="24615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Random points generation</a:t>
            </a:r>
            <a:endParaRPr b="1" sz="1200"/>
          </a:p>
        </p:txBody>
      </p:sp>
      <p:sp>
        <p:nvSpPr>
          <p:cNvPr id="206" name="Google Shape;206;p26"/>
          <p:cNvSpPr/>
          <p:nvPr/>
        </p:nvSpPr>
        <p:spPr>
          <a:xfrm>
            <a:off x="751375" y="3611525"/>
            <a:ext cx="1460100" cy="597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Generator</a:t>
            </a:r>
            <a:endParaRPr b="1"/>
          </a:p>
        </p:txBody>
      </p:sp>
      <p:cxnSp>
        <p:nvCxnSpPr>
          <p:cNvPr id="207" name="Google Shape;207;p26"/>
          <p:cNvCxnSpPr>
            <a:stCxn id="206" idx="3"/>
            <a:endCxn id="204" idx="1"/>
          </p:cNvCxnSpPr>
          <p:nvPr/>
        </p:nvCxnSpPr>
        <p:spPr>
          <a:xfrm>
            <a:off x="2211475" y="3910175"/>
            <a:ext cx="482100" cy="18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>
            <a:endCxn id="201" idx="2"/>
          </p:cNvCxnSpPr>
          <p:nvPr/>
        </p:nvCxnSpPr>
        <p:spPr>
          <a:xfrm flipH="1" rot="10800000">
            <a:off x="5713350" y="3262525"/>
            <a:ext cx="1474200" cy="84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 txBox="1"/>
          <p:nvPr/>
        </p:nvSpPr>
        <p:spPr>
          <a:xfrm>
            <a:off x="5865750" y="3727775"/>
            <a:ext cx="1392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= ( R , 0 )</a:t>
            </a:r>
            <a:endParaRPr sz="1200"/>
          </a:p>
        </p:txBody>
      </p:sp>
      <p:sp>
        <p:nvSpPr>
          <p:cNvPr id="210" name="Google Shape;210;p26"/>
          <p:cNvSpPr txBox="1"/>
          <p:nvPr/>
        </p:nvSpPr>
        <p:spPr>
          <a:xfrm>
            <a:off x="5727450" y="3855063"/>
            <a:ext cx="1715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Marked as Fake Data</a:t>
            </a:r>
            <a:endParaRPr b="1" sz="1200"/>
          </a:p>
        </p:txBody>
      </p:sp>
      <p:cxnSp>
        <p:nvCxnSpPr>
          <p:cNvPr id="211" name="Google Shape;211;p26"/>
          <p:cNvCxnSpPr>
            <a:stCxn id="195" idx="3"/>
            <a:endCxn id="199" idx="1"/>
          </p:cNvCxnSpPr>
          <p:nvPr/>
        </p:nvCxnSpPr>
        <p:spPr>
          <a:xfrm flipH="1" rot="10800000">
            <a:off x="2944575" y="1459262"/>
            <a:ext cx="543000" cy="207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6"/>
          <p:cNvSpPr txBox="1"/>
          <p:nvPr/>
        </p:nvSpPr>
        <p:spPr>
          <a:xfrm>
            <a:off x="8087850" y="2725675"/>
            <a:ext cx="637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cxnSp>
        <p:nvCxnSpPr>
          <p:cNvPr id="213" name="Google Shape;213;p26"/>
          <p:cNvCxnSpPr>
            <a:stCxn id="201" idx="3"/>
            <a:endCxn id="212" idx="1"/>
          </p:cNvCxnSpPr>
          <p:nvPr/>
        </p:nvCxnSpPr>
        <p:spPr>
          <a:xfrm>
            <a:off x="7917600" y="2963875"/>
            <a:ext cx="170400" cy="600"/>
          </a:xfrm>
          <a:prstGeom prst="bentConnector3">
            <a:avLst>
              <a:gd fmla="val 499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6"/>
          <p:cNvSpPr/>
          <p:nvPr/>
        </p:nvSpPr>
        <p:spPr>
          <a:xfrm>
            <a:off x="3497863" y="3459575"/>
            <a:ext cx="1290600" cy="12060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1072375" y="3459575"/>
            <a:ext cx="1290600" cy="12060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621" y="3318718"/>
            <a:ext cx="2244603" cy="147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38856" l="0" r="40793" t="0"/>
          <a:stretch/>
        </p:blipFill>
        <p:spPr>
          <a:xfrm>
            <a:off x="256375" y="3545691"/>
            <a:ext cx="1632221" cy="9074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455219" y="3281765"/>
            <a:ext cx="156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Embedded Matrix</a:t>
            </a:r>
            <a:endParaRPr b="1"/>
          </a:p>
        </p:txBody>
      </p:sp>
      <p:sp>
        <p:nvSpPr>
          <p:cNvPr id="219" name="Google Shape;219;p26"/>
          <p:cNvSpPr txBox="1"/>
          <p:nvPr/>
        </p:nvSpPr>
        <p:spPr>
          <a:xfrm>
            <a:off x="2706260" y="3210313"/>
            <a:ext cx="10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AUTOELM </a:t>
            </a:r>
            <a:endParaRPr b="1"/>
          </a:p>
        </p:txBody>
      </p:sp>
      <p:sp>
        <p:nvSpPr>
          <p:cNvPr id="220" name="Google Shape;220;p26"/>
          <p:cNvSpPr/>
          <p:nvPr/>
        </p:nvSpPr>
        <p:spPr>
          <a:xfrm>
            <a:off x="4348154" y="3737824"/>
            <a:ext cx="1404108" cy="58633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Beta weight calculated</a:t>
            </a:r>
            <a:endParaRPr b="1"/>
          </a:p>
        </p:txBody>
      </p:sp>
      <p:cxnSp>
        <p:nvCxnSpPr>
          <p:cNvPr id="221" name="Google Shape;221;p26"/>
          <p:cNvCxnSpPr>
            <a:endCxn id="220" idx="2"/>
          </p:cNvCxnSpPr>
          <p:nvPr/>
        </p:nvCxnSpPr>
        <p:spPr>
          <a:xfrm flipH="1" rot="10800000">
            <a:off x="1082708" y="4285393"/>
            <a:ext cx="3967500" cy="171600"/>
          </a:xfrm>
          <a:prstGeom prst="bentConnector2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3782828" y="4388339"/>
            <a:ext cx="263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Subtracted X 50 copies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530087" y="3398827"/>
            <a:ext cx="263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Sequential phase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548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722" y="1406222"/>
            <a:ext cx="2804700" cy="4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475" y="3761000"/>
            <a:ext cx="2476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4289750" y="428275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batch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4016850" y="87475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batch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384900" y="32190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Error Minimization</a:t>
            </a:r>
            <a:endParaRPr b="1"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175" y="306525"/>
            <a:ext cx="22669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251925" y="1798475"/>
            <a:ext cx="2505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Weight updation formula</a:t>
            </a:r>
            <a:endParaRPr b="1"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350" y="1640225"/>
            <a:ext cx="33051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1532550" y="3613275"/>
            <a:ext cx="657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225" y="4151350"/>
            <a:ext cx="578547" cy="85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8"/>
          <p:cNvCxnSpPr/>
          <p:nvPr/>
        </p:nvCxnSpPr>
        <p:spPr>
          <a:xfrm>
            <a:off x="1367772" y="4579475"/>
            <a:ext cx="1151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8"/>
          <p:cNvSpPr txBox="1"/>
          <p:nvPr/>
        </p:nvSpPr>
        <p:spPr>
          <a:xfrm>
            <a:off x="2774300" y="4404825"/>
            <a:ext cx="3939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Beta Weight(sequential phase AUTOELM)</a:t>
            </a:r>
            <a:endParaRPr b="1"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2613" y="2354788"/>
            <a:ext cx="4638675" cy="197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8"/>
          <p:cNvCxnSpPr/>
          <p:nvPr/>
        </p:nvCxnSpPr>
        <p:spPr>
          <a:xfrm rot="10800000">
            <a:off x="4212775" y="1588625"/>
            <a:ext cx="210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8"/>
          <p:cNvCxnSpPr/>
          <p:nvPr/>
        </p:nvCxnSpPr>
        <p:spPr>
          <a:xfrm rot="10800000">
            <a:off x="4359800" y="1539525"/>
            <a:ext cx="18474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8"/>
          <p:cNvSpPr txBox="1"/>
          <p:nvPr/>
        </p:nvSpPr>
        <p:spPr>
          <a:xfrm>
            <a:off x="4023825" y="1121225"/>
            <a:ext cx="11898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weights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2805050" y="1322625"/>
            <a:ext cx="7212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weight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 b="-687" l="-5710" r="5710" t="2455"/>
          <a:stretch/>
        </p:blipFill>
        <p:spPr>
          <a:xfrm>
            <a:off x="431850" y="90975"/>
            <a:ext cx="4165501" cy="505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748" y="2271125"/>
            <a:ext cx="3830700" cy="10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30"/>
          <p:cNvGraphicFramePr/>
          <p:nvPr/>
        </p:nvGraphicFramePr>
        <p:xfrm>
          <a:off x="1316400" y="15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{2109369F-A85C-4E49-A4DC-0EFAA82070A7}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5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AUTOELM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Noisy copies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AUTOELM + GAN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5.1282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1" name="Google Shape;261;p30"/>
          <p:cNvSpPr txBox="1"/>
          <p:nvPr/>
        </p:nvSpPr>
        <p:spPr>
          <a:xfrm>
            <a:off x="1602525" y="2486600"/>
            <a:ext cx="6837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mins                           7 mins                       36.4 hours                   19.3 hours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797750" y="186367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734800" y="194167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+ AUTOELM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823" y="1063123"/>
            <a:ext cx="5182075" cy="2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0800" y="46187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augmentation works on images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1098675" y="4121800"/>
            <a:ext cx="57522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can it be applied and </a:t>
            </a:r>
            <a:r>
              <a:rPr b="1" lang="en"/>
              <a:t>implemented</a:t>
            </a:r>
            <a:r>
              <a:rPr b="1" lang="en"/>
              <a:t> on tabular data?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 Slides Link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00" y="1105700"/>
            <a:ext cx="3906399" cy="28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100" y="84775"/>
            <a:ext cx="1577675" cy="11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100" y="1380175"/>
            <a:ext cx="1577675" cy="11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100" y="2599375"/>
            <a:ext cx="1577675" cy="11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100" y="3894775"/>
            <a:ext cx="1577675" cy="113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>
            <a:stCxn id="69" idx="3"/>
            <a:endCxn id="70" idx="1"/>
          </p:cNvCxnSpPr>
          <p:nvPr/>
        </p:nvCxnSpPr>
        <p:spPr>
          <a:xfrm flipH="1" rot="10800000">
            <a:off x="4664499" y="652837"/>
            <a:ext cx="1752600" cy="18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9" idx="3"/>
            <a:endCxn id="71" idx="1"/>
          </p:cNvCxnSpPr>
          <p:nvPr/>
        </p:nvCxnSpPr>
        <p:spPr>
          <a:xfrm flipH="1" rot="10800000">
            <a:off x="4664499" y="1948237"/>
            <a:ext cx="175260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69" idx="3"/>
            <a:endCxn id="72" idx="1"/>
          </p:cNvCxnSpPr>
          <p:nvPr/>
        </p:nvCxnSpPr>
        <p:spPr>
          <a:xfrm>
            <a:off x="4664499" y="2512537"/>
            <a:ext cx="1752600" cy="6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stCxn id="69" idx="3"/>
            <a:endCxn id="73" idx="1"/>
          </p:cNvCxnSpPr>
          <p:nvPr/>
        </p:nvCxnSpPr>
        <p:spPr>
          <a:xfrm>
            <a:off x="4664499" y="2512537"/>
            <a:ext cx="1752600" cy="19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5409425" y="2322750"/>
            <a:ext cx="1084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387900" y="699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Approaches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1180475"/>
            <a:ext cx="85206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Noisy copies on AUTOELM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Using beta values from AUTOELM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Generative Adversarial Network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>
                <a:solidFill>
                  <a:srgbClr val="595959"/>
                </a:solidFill>
              </a:rPr>
              <a:t>GAN + AUTOELM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783775" y="935750"/>
            <a:ext cx="7578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Augmentation for Spoken Language Understanding via Joint Variational Generation</a:t>
            </a:r>
            <a:endParaRPr b="1"/>
          </a:p>
        </p:txBody>
      </p:sp>
      <p:sp>
        <p:nvSpPr>
          <p:cNvPr id="90" name="Google Shape;90;p17"/>
          <p:cNvSpPr txBox="1"/>
          <p:nvPr/>
        </p:nvSpPr>
        <p:spPr>
          <a:xfrm>
            <a:off x="867750" y="158155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Kang Min Yoo, Youhyun Shin, Sang-goo Lee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909725" y="2197350"/>
            <a:ext cx="71169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Deep generative model and text generation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Augmentation and regularization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Generative data augmentation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00" y="2610225"/>
            <a:ext cx="3530974" cy="23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23611" l="0" r="23189" t="0"/>
          <a:stretch/>
        </p:blipFill>
        <p:spPr>
          <a:xfrm>
            <a:off x="1022500" y="1093575"/>
            <a:ext cx="3046225" cy="16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275" y="281775"/>
            <a:ext cx="5203874" cy="4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1417675" y="1054400"/>
            <a:ext cx="857700" cy="240900"/>
          </a:xfrm>
          <a:prstGeom prst="frame">
            <a:avLst>
              <a:gd fmla="val 1250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b="17783" l="0" r="31346" t="0"/>
          <a:stretch/>
        </p:blipFill>
        <p:spPr>
          <a:xfrm>
            <a:off x="4750975" y="1095150"/>
            <a:ext cx="3102950" cy="15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5192250" y="1054400"/>
            <a:ext cx="939300" cy="240900"/>
          </a:xfrm>
          <a:prstGeom prst="frame">
            <a:avLst>
              <a:gd fmla="val 1250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6">
            <a:alphaModFix/>
          </a:blip>
          <a:srcRect b="13569" l="0" r="25009" t="0"/>
          <a:stretch/>
        </p:blipFill>
        <p:spPr>
          <a:xfrm>
            <a:off x="3129250" y="3074525"/>
            <a:ext cx="3046225" cy="146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stCxn id="101" idx="2"/>
            <a:endCxn id="104" idx="0"/>
          </p:cNvCxnSpPr>
          <p:nvPr/>
        </p:nvCxnSpPr>
        <p:spPr>
          <a:xfrm flipH="1">
            <a:off x="3999600" y="1295300"/>
            <a:ext cx="1662300" cy="17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99" idx="2"/>
            <a:endCxn id="104" idx="0"/>
          </p:cNvCxnSpPr>
          <p:nvPr/>
        </p:nvCxnSpPr>
        <p:spPr>
          <a:xfrm>
            <a:off x="1846525" y="1295300"/>
            <a:ext cx="2153100" cy="17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3553050" y="3025050"/>
            <a:ext cx="893100" cy="240900"/>
          </a:xfrm>
          <a:prstGeom prst="frame">
            <a:avLst>
              <a:gd fmla="val 1250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601950" y="595450"/>
            <a:ext cx="1951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Time embedded matrix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07" name="Google Shape;107;p18"/>
          <p:cNvSpPr txBox="1"/>
          <p:nvPr/>
        </p:nvSpPr>
        <p:spPr>
          <a:xfrm>
            <a:off x="5902725" y="716825"/>
            <a:ext cx="1951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Random values (noise)</a:t>
            </a:r>
            <a:endParaRPr b="1" sz="1200"/>
          </a:p>
        </p:txBody>
      </p:sp>
      <p:sp>
        <p:nvSpPr>
          <p:cNvPr id="108" name="Google Shape;108;p18"/>
          <p:cNvSpPr txBox="1"/>
          <p:nvPr/>
        </p:nvSpPr>
        <p:spPr>
          <a:xfrm>
            <a:off x="536050" y="159925"/>
            <a:ext cx="3728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Using random noise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3313" y="3201152"/>
            <a:ext cx="2486175" cy="1633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733250" y="2775950"/>
            <a:ext cx="2040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Undergoes training</a:t>
            </a:r>
            <a:endParaRPr b="1"/>
          </a:p>
        </p:txBody>
      </p:sp>
      <p:sp>
        <p:nvSpPr>
          <p:cNvPr id="111" name="Google Shape;111;p18"/>
          <p:cNvSpPr txBox="1"/>
          <p:nvPr/>
        </p:nvSpPr>
        <p:spPr>
          <a:xfrm>
            <a:off x="4107700" y="2730750"/>
            <a:ext cx="1939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Augmented Data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365375" y="902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Original data :  17520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Generated : 720000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Time taken : 7 minutes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Applied AUTOELM on augmented data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NRMSE : 5.1282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2650" y="1250625"/>
            <a:ext cx="4102975" cy="17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-687" l="-5710" r="5710" t="2455"/>
          <a:stretch/>
        </p:blipFill>
        <p:spPr>
          <a:xfrm>
            <a:off x="3763375" y="326075"/>
            <a:ext cx="3767126" cy="45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914425" y="411125"/>
            <a:ext cx="2509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AUTOELM - </a:t>
            </a:r>
            <a:r>
              <a:rPr lang="en"/>
              <a:t>base algorithm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92125" y="1190825"/>
            <a:ext cx="4083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rgbClr val="2E414F"/>
                </a:solidFill>
                <a:highlight>
                  <a:srgbClr val="EBECED"/>
                </a:highlight>
                <a:latin typeface="Georgia"/>
                <a:ea typeface="Georgia"/>
                <a:cs typeface="Georgia"/>
                <a:sym typeface="Georgia"/>
              </a:rPr>
              <a:t>Autoencoder With Invertible Functions for Dimension Reduction and Image Reconstruction</a:t>
            </a:r>
            <a:endParaRPr b="1" sz="2250">
              <a:solidFill>
                <a:srgbClr val="2E414F"/>
              </a:solidFill>
              <a:highlight>
                <a:srgbClr val="EBECE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97700" y="2984200"/>
            <a:ext cx="3430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Yimin Yang, Jonathan Wu, Yoanan Wang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775" y="626400"/>
            <a:ext cx="3434449" cy="22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38856" l="0" r="40793" t="0"/>
          <a:stretch/>
        </p:blipFill>
        <p:spPr>
          <a:xfrm>
            <a:off x="142325" y="973124"/>
            <a:ext cx="2497450" cy="13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446575" y="569950"/>
            <a:ext cx="2388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Embedded Matrix</a:t>
            </a:r>
            <a:endParaRPr b="1"/>
          </a:p>
        </p:txBody>
      </p:sp>
      <p:sp>
        <p:nvSpPr>
          <p:cNvPr id="133" name="Google Shape;133;p21"/>
          <p:cNvSpPr txBox="1"/>
          <p:nvPr/>
        </p:nvSpPr>
        <p:spPr>
          <a:xfrm>
            <a:off x="3890875" y="460800"/>
            <a:ext cx="1593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AUTOELM </a:t>
            </a:r>
            <a:endParaRPr b="1"/>
          </a:p>
        </p:txBody>
      </p:sp>
      <p:sp>
        <p:nvSpPr>
          <p:cNvPr id="134" name="Google Shape;134;p21"/>
          <p:cNvSpPr/>
          <p:nvPr/>
        </p:nvSpPr>
        <p:spPr>
          <a:xfrm>
            <a:off x="6403125" y="1266626"/>
            <a:ext cx="2148390" cy="89569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Beta weight calculated</a:t>
            </a:r>
            <a:endParaRPr b="1"/>
          </a:p>
        </p:txBody>
      </p:sp>
      <p:cxnSp>
        <p:nvCxnSpPr>
          <p:cNvPr id="135" name="Google Shape;135;p21"/>
          <p:cNvCxnSpPr>
            <a:endCxn id="134" idx="2"/>
          </p:cNvCxnSpPr>
          <p:nvPr/>
        </p:nvCxnSpPr>
        <p:spPr>
          <a:xfrm flipH="1" rot="10800000">
            <a:off x="1406520" y="2103108"/>
            <a:ext cx="6070800" cy="262200"/>
          </a:xfrm>
          <a:prstGeom prst="bentConnector2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1"/>
          <p:cNvSpPr txBox="1"/>
          <p:nvPr/>
        </p:nvSpPr>
        <p:spPr>
          <a:xfrm>
            <a:off x="5538125" y="226035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</a:t>
            </a:r>
            <a:r>
              <a:rPr lang="en">
                <a:solidFill>
                  <a:srgbClr val="FF0000"/>
                </a:solidFill>
              </a:rPr>
              <a:t>ubtracted X 50 copies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5">
            <a:alphaModFix/>
          </a:blip>
          <a:srcRect b="34041" l="0" r="45893" t="0"/>
          <a:stretch/>
        </p:blipFill>
        <p:spPr>
          <a:xfrm>
            <a:off x="232100" y="3246350"/>
            <a:ext cx="2660151" cy="13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602500" y="2730750"/>
            <a:ext cx="1939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Augmented Data</a:t>
            </a:r>
            <a:endParaRPr b="1"/>
          </a:p>
        </p:txBody>
      </p:sp>
      <p:sp>
        <p:nvSpPr>
          <p:cNvPr id="139" name="Google Shape;139;p21"/>
          <p:cNvSpPr txBox="1"/>
          <p:nvPr/>
        </p:nvSpPr>
        <p:spPr>
          <a:xfrm>
            <a:off x="6681500" y="748775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Sequential</a:t>
            </a:r>
            <a:r>
              <a:rPr b="1" lang="en"/>
              <a:t> phase</a:t>
            </a:r>
            <a:endParaRPr b="1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913" y="3201152"/>
            <a:ext cx="2486175" cy="1633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532850" y="2775950"/>
            <a:ext cx="2040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Undergoes training</a:t>
            </a:r>
            <a:endParaRPr b="1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450"/>
            <a:ext cx="4447625" cy="5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232100" y="166775"/>
            <a:ext cx="3728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Using beta values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