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6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68A090BB-8884-5447-A392-34F0328E8A41}" type="datetimeFigureOut">
              <a:rPr lang="en-US" smtClean="0"/>
              <a:t>10/10/2023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p>
        </p:txBody>
      </p:sp>
      <p:sp>
        <p:nvSpPr>
          <p:cNvPr id="104862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p>
            <a:fld id="{68A090BB-8884-5447-A392-34F0328E8A41}" type="datetimeFigureOut">
              <a:rPr lang="en-US" smtClean="0"/>
              <a:t>10/10/2023</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17"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1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9" name="Date Placeholder 3"/>
          <p:cNvSpPr>
            <a:spLocks noGrp="1"/>
          </p:cNvSpPr>
          <p:nvPr>
            <p:ph type="dt" sz="half" idx="10"/>
          </p:nvPr>
        </p:nvSpPr>
        <p:spPr/>
        <p:txBody>
          <a:bodyPr/>
          <a:p>
            <a:fld id="{68A090BB-8884-5447-A392-34F0328E8A41}" type="datetimeFigureOut">
              <a:rPr lang="en-US" smtClean="0"/>
              <a:t>10/10/2023</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68A090BB-8884-5447-A392-34F0328E8A41}" type="datetimeFigureOut">
              <a:rPr lang="en-US" smtClean="0"/>
              <a:t>10/10/2023</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3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3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68A090BB-8884-5447-A392-34F0328E8A41}" type="datetimeFigureOut">
              <a:rPr lang="en-US" smtClean="0"/>
              <a:t>10/10/2023</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p>
        </p:txBody>
      </p:sp>
      <p:sp>
        <p:nvSpPr>
          <p:cNvPr id="104863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4"/>
          <p:cNvSpPr>
            <a:spLocks noGrp="1"/>
          </p:cNvSpPr>
          <p:nvPr>
            <p:ph type="dt" sz="half" idx="10"/>
          </p:nvPr>
        </p:nvSpPr>
        <p:spPr/>
        <p:txBody>
          <a:bodyPr/>
          <a:p>
            <a:fld id="{68A090BB-8884-5447-A392-34F0328E8A41}" type="datetimeFigureOut">
              <a:rPr lang="en-US" smtClean="0"/>
              <a:t>10/10/2023</a:t>
            </a:fld>
            <a:endParaRPr lang="en-US"/>
          </a:p>
        </p:txBody>
      </p:sp>
      <p:sp>
        <p:nvSpPr>
          <p:cNvPr id="1048642" name="Footer Placeholder 5"/>
          <p:cNvSpPr>
            <a:spLocks noGrp="1"/>
          </p:cNvSpPr>
          <p:nvPr>
            <p:ph type="ftr" sz="quarter" idx="11"/>
          </p:nvPr>
        </p:nvSpPr>
        <p:spPr/>
        <p:txBody>
          <a:bodyPr/>
          <a:p>
            <a:endParaRPr lang="en-US"/>
          </a:p>
        </p:txBody>
      </p:sp>
      <p:sp>
        <p:nvSpPr>
          <p:cNvPr id="1048643" name="Slide Number Placeholder 6"/>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44" name="Title 1"/>
          <p:cNvSpPr>
            <a:spLocks noGrp="1"/>
          </p:cNvSpPr>
          <p:nvPr>
            <p:ph type="title"/>
          </p:nvPr>
        </p:nvSpPr>
        <p:spPr>
          <a:xfrm>
            <a:off x="839788" y="365125"/>
            <a:ext cx="10515600" cy="1325563"/>
          </a:xfrm>
        </p:spPr>
        <p:txBody>
          <a:bodyPr/>
          <a:p>
            <a:r>
              <a:rPr lang="en-US"/>
              <a:t>Click to edit Master title style</a:t>
            </a:r>
          </a:p>
        </p:txBody>
      </p:sp>
      <p:sp>
        <p:nvSpPr>
          <p:cNvPr id="104864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6"/>
          <p:cNvSpPr>
            <a:spLocks noGrp="1"/>
          </p:cNvSpPr>
          <p:nvPr>
            <p:ph type="dt" sz="half" idx="10"/>
          </p:nvPr>
        </p:nvSpPr>
        <p:spPr/>
        <p:txBody>
          <a:bodyPr/>
          <a:p>
            <a:fld id="{68A090BB-8884-5447-A392-34F0328E8A41}" type="datetimeFigureOut">
              <a:rPr lang="en-US" smtClean="0"/>
              <a:t>10/10/2023</a:t>
            </a:fld>
            <a:endParaRPr lang="en-US"/>
          </a:p>
        </p:txBody>
      </p:sp>
      <p:sp>
        <p:nvSpPr>
          <p:cNvPr id="1048650" name="Footer Placeholder 7"/>
          <p:cNvSpPr>
            <a:spLocks noGrp="1"/>
          </p:cNvSpPr>
          <p:nvPr>
            <p:ph type="ftr" sz="quarter" idx="11"/>
          </p:nvPr>
        </p:nvSpPr>
        <p:spPr/>
        <p:txBody>
          <a:bodyPr/>
          <a:p>
            <a:endParaRPr lang="en-US"/>
          </a:p>
        </p:txBody>
      </p:sp>
      <p:sp>
        <p:nvSpPr>
          <p:cNvPr id="1048651" name="Slide Number Placeholder 8"/>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p>
            <a:r>
              <a:rPr lang="en-US"/>
              <a:t>Click to edit Master title style</a:t>
            </a:r>
          </a:p>
        </p:txBody>
      </p:sp>
      <p:sp>
        <p:nvSpPr>
          <p:cNvPr id="1048614" name="Date Placeholder 2"/>
          <p:cNvSpPr>
            <a:spLocks noGrp="1"/>
          </p:cNvSpPr>
          <p:nvPr>
            <p:ph type="dt" sz="half" idx="10"/>
          </p:nvPr>
        </p:nvSpPr>
        <p:spPr/>
        <p:txBody>
          <a:bodyPr/>
          <a:p>
            <a:fld id="{68A090BB-8884-5447-A392-34F0328E8A41}" type="datetimeFigureOut">
              <a:rPr lang="en-US" smtClean="0"/>
              <a:t>10/10/2023</a:t>
            </a:fld>
            <a:endParaRPr lang="en-US"/>
          </a:p>
        </p:txBody>
      </p:sp>
      <p:sp>
        <p:nvSpPr>
          <p:cNvPr id="1048615" name="Footer Placeholder 3"/>
          <p:cNvSpPr>
            <a:spLocks noGrp="1"/>
          </p:cNvSpPr>
          <p:nvPr>
            <p:ph type="ftr" sz="quarter" idx="11"/>
          </p:nvPr>
        </p:nvSpPr>
        <p:spPr/>
        <p:txBody>
          <a:bodyPr/>
          <a:p>
            <a:endParaRPr lang="en-US"/>
          </a:p>
        </p:txBody>
      </p:sp>
      <p:sp>
        <p:nvSpPr>
          <p:cNvPr id="1048616" name="Slide Number Placeholder 4"/>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652" name="Date Placeholder 1"/>
          <p:cNvSpPr>
            <a:spLocks noGrp="1"/>
          </p:cNvSpPr>
          <p:nvPr>
            <p:ph type="dt" sz="half" idx="10"/>
          </p:nvPr>
        </p:nvSpPr>
        <p:spPr/>
        <p:txBody>
          <a:bodyPr/>
          <a:p>
            <a:fld id="{68A090BB-8884-5447-A392-34F0328E8A41}" type="datetimeFigureOut">
              <a:rPr lang="en-US" smtClean="0"/>
              <a:t>10/10/2023</a:t>
            </a:fld>
            <a:endParaRPr lang="en-US"/>
          </a:p>
        </p:txBody>
      </p:sp>
      <p:sp>
        <p:nvSpPr>
          <p:cNvPr id="1048653" name="Footer Placeholder 2"/>
          <p:cNvSpPr>
            <a:spLocks noGrp="1"/>
          </p:cNvSpPr>
          <p:nvPr>
            <p:ph type="ftr" sz="quarter" idx="11"/>
          </p:nvPr>
        </p:nvSpPr>
        <p:spPr/>
        <p:txBody>
          <a:bodyPr/>
          <a:p>
            <a:endParaRPr lang="en-US"/>
          </a:p>
        </p:txBody>
      </p:sp>
      <p:sp>
        <p:nvSpPr>
          <p:cNvPr id="1048654" name="Slide Number Placeholder 3"/>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5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5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p>
            <a:fld id="{68A090BB-8884-5447-A392-34F0328E8A41}" type="datetimeFigureOut">
              <a:rPr lang="en-US" smtClean="0"/>
              <a:t>10/10/2023</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2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68A090BB-8884-5447-A392-34F0328E8A41}" type="datetimeFigureOut">
              <a:rPr lang="en-US" smtClean="0"/>
              <a:t>10/10/2023</a:t>
            </a:fld>
            <a:endParaRPr lang="en-US"/>
          </a:p>
        </p:txBody>
      </p:sp>
      <p:sp>
        <p:nvSpPr>
          <p:cNvPr id="1048626" name="Footer Placeholder 5"/>
          <p:cNvSpPr>
            <a:spLocks noGrp="1"/>
          </p:cNvSpPr>
          <p:nvPr>
            <p:ph type="ftr" sz="quarter" idx="11"/>
          </p:nvPr>
        </p:nvSpPr>
        <p:spPr/>
        <p:txBody>
          <a:bodyPr/>
          <a:p>
            <a:endParaRPr lang="en-US"/>
          </a:p>
        </p:txBody>
      </p:sp>
      <p:sp>
        <p:nvSpPr>
          <p:cNvPr id="1048627" name="Slide Number Placeholder 6"/>
          <p:cNvSpPr>
            <a:spLocks noGrp="1"/>
          </p:cNvSpPr>
          <p:nvPr>
            <p:ph type="sldNum" sz="quarter" idx="12"/>
          </p:nvPr>
        </p:nvSpPr>
        <p:spPr/>
        <p:txBody>
          <a:bodyPr/>
          <a:p>
            <a:fld id="{4A68BE43-50BB-E34E-B1DB-DC59432BCF0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8A090BB-8884-5447-A392-34F0328E8A41}" type="datetimeFigureOut">
              <a:rPr lang="en-US" smtClean="0"/>
              <a:t>10/10/2023</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A68BE43-50BB-E34E-B1DB-DC59432BCF05}"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6.pn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7.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Subtitle 2"/>
          <p:cNvSpPr>
            <a:spLocks noGrp="1"/>
          </p:cNvSpPr>
          <p:nvPr>
            <p:ph type="subTitle" idx="1"/>
          </p:nvPr>
        </p:nvSpPr>
        <p:spPr>
          <a:xfrm>
            <a:off x="3198770" y="1380147"/>
            <a:ext cx="9144000" cy="1655762"/>
          </a:xfrm>
        </p:spPr>
        <p:txBody>
          <a:bodyPr/>
          <a:p>
            <a:endParaRPr lang="en-US"/>
          </a:p>
        </p:txBody>
      </p:sp>
      <p:pic>
        <p:nvPicPr>
          <p:cNvPr id="2097152" name="Picture 9"/>
          <p:cNvPicPr>
            <a:picLocks noChangeAspect="1"/>
          </p:cNvPicPr>
          <p:nvPr/>
        </p:nvPicPr>
        <p:blipFill>
          <a:blip xmlns:r="http://schemas.openxmlformats.org/officeDocument/2006/relationships" r:embed="rId1"/>
          <a:stretch>
            <a:fillRect/>
          </a:stretch>
        </p:blipFill>
        <p:spPr>
          <a:xfrm>
            <a:off x="-251717" y="-107341"/>
            <a:ext cx="12594487" cy="7072682"/>
          </a:xfrm>
          <a:prstGeom prst="rect"/>
        </p:spPr>
      </p:pic>
      <p:sp>
        <p:nvSpPr>
          <p:cNvPr id="1048587" name="Title 6"/>
          <p:cNvSpPr>
            <a:spLocks noGrp="1"/>
          </p:cNvSpPr>
          <p:nvPr>
            <p:ph type="ctrTitle"/>
          </p:nvPr>
        </p:nvSpPr>
        <p:spPr>
          <a:xfrm>
            <a:off x="1473526" y="2135797"/>
            <a:ext cx="9144000" cy="2387600"/>
          </a:xfrm>
        </p:spPr>
        <p:txBody>
          <a:bodyPr/>
          <a:p>
            <a:r>
              <a:rPr dirty="0" lang="en-IN">
                <a:solidFill>
                  <a:schemeClr val="bg1"/>
                </a:solidFill>
              </a:rPr>
              <a:t>TRAFFIC MANAGEMENT SYSTEMS</a:t>
            </a:r>
            <a:endParaRPr dirty="0"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6" name="Picture 5"/>
          <p:cNvPicPr>
            <a:picLocks noChangeAspect="1"/>
          </p:cNvPicPr>
          <p:nvPr/>
        </p:nvPicPr>
        <p:blipFill>
          <a:blip xmlns:r="http://schemas.openxmlformats.org/officeDocument/2006/relationships" r:embed="rId1"/>
          <a:stretch>
            <a:fillRect/>
          </a:stretch>
        </p:blipFill>
        <p:spPr>
          <a:xfrm>
            <a:off x="9525" y="-1"/>
            <a:ext cx="12312871" cy="9249105"/>
          </a:xfrm>
          <a:prstGeom prst="rect"/>
        </p:spPr>
      </p:pic>
      <p:sp>
        <p:nvSpPr>
          <p:cNvPr id="1048609" name="Title 1"/>
          <p:cNvSpPr>
            <a:spLocks noGrp="1"/>
          </p:cNvSpPr>
          <p:nvPr>
            <p:ph type="title"/>
          </p:nvPr>
        </p:nvSpPr>
        <p:spPr>
          <a:xfrm>
            <a:off x="838200" y="1389713"/>
            <a:ext cx="10515600" cy="1325563"/>
          </a:xfrm>
        </p:spPr>
        <p:txBody>
          <a:bodyPr/>
          <a:p>
            <a:r>
              <a:rPr dirty="0" lang="en-IN"/>
              <a:t>LIDAR Sensors (Light Detection and Ranging): </a:t>
            </a:r>
            <a:endParaRPr dirty="0" lang="en-US"/>
          </a:p>
        </p:txBody>
      </p:sp>
      <p:sp>
        <p:nvSpPr>
          <p:cNvPr id="1048610" name="Content Placeholder 2"/>
          <p:cNvSpPr>
            <a:spLocks noGrp="1"/>
          </p:cNvSpPr>
          <p:nvPr>
            <p:ph idx="1"/>
          </p:nvPr>
        </p:nvSpPr>
        <p:spPr>
          <a:xfrm>
            <a:off x="838200" y="2852492"/>
            <a:ext cx="10515600" cy="4351338"/>
          </a:xfrm>
        </p:spPr>
        <p:txBody>
          <a:bodyPr/>
          <a:p>
            <a:r>
              <a:rPr dirty="0" lang="en-IN"/>
              <a:t>LIDAR sensors use laser light to measure distances and create detailed 3D maps of their surroundings. In traffic management, LIDAR sensors can be used for vehicle and pedestrian detection, as well as mapping the road environment.</a:t>
            </a:r>
            <a:endParaRPr dirty="0" lang="en-US"/>
          </a:p>
        </p:txBody>
      </p:sp>
      <p:pic>
        <p:nvPicPr>
          <p:cNvPr id="2097167" name="Picture 4"/>
          <p:cNvPicPr>
            <a:picLocks noChangeAspect="1"/>
          </p:cNvPicPr>
          <p:nvPr/>
        </p:nvPicPr>
        <p:blipFill>
          <a:blip xmlns:r="http://schemas.openxmlformats.org/officeDocument/2006/relationships" r:embed="rId2"/>
          <a:stretch>
            <a:fillRect/>
          </a:stretch>
        </p:blipFill>
        <p:spPr>
          <a:xfrm>
            <a:off x="7252828" y="4452488"/>
            <a:ext cx="3614841" cy="240551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8" name="Picture 4"/>
          <p:cNvPicPr>
            <a:picLocks noChangeAspect="1"/>
          </p:cNvPicPr>
          <p:nvPr/>
        </p:nvPicPr>
        <p:blipFill>
          <a:blip xmlns:r="http://schemas.openxmlformats.org/officeDocument/2006/relationships" r:embed="rId1"/>
          <a:stretch>
            <a:fillRect/>
          </a:stretch>
        </p:blipFill>
        <p:spPr>
          <a:xfrm>
            <a:off x="9525" y="25488"/>
            <a:ext cx="12182475" cy="9151155"/>
          </a:xfrm>
          <a:prstGeom prst="rect"/>
        </p:spPr>
      </p:pic>
      <p:sp>
        <p:nvSpPr>
          <p:cNvPr id="1048611" name="Title 1"/>
          <p:cNvSpPr>
            <a:spLocks noGrp="1"/>
          </p:cNvSpPr>
          <p:nvPr>
            <p:ph type="title"/>
          </p:nvPr>
        </p:nvSpPr>
        <p:spPr>
          <a:xfrm>
            <a:off x="838200" y="1648708"/>
            <a:ext cx="10515600" cy="1325563"/>
          </a:xfrm>
        </p:spPr>
        <p:txBody>
          <a:bodyPr/>
          <a:p>
            <a:r>
              <a:rPr dirty="0" lang="en-IN"/>
              <a:t>CONCLUSION:</a:t>
            </a:r>
            <a:endParaRPr dirty="0" lang="en-US"/>
          </a:p>
        </p:txBody>
      </p:sp>
      <p:sp>
        <p:nvSpPr>
          <p:cNvPr id="1048612" name="Content Placeholder 2"/>
          <p:cNvSpPr>
            <a:spLocks noGrp="1"/>
          </p:cNvSpPr>
          <p:nvPr>
            <p:ph idx="1"/>
          </p:nvPr>
        </p:nvSpPr>
        <p:spPr>
          <a:xfrm>
            <a:off x="838200" y="3151188"/>
            <a:ext cx="10515600" cy="4351338"/>
          </a:xfrm>
        </p:spPr>
        <p:txBody>
          <a:bodyPr/>
          <a:p>
            <a:r>
              <a:rPr dirty="0" lang="en-IN"/>
              <a:t>Traffic management is a multifaceted approach that plays a critical role in urban planning and transportation systems. By employing a combination of hardware, sensors, intelligent technologies, and data-driven strategies, traffic management aims to achieve several key objectives.</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3" name="Picture 6"/>
          <p:cNvPicPr>
            <a:picLocks noChangeAspect="1"/>
          </p:cNvPicPr>
          <p:nvPr/>
        </p:nvPicPr>
        <p:blipFill>
          <a:blip xmlns:r="http://schemas.openxmlformats.org/officeDocument/2006/relationships" r:embed="rId1"/>
          <a:stretch>
            <a:fillRect/>
          </a:stretch>
        </p:blipFill>
        <p:spPr>
          <a:xfrm>
            <a:off x="0" y="-1"/>
            <a:ext cx="12189225" cy="9156225"/>
          </a:xfrm>
          <a:prstGeom prst="rect"/>
        </p:spPr>
      </p:pic>
      <p:sp>
        <p:nvSpPr>
          <p:cNvPr id="1048593" name="Content Placeholder 2"/>
          <p:cNvSpPr>
            <a:spLocks noGrp="1"/>
          </p:cNvSpPr>
          <p:nvPr>
            <p:ph idx="1"/>
          </p:nvPr>
        </p:nvSpPr>
        <p:spPr>
          <a:xfrm>
            <a:off x="532585" y="2986496"/>
            <a:ext cx="10515600" cy="4351338"/>
          </a:xfrm>
        </p:spPr>
        <p:txBody>
          <a:bodyPr/>
          <a:p>
            <a:pPr indent="0" marL="0">
              <a:buNone/>
            </a:pPr>
            <a:r>
              <a:rPr b="1" dirty="0" lang="en-IN"/>
              <a:t>Traffic management is a crucial aspect of urban planning and transportation engineering aimed at ensuring the safe, efficient, and organized movement of vehicles, pedestrians, and other forms of transportation on roads and highways. It involves a comprehensive set of strategies, policies, and technologies designed to optimize traffic flow, reduce congestion, enhance road safety, and minimize environmental impact.</a:t>
            </a:r>
            <a:endParaRPr b="1" dirty="0" lang="en-US"/>
          </a:p>
        </p:txBody>
      </p:sp>
      <p:sp>
        <p:nvSpPr>
          <p:cNvPr id="1048594" name="Title 7"/>
          <p:cNvSpPr>
            <a:spLocks noGrp="1"/>
          </p:cNvSpPr>
          <p:nvPr>
            <p:ph type="title"/>
          </p:nvPr>
        </p:nvSpPr>
        <p:spPr>
          <a:xfrm>
            <a:off x="838200" y="365125"/>
            <a:ext cx="10515600" cy="2275388"/>
          </a:xfrm>
        </p:spPr>
        <p:txBody>
          <a:bodyPr/>
          <a:p>
            <a:r>
              <a:rPr dirty="0" lang="en-IN"/>
              <a:t>INDRODUCTION:</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4" name="Picture 10"/>
          <p:cNvPicPr>
            <a:picLocks noChangeAspect="1"/>
          </p:cNvPicPr>
          <p:nvPr/>
        </p:nvPicPr>
        <p:blipFill>
          <a:blip xmlns:r="http://schemas.openxmlformats.org/officeDocument/2006/relationships" r:embed="rId1"/>
          <a:stretch>
            <a:fillRect/>
          </a:stretch>
        </p:blipFill>
        <p:spPr>
          <a:xfrm>
            <a:off x="0" y="0"/>
            <a:ext cx="12192000" cy="9158310"/>
          </a:xfrm>
          <a:prstGeom prst="rect"/>
        </p:spPr>
      </p:pic>
      <p:sp>
        <p:nvSpPr>
          <p:cNvPr id="1048595" name="Content Placeholder 2"/>
          <p:cNvSpPr>
            <a:spLocks noGrp="1"/>
          </p:cNvSpPr>
          <p:nvPr>
            <p:ph idx="1"/>
          </p:nvPr>
        </p:nvSpPr>
        <p:spPr>
          <a:xfrm rot="10800000" flipV="1">
            <a:off x="740403" y="3157485"/>
            <a:ext cx="10515600" cy="3822759"/>
          </a:xfrm>
        </p:spPr>
        <p:txBody>
          <a:bodyPr/>
          <a:p>
            <a:pPr indent="0" marL="0">
              <a:buNone/>
            </a:pPr>
            <a:r>
              <a:rPr dirty="0" lang="en-IN"/>
              <a:t>Sensors play a vital role in modern traffic management systems, offering real-time data collection and analysis to optimize traffic flow, enhance safety, and improve overall transportation efficiency. Here are some specific applications of sensors in traffic management</a:t>
            </a:r>
            <a:endParaRPr dirty="0" lang="en-US"/>
          </a:p>
        </p:txBody>
      </p:sp>
      <p:sp>
        <p:nvSpPr>
          <p:cNvPr id="1048596" name="Title 5"/>
          <p:cNvSpPr>
            <a:spLocks noGrp="1"/>
          </p:cNvSpPr>
          <p:nvPr>
            <p:ph type="title"/>
          </p:nvPr>
        </p:nvSpPr>
        <p:spPr>
          <a:xfrm>
            <a:off x="740403" y="1347364"/>
            <a:ext cx="10515600" cy="1325563"/>
          </a:xfrm>
        </p:spPr>
        <p:txBody>
          <a:bodyPr>
            <a:normAutofit/>
          </a:bodyPr>
          <a:p>
            <a:r>
              <a:rPr dirty="0" lang="en-IN"/>
              <a:t>IOT IN TRAFFIC MANAGEMENT </a:t>
            </a:r>
            <a:br>
              <a:rPr dirty="0" lang="en-IN"/>
            </a:b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55" name="Picture 4"/>
          <p:cNvPicPr>
            <a:picLocks noChangeAspect="1"/>
          </p:cNvPicPr>
          <p:nvPr/>
        </p:nvPicPr>
        <p:blipFill>
          <a:blip xmlns:r="http://schemas.openxmlformats.org/officeDocument/2006/relationships" r:embed="rId1"/>
          <a:stretch>
            <a:fillRect/>
          </a:stretch>
        </p:blipFill>
        <p:spPr>
          <a:xfrm>
            <a:off x="-97796" y="-124484"/>
            <a:ext cx="12393018" cy="9309310"/>
          </a:xfrm>
          <a:prstGeom prst="rect"/>
        </p:spPr>
      </p:pic>
      <p:sp>
        <p:nvSpPr>
          <p:cNvPr id="1048597" name="Title 1"/>
          <p:cNvSpPr>
            <a:spLocks noGrp="1"/>
          </p:cNvSpPr>
          <p:nvPr>
            <p:ph type="title"/>
          </p:nvPr>
        </p:nvSpPr>
        <p:spPr>
          <a:xfrm>
            <a:off x="923772" y="1404216"/>
            <a:ext cx="10515600" cy="1325563"/>
          </a:xfrm>
        </p:spPr>
        <p:txBody>
          <a:bodyPr/>
          <a:p>
            <a:r>
              <a:rPr dirty="0" lang="en-IN"/>
              <a:t>SENSORS TYPES </a:t>
            </a:r>
            <a:endParaRPr dirty="0" lang="en-US"/>
          </a:p>
        </p:txBody>
      </p:sp>
      <p:sp>
        <p:nvSpPr>
          <p:cNvPr id="1048598" name="Content Placeholder 2"/>
          <p:cNvSpPr>
            <a:spLocks noGrp="1"/>
          </p:cNvSpPr>
          <p:nvPr>
            <p:ph idx="1"/>
          </p:nvPr>
        </p:nvSpPr>
        <p:spPr>
          <a:xfrm>
            <a:off x="923772" y="3084759"/>
            <a:ext cx="10515600" cy="4351338"/>
          </a:xfrm>
        </p:spPr>
        <p:txBody>
          <a:bodyPr/>
          <a:p>
            <a:pPr indent="-514350" marL="514350">
              <a:buAutoNum type="arabicParenBoth"/>
            </a:pPr>
            <a:r>
              <a:rPr dirty="0" lang="en-IN"/>
              <a:t>Inductive Loop Sensors: </a:t>
            </a:r>
          </a:p>
          <a:p>
            <a:pPr indent="-514350" marL="514350">
              <a:buAutoNum type="arabicParenBoth"/>
            </a:pPr>
            <a:r>
              <a:rPr dirty="0" lang="en-IN"/>
              <a:t>Infrared Sensors:</a:t>
            </a:r>
          </a:p>
          <a:p>
            <a:pPr indent="-514350" marL="514350">
              <a:buAutoNum type="arabicParenBoth"/>
            </a:pPr>
            <a:r>
              <a:rPr dirty="0" lang="en-IN"/>
              <a:t>GPS (Global Positioning System) </a:t>
            </a:r>
          </a:p>
          <a:p>
            <a:pPr indent="-514350" marL="514350">
              <a:buAutoNum type="arabicParenBoth"/>
            </a:pP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6" name="Picture 6"/>
          <p:cNvPicPr>
            <a:picLocks noChangeAspect="1"/>
          </p:cNvPicPr>
          <p:nvPr/>
        </p:nvPicPr>
        <p:blipFill>
          <a:blip xmlns:r="http://schemas.openxmlformats.org/officeDocument/2006/relationships" r:embed="rId1"/>
          <a:stretch>
            <a:fillRect/>
          </a:stretch>
        </p:blipFill>
        <p:spPr>
          <a:xfrm>
            <a:off x="0" y="0"/>
            <a:ext cx="12192000" cy="9158310"/>
          </a:xfrm>
          <a:prstGeom prst="rect"/>
        </p:spPr>
      </p:pic>
      <p:sp>
        <p:nvSpPr>
          <p:cNvPr id="1048599" name="Title 1"/>
          <p:cNvSpPr>
            <a:spLocks noGrp="1"/>
          </p:cNvSpPr>
          <p:nvPr>
            <p:ph type="title"/>
          </p:nvPr>
        </p:nvSpPr>
        <p:spPr>
          <a:xfrm>
            <a:off x="838200" y="964597"/>
            <a:ext cx="10515600" cy="1325563"/>
          </a:xfrm>
        </p:spPr>
        <p:txBody>
          <a:bodyPr/>
          <a:p>
            <a:r>
              <a:rPr b="1" dirty="0" lang="en-IN"/>
              <a:t>INDUCTIVE LOOP SENSOR:</a:t>
            </a:r>
            <a:endParaRPr b="1" dirty="0" lang="en-US"/>
          </a:p>
        </p:txBody>
      </p:sp>
      <p:sp>
        <p:nvSpPr>
          <p:cNvPr id="1048600" name="Content Placeholder 2"/>
          <p:cNvSpPr>
            <a:spLocks noGrp="1"/>
          </p:cNvSpPr>
          <p:nvPr>
            <p:ph idx="1"/>
          </p:nvPr>
        </p:nvSpPr>
        <p:spPr>
          <a:xfrm>
            <a:off x="838200" y="2290160"/>
            <a:ext cx="10515600" cy="4351338"/>
          </a:xfrm>
        </p:spPr>
        <p:txBody>
          <a:bodyPr/>
          <a:p>
            <a:r>
              <a:rPr dirty="0" lang="en-IN"/>
              <a:t>These sensors are embedded in the road surface at intersections. They detect the presence of vehicles by measuring changes in inductance when a vehicle passes over them. Inductive loop sensors are commonly used to control traffic signal timings.</a:t>
            </a:r>
            <a:endParaRPr dirty="0" lang="en-US"/>
          </a:p>
        </p:txBody>
      </p:sp>
      <p:pic>
        <p:nvPicPr>
          <p:cNvPr id="2097157" name="Picture 5"/>
          <p:cNvPicPr>
            <a:picLocks noChangeAspect="1"/>
          </p:cNvPicPr>
          <p:nvPr/>
        </p:nvPicPr>
        <p:blipFill>
          <a:blip xmlns:r="http://schemas.openxmlformats.org/officeDocument/2006/relationships" r:embed="rId2"/>
          <a:stretch>
            <a:fillRect/>
          </a:stretch>
        </p:blipFill>
        <p:spPr>
          <a:xfrm>
            <a:off x="7540439" y="4001294"/>
            <a:ext cx="2752674" cy="257942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8" name="Picture 6"/>
          <p:cNvPicPr>
            <a:picLocks noChangeAspect="1"/>
          </p:cNvPicPr>
          <p:nvPr/>
        </p:nvPicPr>
        <p:blipFill>
          <a:blip xmlns:r="http://schemas.openxmlformats.org/officeDocument/2006/relationships" r:embed="rId1"/>
          <a:stretch>
            <a:fillRect/>
          </a:stretch>
        </p:blipFill>
        <p:spPr>
          <a:xfrm>
            <a:off x="0" y="0"/>
            <a:ext cx="12192000" cy="9158310"/>
          </a:xfrm>
          <a:prstGeom prst="rect"/>
        </p:spPr>
      </p:pic>
      <p:sp>
        <p:nvSpPr>
          <p:cNvPr id="1048601" name="Title 1"/>
          <p:cNvSpPr>
            <a:spLocks noGrp="1"/>
          </p:cNvSpPr>
          <p:nvPr>
            <p:ph type="title"/>
          </p:nvPr>
        </p:nvSpPr>
        <p:spPr>
          <a:xfrm>
            <a:off x="960446" y="1108319"/>
            <a:ext cx="10515600" cy="1325563"/>
          </a:xfrm>
        </p:spPr>
        <p:txBody>
          <a:bodyPr/>
          <a:p>
            <a:r>
              <a:rPr dirty="0" lang="en-IN"/>
              <a:t>INFRARED SENSOR:</a:t>
            </a:r>
            <a:endParaRPr dirty="0" lang="en-US"/>
          </a:p>
        </p:txBody>
      </p:sp>
      <p:sp>
        <p:nvSpPr>
          <p:cNvPr id="1048602" name="Content Placeholder 2"/>
          <p:cNvSpPr>
            <a:spLocks noGrp="1"/>
          </p:cNvSpPr>
          <p:nvPr>
            <p:ph idx="1"/>
          </p:nvPr>
        </p:nvSpPr>
        <p:spPr>
          <a:xfrm>
            <a:off x="960446" y="2506662"/>
            <a:ext cx="10515600" cy="4351338"/>
          </a:xfrm>
        </p:spPr>
        <p:txBody>
          <a:bodyPr/>
          <a:p>
            <a:r>
              <a:rPr dirty="0" lang="en-IN"/>
              <a:t>Infrared sensors use infrared light to detect the presence and movement of vehicles. They are often used in traffic monitoring systems, toll booths, and parking facilities.</a:t>
            </a:r>
            <a:endParaRPr dirty="0" lang="en-US"/>
          </a:p>
        </p:txBody>
      </p:sp>
      <p:pic>
        <p:nvPicPr>
          <p:cNvPr id="2097169" name=""/>
          <p:cNvPicPr>
            <a:picLocks/>
          </p:cNvPicPr>
          <p:nvPr/>
        </p:nvPicPr>
        <p:blipFill>
          <a:blip xmlns:r="http://schemas.openxmlformats.org/officeDocument/2006/relationships" r:embed="rId2"/>
          <a:stretch>
            <a:fillRect/>
          </a:stretch>
        </p:blipFill>
        <p:spPr>
          <a:xfrm rot="0">
            <a:off x="6412904" y="3428999"/>
            <a:ext cx="4454052" cy="362970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0" name="Picture 5"/>
          <p:cNvPicPr>
            <a:picLocks noChangeAspect="1"/>
          </p:cNvPicPr>
          <p:nvPr/>
        </p:nvPicPr>
        <p:blipFill>
          <a:blip xmlns:r="http://schemas.openxmlformats.org/officeDocument/2006/relationships" r:embed="rId1"/>
          <a:stretch>
            <a:fillRect/>
          </a:stretch>
        </p:blipFill>
        <p:spPr>
          <a:xfrm>
            <a:off x="0" y="-32824"/>
            <a:ext cx="12297947" cy="9237894"/>
          </a:xfrm>
          <a:prstGeom prst="rect"/>
        </p:spPr>
      </p:pic>
      <p:sp>
        <p:nvSpPr>
          <p:cNvPr id="1048603" name="Title 1"/>
          <p:cNvSpPr>
            <a:spLocks noGrp="1"/>
          </p:cNvSpPr>
          <p:nvPr>
            <p:ph type="title"/>
          </p:nvPr>
        </p:nvSpPr>
        <p:spPr>
          <a:xfrm>
            <a:off x="715954" y="1266886"/>
            <a:ext cx="10515600" cy="1325563"/>
          </a:xfrm>
        </p:spPr>
        <p:txBody>
          <a:bodyPr/>
          <a:p>
            <a:r>
              <a:rPr dirty="0" lang="en-IN"/>
              <a:t>GPS (Global Positioning System)</a:t>
            </a:r>
            <a:endParaRPr dirty="0" lang="en-US"/>
          </a:p>
        </p:txBody>
      </p:sp>
      <p:sp>
        <p:nvSpPr>
          <p:cNvPr id="1048604" name="Content Placeholder 2"/>
          <p:cNvSpPr>
            <a:spLocks noGrp="1"/>
          </p:cNvSpPr>
          <p:nvPr>
            <p:ph idx="1"/>
          </p:nvPr>
        </p:nvSpPr>
        <p:spPr>
          <a:xfrm>
            <a:off x="715954" y="3060309"/>
            <a:ext cx="10515600" cy="4351338"/>
          </a:xfrm>
        </p:spPr>
        <p:txBody>
          <a:bodyPr/>
          <a:p>
            <a:r>
              <a:rPr dirty="0" lang="en-IN"/>
              <a:t>GPS devices in vehicles can provide real-time location data, which can be used for traffic analysis, route optimization, and monitoring vehicle movements.</a:t>
            </a:r>
            <a:endParaRPr dirty="0" lang="en-US"/>
          </a:p>
        </p:txBody>
      </p:sp>
      <p:pic>
        <p:nvPicPr>
          <p:cNvPr id="2097170" name=""/>
          <p:cNvPicPr>
            <a:picLocks/>
          </p:cNvPicPr>
          <p:nvPr/>
        </p:nvPicPr>
        <p:blipFill>
          <a:blip xmlns:r="http://schemas.openxmlformats.org/officeDocument/2006/relationships" r:embed="rId2"/>
          <a:stretch>
            <a:fillRect/>
          </a:stretch>
        </p:blipFill>
        <p:spPr>
          <a:xfrm rot="0">
            <a:off x="6552300" y="4292430"/>
            <a:ext cx="3342439" cy="227583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2" name="Picture 8"/>
          <p:cNvPicPr>
            <a:picLocks noChangeAspect="1"/>
          </p:cNvPicPr>
          <p:nvPr/>
        </p:nvPicPr>
        <p:blipFill>
          <a:blip xmlns:r="http://schemas.openxmlformats.org/officeDocument/2006/relationships" r:embed="rId1"/>
          <a:stretch>
            <a:fillRect/>
          </a:stretch>
        </p:blipFill>
        <p:spPr>
          <a:xfrm>
            <a:off x="-27837" y="0"/>
            <a:ext cx="12313559" cy="9249622"/>
          </a:xfrm>
          <a:prstGeom prst="rect"/>
        </p:spPr>
      </p:pic>
      <p:sp>
        <p:nvSpPr>
          <p:cNvPr id="1048605" name="Title 1"/>
          <p:cNvSpPr>
            <a:spLocks noGrp="1"/>
          </p:cNvSpPr>
          <p:nvPr>
            <p:ph type="ctrTitle"/>
          </p:nvPr>
        </p:nvSpPr>
        <p:spPr>
          <a:xfrm>
            <a:off x="-1972235" y="0"/>
            <a:ext cx="9144000" cy="2387600"/>
          </a:xfrm>
        </p:spPr>
        <p:txBody>
          <a:bodyPr/>
          <a:p>
            <a:r>
              <a:rPr dirty="0" lang="en-IN"/>
              <a:t>ARDUINO:</a:t>
            </a:r>
            <a:endParaRPr dirty="0" lang="en-US"/>
          </a:p>
        </p:txBody>
      </p:sp>
      <p:sp>
        <p:nvSpPr>
          <p:cNvPr id="1048606" name="Content Placeholder 2"/>
          <p:cNvSpPr>
            <a:spLocks noGrp="1"/>
          </p:cNvSpPr>
          <p:nvPr>
            <p:ph type="subTitle" idx="1"/>
          </p:nvPr>
        </p:nvSpPr>
        <p:spPr>
          <a:xfrm>
            <a:off x="1010566" y="2814639"/>
            <a:ext cx="9144000" cy="1655762"/>
          </a:xfrm>
        </p:spPr>
        <p:txBody>
          <a:bodyPr>
            <a:normAutofit fontScale="79167" lnSpcReduction="20000"/>
          </a:bodyPr>
          <a:p>
            <a:pPr indent="-457200" marL="457200">
              <a:buFont typeface="Arial" panose="020B0604020202020204" pitchFamily="34" charset="0"/>
              <a:buChar char="•"/>
            </a:pPr>
            <a:r>
              <a:rPr dirty="0" lang="en-IN"/>
              <a:t>Arduino, an open-source electronics platform based on easy-to-use hardware and software, finds applications in various fields, including traffic management. Here are a few ways Arduino can be used in traffic management.</a:t>
            </a:r>
          </a:p>
          <a:p>
            <a:pPr indent="-457200" marL="457200">
              <a:buFont typeface="Arial" panose="020B0604020202020204" pitchFamily="34" charset="0"/>
              <a:buChar char="•"/>
            </a:pPr>
            <a:r>
              <a:rPr dirty="0" lang="en-IN"/>
              <a:t>Arduino boards can be programmed to control traffic lights at intersections. They can detect vehicle presence using sensors and adjust signal timings based on traffic flow, thereby optimizing traffic movement.</a:t>
            </a:r>
          </a:p>
          <a:p>
            <a:pPr indent="-457200" marL="457200">
              <a:buFont typeface="Arial" panose="020B0604020202020204" pitchFamily="34" charset="0"/>
              <a:buChar char="•"/>
            </a:pPr>
            <a:endParaRPr dirty="0" lang="en-US"/>
          </a:p>
        </p:txBody>
      </p:sp>
      <p:pic>
        <p:nvPicPr>
          <p:cNvPr id="2097171" name=""/>
          <p:cNvPicPr>
            <a:picLocks/>
          </p:cNvPicPr>
          <p:nvPr/>
        </p:nvPicPr>
        <p:blipFill>
          <a:blip xmlns:r="http://schemas.openxmlformats.org/officeDocument/2006/relationships" r:embed="rId2"/>
          <a:stretch>
            <a:fillRect/>
          </a:stretch>
        </p:blipFill>
        <p:spPr>
          <a:xfrm rot="0">
            <a:off x="6349518" y="3916625"/>
            <a:ext cx="2327773" cy="223864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4" name="Picture 5"/>
          <p:cNvPicPr>
            <a:picLocks noChangeAspect="1"/>
          </p:cNvPicPr>
          <p:nvPr/>
        </p:nvPicPr>
        <p:blipFill>
          <a:blip xmlns:r="http://schemas.openxmlformats.org/officeDocument/2006/relationships" r:embed="rId1"/>
          <a:stretch>
            <a:fillRect/>
          </a:stretch>
        </p:blipFill>
        <p:spPr>
          <a:xfrm>
            <a:off x="9525" y="0"/>
            <a:ext cx="12300646" cy="9239922"/>
          </a:xfrm>
          <a:prstGeom prst="rect"/>
        </p:spPr>
      </p:pic>
      <p:sp>
        <p:nvSpPr>
          <p:cNvPr id="1048607" name="Title 1"/>
          <p:cNvSpPr>
            <a:spLocks noGrp="1"/>
          </p:cNvSpPr>
          <p:nvPr>
            <p:ph type="title"/>
          </p:nvPr>
        </p:nvSpPr>
        <p:spPr>
          <a:xfrm>
            <a:off x="838200" y="1171948"/>
            <a:ext cx="10515600" cy="1325563"/>
          </a:xfrm>
        </p:spPr>
        <p:txBody>
          <a:bodyPr/>
          <a:p>
            <a:r>
              <a:rPr dirty="0" lang="en-IN"/>
              <a:t>ESP32:</a:t>
            </a:r>
            <a:endParaRPr dirty="0" lang="en-US"/>
          </a:p>
        </p:txBody>
      </p:sp>
      <p:sp>
        <p:nvSpPr>
          <p:cNvPr id="1048608" name="Content Placeholder 2"/>
          <p:cNvSpPr>
            <a:spLocks noGrp="1"/>
          </p:cNvSpPr>
          <p:nvPr>
            <p:ph idx="1"/>
          </p:nvPr>
        </p:nvSpPr>
        <p:spPr>
          <a:xfrm>
            <a:off x="679280" y="2326834"/>
            <a:ext cx="10515600" cy="4351338"/>
          </a:xfrm>
        </p:spPr>
        <p:txBody>
          <a:bodyPr/>
          <a:p>
            <a:r>
              <a:rPr dirty="0" lang="en-IN"/>
              <a:t>ESP32 boards can be equipped with sensors (such as infrared sensors or ultrasonic sensors) to collect data on traffic flow, vehicle counts, and speed. This data can be sent to a central system for analysis and traffic planning.</a:t>
            </a:r>
          </a:p>
          <a:p>
            <a:r>
              <a:rPr dirty="0" lang="en-IN"/>
              <a:t>ESP32 can be used to create intelligent traffic light systems. By interfacing with sensors that detect traffic density, the ESP32 can optimize traffic light timings, reducing congestion and improving the flow of vehicles</a:t>
            </a:r>
            <a:endParaRPr dirty="0" lang="en-US"/>
          </a:p>
        </p:txBody>
      </p:sp>
      <p:pic>
        <p:nvPicPr>
          <p:cNvPr id="2097173" name=""/>
          <p:cNvPicPr>
            <a:picLocks/>
          </p:cNvPicPr>
          <p:nvPr/>
        </p:nvPicPr>
        <p:blipFill>
          <a:blip xmlns:r="http://schemas.openxmlformats.org/officeDocument/2006/relationships" r:embed="rId2"/>
          <a:stretch>
            <a:fillRect/>
          </a:stretch>
        </p:blipFill>
        <p:spPr>
          <a:xfrm rot="0">
            <a:off x="7449526" y="5165188"/>
            <a:ext cx="2541978" cy="1512983"/>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Traffic management </dc:title>
  <dc:creator>KANNAN .M</dc:creator>
  <cp:lastModifiedBy>KANNAN .M</cp:lastModifiedBy>
  <dcterms:created xsi:type="dcterms:W3CDTF">2023-10-09T22:09:49Z</dcterms:created>
  <dcterms:modified xsi:type="dcterms:W3CDTF">2023-10-10T13:21:42Z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8a514d6a70d84b33924ab23416988902</vt:lpwstr>
  </property>
</Properties>
</file>