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0" name="Title 1"/>
          <p:cNvSpPr>
            <a:spLocks noGrp="1"/>
          </p:cNvSpPr>
          <p:nvPr>
            <p:ph type="title"/>
          </p:nvPr>
        </p:nvSpPr>
        <p:spPr/>
        <p:txBody>
          <a:bodyPr/>
          <a:p>
            <a:r>
              <a:rPr altLang="zh-CN" lang="en-US" smtClean="0"/>
              <a:t>Click to edit Master title style</a:t>
            </a:r>
            <a:endParaRPr dirty="0" lang="en-US"/>
          </a:p>
        </p:txBody>
      </p:sp>
      <p:sp>
        <p:nvSpPr>
          <p:cNvPr id="104863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0" name="Title 1"/>
          <p:cNvSpPr>
            <a:spLocks noGrp="1"/>
          </p:cNvSpPr>
          <p:nvPr>
            <p:ph type="title"/>
          </p:nvPr>
        </p:nvSpPr>
        <p:spPr/>
        <p:txBody>
          <a:bodyPr/>
          <a:p>
            <a:r>
              <a:rPr altLang="zh-CN" lang="en-US" smtClean="0"/>
              <a:t>Click to edit Master title style</a:t>
            </a:r>
            <a:endParaRPr dirty="0" lang="en-US"/>
          </a:p>
        </p:txBody>
      </p:sp>
      <p:sp>
        <p:nvSpPr>
          <p:cNvPr id="104864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5"/>
          <p:cNvSpPr>
            <a:spLocks noGrp="1"/>
          </p:cNvSpPr>
          <p:nvPr>
            <p:ph type="ftr" sz="quarter" idx="11"/>
          </p:nvPr>
        </p:nvSpPr>
        <p:spPr/>
        <p:txBody>
          <a:bodyPr/>
          <a:p>
            <a:endParaRPr altLang="en-US" lang="zh-CN"/>
          </a:p>
        </p:txBody>
      </p:sp>
      <p:sp>
        <p:nvSpPr>
          <p:cNvPr id="104864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2" name="Footer Placeholder 7"/>
          <p:cNvSpPr>
            <a:spLocks noGrp="1"/>
          </p:cNvSpPr>
          <p:nvPr>
            <p:ph type="ftr" sz="quarter" idx="11"/>
          </p:nvPr>
        </p:nvSpPr>
        <p:spPr/>
        <p:txBody>
          <a:bodyPr/>
          <a:p>
            <a:endParaRPr altLang="en-US" lang="zh-CN"/>
          </a:p>
        </p:txBody>
      </p:sp>
      <p:sp>
        <p:nvSpPr>
          <p:cNvPr id="104865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9" name="Title 1"/>
          <p:cNvSpPr>
            <a:spLocks noGrp="1"/>
          </p:cNvSpPr>
          <p:nvPr>
            <p:ph type="title"/>
          </p:nvPr>
        </p:nvSpPr>
        <p:spPr/>
        <p:txBody>
          <a:bodyPr/>
          <a:p>
            <a:r>
              <a:rPr altLang="zh-CN" lang="en-US" smtClean="0"/>
              <a:t>Click to edit Master title style</a:t>
            </a:r>
            <a:endParaRPr dirty="0" lang="en-US"/>
          </a:p>
        </p:txBody>
      </p:sp>
      <p:sp>
        <p:nvSpPr>
          <p:cNvPr id="104861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3"/>
          <p:cNvSpPr>
            <a:spLocks noGrp="1"/>
          </p:cNvSpPr>
          <p:nvPr>
            <p:ph type="ftr" sz="quarter" idx="11"/>
          </p:nvPr>
        </p:nvSpPr>
        <p:spPr/>
        <p:txBody>
          <a:bodyPr/>
          <a:p>
            <a:endParaRPr altLang="en-US" lang="zh-CN"/>
          </a:p>
        </p:txBody>
      </p:sp>
      <p:sp>
        <p:nvSpPr>
          <p:cNvPr id="104861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2"/>
          <p:cNvSpPr>
            <a:spLocks noGrp="1"/>
          </p:cNvSpPr>
          <p:nvPr>
            <p:ph type="ftr" sz="quarter" idx="11"/>
          </p:nvPr>
        </p:nvSpPr>
        <p:spPr/>
        <p:txBody>
          <a:bodyPr/>
          <a:p>
            <a:endParaRPr altLang="en-US" lang="zh-CN"/>
          </a:p>
        </p:txBody>
      </p:sp>
      <p:sp>
        <p:nvSpPr>
          <p:cNvPr id="104865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1" name="Footer Placeholder 5"/>
          <p:cNvSpPr>
            <a:spLocks noGrp="1"/>
          </p:cNvSpPr>
          <p:nvPr>
            <p:ph type="ftr" sz="quarter" idx="11"/>
          </p:nvPr>
        </p:nvSpPr>
        <p:spPr/>
        <p:txBody>
          <a:bodyPr/>
          <a:p>
            <a:endParaRPr altLang="en-US" lang="zh-CN"/>
          </a:p>
        </p:txBody>
      </p:sp>
      <p:sp>
        <p:nvSpPr>
          <p:cNvPr id="104866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241509" y="-606487"/>
            <a:ext cx="6320533" cy="2312793"/>
          </a:xfrm>
        </p:spPr>
        <p:txBody>
          <a:bodyPr/>
          <a:p>
            <a:r>
              <a:rPr altLang="zh-CN" sz="4000" lang="en-US"/>
              <a:t>T</a:t>
            </a:r>
            <a:r>
              <a:rPr altLang="zh-CN" sz="4000" lang="en-US"/>
              <a:t>R</a:t>
            </a:r>
            <a:r>
              <a:rPr altLang="zh-CN" sz="4000" lang="en-US"/>
              <a:t>A</a:t>
            </a:r>
            <a:r>
              <a:rPr altLang="zh-CN" sz="4000" lang="en-US"/>
              <a:t>F</a:t>
            </a:r>
            <a:r>
              <a:rPr altLang="zh-CN" sz="4000" lang="en-US"/>
              <a:t>F</a:t>
            </a:r>
            <a:r>
              <a:rPr altLang="zh-CN" sz="4000" lang="en-US"/>
              <a:t>IC </a:t>
            </a:r>
            <a:r>
              <a:rPr altLang="zh-CN" sz="4000" lang="en-US"/>
              <a:t>MANAGEMENT </a:t>
            </a:r>
            <a:endParaRPr altLang="zh-CN" lang="en-US"/>
          </a:p>
        </p:txBody>
      </p:sp>
      <p:sp>
        <p:nvSpPr>
          <p:cNvPr id="1048587" name="Subtitle 2"/>
          <p:cNvSpPr>
            <a:spLocks noGrp="1"/>
          </p:cNvSpPr>
          <p:nvPr>
            <p:ph type="subTitle" idx="1"/>
          </p:nvPr>
        </p:nvSpPr>
        <p:spPr>
          <a:xfrm>
            <a:off x="475350" y="1839291"/>
            <a:ext cx="7778448" cy="5653730"/>
          </a:xfrm>
        </p:spPr>
        <p:txBody>
          <a:bodyPr anchor="t" anchorCtr="1">
            <a:normAutofit/>
          </a:bodyPr>
          <a:p>
            <a:pPr algn="l" indent="-342900" marL="342900">
              <a:buFont typeface="Arial"/>
              <a:buChar char="•"/>
            </a:pPr>
            <a:r>
              <a:rPr altLang="zh-CN" sz="2000" lang="en-US"/>
              <a:t>O</a:t>
            </a:r>
            <a:r>
              <a:rPr altLang="zh-CN" sz="2000" lang="en-US"/>
              <a:t>B</a:t>
            </a:r>
            <a:r>
              <a:rPr altLang="zh-CN" sz="2000" lang="en-US"/>
              <a:t>J</a:t>
            </a:r>
            <a:r>
              <a:rPr altLang="zh-CN" sz="2000" lang="en-US"/>
              <a:t>E</a:t>
            </a:r>
            <a:r>
              <a:rPr altLang="zh-CN" sz="2000" lang="en-US"/>
              <a:t>CTIVE </a:t>
            </a:r>
            <a:r>
              <a:rPr altLang="zh-CN" sz="2000" lang="en-US"/>
              <a:t>:</a:t>
            </a:r>
            <a:r>
              <a:rPr altLang="zh-CN" sz="2000" lang="en-US"/>
              <a:t>-</a:t>
            </a:r>
            <a:endParaRPr altLang="zh-CN" lang="en-US"/>
          </a:p>
          <a:p>
            <a:pPr algn="l" indent="-342900" marL="342900">
              <a:buFont typeface="Arial"/>
              <a:buChar char="•"/>
            </a:pPr>
            <a:r>
              <a:rPr altLang="zh-CN" lang="en-US"/>
              <a:t>The objective of traffic management is to ensure the safe and efficient movement of vehicles, pedestrians, and other road users on the transportation network. It aims to minimize congestion, reduce travel times, enhance road safety, and improve overall transportation system performance. Traffic management strategies include traffic flow optimization, congestion management, intelligent transportation systems, public transportation improvements, and promoting sustainable modes of travel.</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
          <p:cNvSpPr>
            <a:spLocks noGrp="1"/>
          </p:cNvSpPr>
          <p:nvPr>
            <p:ph type="title"/>
          </p:nvPr>
        </p:nvSpPr>
        <p:spPr/>
        <p:txBody>
          <a:bodyPr/>
          <a:p>
            <a:r>
              <a:rPr lang="en-US"/>
              <a:t>C</a:t>
            </a:r>
            <a:r>
              <a:rPr lang="en-US"/>
              <a:t>I</a:t>
            </a:r>
            <a:r>
              <a:rPr lang="en-US"/>
              <a:t>R</a:t>
            </a:r>
            <a:r>
              <a:rPr lang="en-US"/>
              <a:t>CUIT </a:t>
            </a:r>
            <a:r>
              <a:rPr lang="en-US"/>
              <a:t>DIAGRAM</a:t>
            </a:r>
            <a:r>
              <a:rPr lang="en-US"/>
              <a:t>:</a:t>
            </a:r>
            <a:r>
              <a:rPr lang="en-US"/>
              <a:t>-</a:t>
            </a:r>
            <a:endParaRPr lang="en-IN"/>
          </a:p>
        </p:txBody>
      </p:sp>
      <p:pic>
        <p:nvPicPr>
          <p:cNvPr id="2097153" name=""/>
          <p:cNvPicPr>
            <a:picLocks/>
          </p:cNvPicPr>
          <p:nvPr/>
        </p:nvPicPr>
        <p:blipFill>
          <a:blip xmlns:r="http://schemas.openxmlformats.org/officeDocument/2006/relationships" r:embed="rId1"/>
          <a:stretch>
            <a:fillRect/>
          </a:stretch>
        </p:blipFill>
        <p:spPr>
          <a:xfrm rot="0">
            <a:off x="1033463" y="2039193"/>
            <a:ext cx="7077073" cy="309451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
          <p:cNvSpPr>
            <a:spLocks noGrp="1"/>
          </p:cNvSpPr>
          <p:nvPr>
            <p:ph type="title"/>
          </p:nvPr>
        </p:nvSpPr>
        <p:spPr>
          <a:xfrm>
            <a:off x="0" y="464867"/>
            <a:ext cx="4187615" cy="58014"/>
          </a:xfrm>
        </p:spPr>
        <p:txBody>
          <a:bodyPr>
            <a:normAutofit fontScale="90000"/>
          </a:bodyPr>
          <a:p>
            <a:r>
              <a:rPr lang="en-US"/>
              <a:t>B</a:t>
            </a:r>
            <a:r>
              <a:rPr lang="en-US"/>
              <a:t>L</a:t>
            </a:r>
            <a:r>
              <a:rPr lang="en-US"/>
              <a:t>O</a:t>
            </a:r>
            <a:r>
              <a:rPr lang="en-US"/>
              <a:t>C</a:t>
            </a:r>
            <a:r>
              <a:rPr lang="en-US"/>
              <a:t>K </a:t>
            </a:r>
            <a:r>
              <a:rPr lang="en-US"/>
              <a:t>DIAGRAM </a:t>
            </a:r>
            <a:endParaRPr lang="en-IN"/>
          </a:p>
        </p:txBody>
      </p:sp>
      <p:pic>
        <p:nvPicPr>
          <p:cNvPr id="2097154" name=""/>
          <p:cNvPicPr>
            <a:picLocks/>
          </p:cNvPicPr>
          <p:nvPr/>
        </p:nvPicPr>
        <p:blipFill>
          <a:blip xmlns:r="http://schemas.openxmlformats.org/officeDocument/2006/relationships" r:embed="rId1"/>
          <a:stretch>
            <a:fillRect/>
          </a:stretch>
        </p:blipFill>
        <p:spPr>
          <a:xfrm rot="0">
            <a:off x="1409240" y="1318819"/>
            <a:ext cx="2929405" cy="494701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
          <p:cNvSpPr>
            <a:spLocks noGrp="1"/>
          </p:cNvSpPr>
          <p:nvPr>
            <p:ph type="title"/>
          </p:nvPr>
        </p:nvSpPr>
        <p:spPr/>
        <p:txBody>
          <a:bodyPr/>
          <a:p>
            <a:endParaRPr lang="en-IN"/>
          </a:p>
        </p:txBody>
      </p:sp>
      <p:sp>
        <p:nvSpPr>
          <p:cNvPr id="1048616" name=""/>
          <p:cNvSpPr>
            <a:spLocks noGrp="1"/>
          </p:cNvSpPr>
          <p:nvPr>
            <p:ph idx="1"/>
          </p:nvPr>
        </p:nvSpPr>
        <p:spPr/>
        <p:txBody>
          <a:bodyPr/>
          <a:p>
            <a:pPr indent="0" marL="0">
              <a:buNone/>
            </a:pPr>
            <a:r>
              <a:rPr lang="en-US"/>
              <a:t>A</a:t>
            </a:r>
            <a:r>
              <a:rPr lang="en-US"/>
              <a:t>P</a:t>
            </a:r>
            <a:r>
              <a:rPr lang="en-US"/>
              <a:t>P</a:t>
            </a:r>
            <a:r>
              <a:rPr lang="en-US"/>
              <a:t>L</a:t>
            </a:r>
            <a:r>
              <a:rPr lang="en-US"/>
              <a:t>ICATION</a:t>
            </a:r>
            <a:r>
              <a:rPr lang="en-US"/>
              <a:t>:</a:t>
            </a:r>
            <a:r>
              <a:rPr lang="en-US"/>
              <a:t>-</a:t>
            </a:r>
            <a:endParaRPr lang="en-IN"/>
          </a:p>
          <a:p>
            <a:pPr indent="0" marL="0">
              <a:buNone/>
            </a:pPr>
            <a:r>
              <a:rPr altLang="en-US" lang="en-IN"/>
              <a:t>•</a:t>
            </a:r>
            <a:r>
              <a:rPr lang="en-US"/>
              <a:t>Parking Management</a:t>
            </a:r>
            <a:endParaRPr lang="en-IN"/>
          </a:p>
          <a:p>
            <a:r>
              <a:rPr lang="en-US"/>
              <a:t>Emergency Vehicle Priority</a:t>
            </a:r>
            <a:endParaRPr lang="en-IN"/>
          </a:p>
          <a:p>
            <a:r>
              <a:rPr lang="en-US"/>
              <a:t>Air Quality Monitoring</a:t>
            </a:r>
            <a:endParaRPr lang="en-IN"/>
          </a:p>
          <a:p>
            <a:r>
              <a:rPr lang="en-US"/>
              <a:t>Data Analytics for Decision Making</a:t>
            </a:r>
            <a:endParaRPr lang="en-IN"/>
          </a:p>
          <a:p>
            <a:r>
              <a:rPr lang="en-US"/>
              <a:t>Public Transportation Optimization</a:t>
            </a:r>
            <a:endParaRPr lang="en-IN"/>
          </a:p>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
          <p:cNvSpPr>
            <a:spLocks noGrp="1"/>
          </p:cNvSpPr>
          <p:nvPr>
            <p:ph type="title"/>
          </p:nvPr>
        </p:nvSpPr>
        <p:spPr/>
        <p:txBody>
          <a:bodyPr/>
          <a:p>
            <a:r>
              <a:rPr sz="2800" lang="en-US"/>
              <a:t>C</a:t>
            </a:r>
            <a:r>
              <a:rPr sz="2800" lang="en-US"/>
              <a:t>O</a:t>
            </a:r>
            <a:r>
              <a:rPr sz="2800" lang="en-US"/>
              <a:t>N</a:t>
            </a:r>
            <a:r>
              <a:rPr sz="2800" lang="en-US"/>
              <a:t>C</a:t>
            </a:r>
            <a:r>
              <a:rPr sz="2800" lang="en-US"/>
              <a:t>L</a:t>
            </a:r>
            <a:r>
              <a:rPr sz="2800" lang="en-US"/>
              <a:t>USION </a:t>
            </a:r>
            <a:endParaRPr lang="en-IN"/>
          </a:p>
        </p:txBody>
      </p:sp>
      <p:sp>
        <p:nvSpPr>
          <p:cNvPr id="1048618" name=""/>
          <p:cNvSpPr>
            <a:spLocks noGrp="1"/>
          </p:cNvSpPr>
          <p:nvPr>
            <p:ph idx="1"/>
          </p:nvPr>
        </p:nvSpPr>
        <p:spPr>
          <a:xfrm>
            <a:off x="487233" y="2420631"/>
            <a:ext cx="8735197" cy="5473349"/>
          </a:xfrm>
        </p:spPr>
        <p:txBody>
          <a:bodyPr/>
          <a:p>
            <a:r>
              <a:rPr lang="en-US"/>
              <a:t>In conclusion, traffic management plays a pivotal role in creating efficient, safe, and sustainable transportation systems. By leveraging advanced technologies such as sensors, data analytics, and smart algorithms, traffic management systems can optimize traffic flow, reduce congestion, enhance road safety, and improve overall mobilit</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
          <p:cNvSpPr>
            <a:spLocks noGrp="1"/>
          </p:cNvSpPr>
          <p:nvPr>
            <p:ph type="title"/>
          </p:nvPr>
        </p:nvSpPr>
        <p:spPr/>
        <p:txBody>
          <a:bodyPr/>
          <a:p>
            <a:r>
              <a:rPr lang="en-US"/>
              <a:t>S</a:t>
            </a:r>
            <a:r>
              <a:rPr lang="en-US"/>
              <a:t>P</a:t>
            </a:r>
            <a:r>
              <a:rPr lang="en-US"/>
              <a:t>E</a:t>
            </a:r>
            <a:r>
              <a:rPr lang="en-US"/>
              <a:t>C</a:t>
            </a:r>
            <a:r>
              <a:rPr lang="en-US"/>
              <a:t>I</a:t>
            </a:r>
            <a:r>
              <a:rPr lang="en-US"/>
              <a:t>F</a:t>
            </a:r>
            <a:r>
              <a:rPr lang="en-US"/>
              <a:t>I</a:t>
            </a:r>
            <a:r>
              <a:rPr lang="en-US"/>
              <a:t>CATIONS </a:t>
            </a:r>
            <a:endParaRPr lang="en-IN"/>
          </a:p>
        </p:txBody>
      </p:sp>
      <p:sp>
        <p:nvSpPr>
          <p:cNvPr id="1048594" name=""/>
          <p:cNvSpPr>
            <a:spLocks noGrp="1"/>
          </p:cNvSpPr>
          <p:nvPr>
            <p:ph idx="1"/>
          </p:nvPr>
        </p:nvSpPr>
        <p:spPr/>
        <p:txBody>
          <a:bodyPr/>
          <a:p>
            <a:r>
              <a:rPr lang="en-US"/>
              <a:t>T</a:t>
            </a:r>
            <a:r>
              <a:rPr lang="en-US"/>
              <a:t>r</a:t>
            </a:r>
            <a:r>
              <a:rPr lang="en-US"/>
              <a:t>a</a:t>
            </a:r>
            <a:r>
              <a:rPr lang="en-US"/>
              <a:t>ffic </a:t>
            </a:r>
            <a:r>
              <a:rPr lang="en-US"/>
              <a:t>s</a:t>
            </a:r>
            <a:r>
              <a:rPr lang="en-US"/>
              <a:t>i</a:t>
            </a:r>
            <a:r>
              <a:rPr lang="en-US"/>
              <a:t>g</a:t>
            </a:r>
            <a:r>
              <a:rPr lang="en-US"/>
              <a:t>nal</a:t>
            </a:r>
            <a:r>
              <a:rPr lang="en-US"/>
              <a:t>s</a:t>
            </a:r>
            <a:r>
              <a:rPr lang="en-US"/>
              <a:t> </a:t>
            </a:r>
            <a:r>
              <a:rPr lang="en-US"/>
              <a:t>a</a:t>
            </a:r>
            <a:r>
              <a:rPr lang="en-US"/>
              <a:t>n</a:t>
            </a:r>
            <a:r>
              <a:rPr lang="en-US"/>
              <a:t>d</a:t>
            </a:r>
            <a:r>
              <a:rPr lang="en-US"/>
              <a:t> </a:t>
            </a:r>
            <a:r>
              <a:rPr lang="en-US"/>
              <a:t> </a:t>
            </a:r>
            <a:r>
              <a:rPr lang="en-US"/>
              <a:t>s</a:t>
            </a:r>
            <a:r>
              <a:rPr lang="en-US"/>
              <a:t>i</a:t>
            </a:r>
            <a:r>
              <a:rPr lang="en-US"/>
              <a:t>g</a:t>
            </a:r>
            <a:r>
              <a:rPr lang="en-US"/>
              <a:t>n</a:t>
            </a:r>
            <a:r>
              <a:rPr lang="en-US"/>
              <a:t>s</a:t>
            </a:r>
            <a:endParaRPr lang="en-IN"/>
          </a:p>
          <a:p>
            <a:r>
              <a:rPr lang="en-US"/>
              <a:t>T</a:t>
            </a:r>
            <a:r>
              <a:rPr lang="en-US"/>
              <a:t>r</a:t>
            </a:r>
            <a:r>
              <a:rPr lang="en-US"/>
              <a:t>a</a:t>
            </a:r>
            <a:r>
              <a:rPr lang="en-US"/>
              <a:t>ffic </a:t>
            </a:r>
            <a:r>
              <a:rPr lang="en-US"/>
              <a:t>f</a:t>
            </a:r>
            <a:r>
              <a:rPr lang="en-US"/>
              <a:t>l</a:t>
            </a:r>
            <a:r>
              <a:rPr lang="en-US"/>
              <a:t>o</a:t>
            </a:r>
            <a:r>
              <a:rPr lang="en-US"/>
              <a:t>w </a:t>
            </a:r>
            <a:r>
              <a:rPr lang="en-US"/>
              <a:t>o</a:t>
            </a:r>
            <a:r>
              <a:rPr lang="en-US"/>
              <a:t>p</a:t>
            </a:r>
            <a:r>
              <a:rPr lang="en-US"/>
              <a:t>t</a:t>
            </a:r>
            <a:r>
              <a:rPr lang="en-US"/>
              <a:t>i</a:t>
            </a:r>
            <a:r>
              <a:rPr lang="en-US"/>
              <a:t>m</a:t>
            </a:r>
            <a:r>
              <a:rPr lang="en-US"/>
              <a:t>ization </a:t>
            </a:r>
            <a:endParaRPr lang="en-IN"/>
          </a:p>
          <a:p>
            <a:r>
              <a:rPr lang="en-IN"/>
              <a:t>Intelligent Transportation Systems (ITS)</a:t>
            </a:r>
            <a:endParaRPr lang="en-IN"/>
          </a:p>
          <a:p>
            <a:r>
              <a:rPr lang="en-IN"/>
              <a:t>Road Maintenance</a:t>
            </a:r>
            <a:endParaRPr lang="en-IN"/>
          </a:p>
          <a:p>
            <a:r>
              <a:rPr lang="en-IN"/>
              <a:t>Public Transportation Facilities</a:t>
            </a:r>
            <a:endParaRPr lang="en-IN"/>
          </a:p>
          <a:p>
            <a:r>
              <a:rPr lang="en-IN"/>
              <a:t>Pedestrian and Cyclist Safety</a:t>
            </a:r>
            <a:endParaRPr lang="en-IN"/>
          </a:p>
          <a:p>
            <a:r>
              <a:rPr lang="en-IN"/>
              <a:t>Emergency Response</a:t>
            </a:r>
            <a:endParaRPr lang="en-IN"/>
          </a:p>
          <a:p>
            <a:r>
              <a:rPr lang="en-US"/>
              <a:t>Environmental Considerations</a:t>
            </a:r>
            <a:endParaRPr lang="en-IN"/>
          </a:p>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
          <p:cNvSpPr>
            <a:spLocks noGrp="1"/>
          </p:cNvSpPr>
          <p:nvPr>
            <p:ph type="title"/>
          </p:nvPr>
        </p:nvSpPr>
        <p:spPr/>
        <p:txBody>
          <a:bodyPr/>
          <a:p>
            <a:endParaRPr lang="en-IN"/>
          </a:p>
        </p:txBody>
      </p:sp>
      <p:sp>
        <p:nvSpPr>
          <p:cNvPr id="1048596" name=""/>
          <p:cNvSpPr>
            <a:spLocks noGrp="1"/>
          </p:cNvSpPr>
          <p:nvPr>
            <p:ph idx="1"/>
          </p:nvPr>
        </p:nvSpPr>
        <p:spPr>
          <a:xfrm>
            <a:off x="628650" y="1690688"/>
            <a:ext cx="8426869" cy="5182516"/>
          </a:xfrm>
        </p:spPr>
        <p:txBody>
          <a:bodyPr anchor="t"/>
          <a:p>
            <a:r>
              <a:rPr lang="en-IN"/>
              <a:t>Compliance and Regulation</a:t>
            </a:r>
            <a:endParaRPr lang="en-IN"/>
          </a:p>
          <a:p>
            <a:pPr indent="0" marL="0">
              <a:buNone/>
            </a:pPr>
            <a:r>
              <a:rPr altLang="en-US" lang="en-IN"/>
              <a:t>•</a:t>
            </a:r>
            <a:r>
              <a:rPr lang="en-US"/>
              <a:t>Traffic Data Collecti</a:t>
            </a:r>
            <a:r>
              <a:rPr lang="en-US"/>
              <a:t>o</a:t>
            </a:r>
            <a:r>
              <a:rPr lang="en-US"/>
              <a:t>n</a:t>
            </a:r>
            <a:endParaRPr lang="en-IN"/>
          </a:p>
          <a:p>
            <a:pPr indent="0" marL="0">
              <a:buNone/>
            </a:pPr>
            <a:endParaRPr lang="en-IN"/>
          </a:p>
          <a:p>
            <a:pPr indent="0" marL="0">
              <a:buNone/>
            </a:pPr>
            <a:r>
              <a:rPr lang="en-US" u="sng"/>
              <a:t>CIRCUIT </a:t>
            </a:r>
            <a:r>
              <a:rPr lang="en-US" u="sng"/>
              <a:t>diagram </a:t>
            </a:r>
            <a:r>
              <a:rPr lang="en-US" u="sng"/>
              <a:t>and </a:t>
            </a:r>
            <a:r>
              <a:rPr lang="en-US" u="sng"/>
              <a:t>e</a:t>
            </a:r>
            <a:r>
              <a:rPr lang="en-US" u="sng"/>
              <a:t>x</a:t>
            </a:r>
            <a:r>
              <a:rPr lang="en-US" u="sng"/>
              <a:t>p</a:t>
            </a:r>
            <a:r>
              <a:rPr lang="en-US" u="sng"/>
              <a:t>l</a:t>
            </a:r>
            <a:r>
              <a:rPr lang="en-US" u="sng"/>
              <a:t>a</a:t>
            </a:r>
            <a:r>
              <a:rPr lang="en-US" u="sng"/>
              <a:t>nation</a:t>
            </a:r>
            <a:r>
              <a:rPr lang="en-US" u="sng"/>
              <a:t>:</a:t>
            </a:r>
            <a:r>
              <a:rPr lang="en-US" u="sng"/>
              <a:t>-</a:t>
            </a:r>
            <a:endParaRPr lang="en-IN"/>
          </a:p>
          <a:p>
            <a:r>
              <a:rPr lang="en-US"/>
              <a:t>Creating a detailed traffic management circuit diagram requires specific software tools designed for circuit design, such as AutoCAD, Eagle, or online platforms like Fritzing. These tools allow you to create intricate circuit diagrams with symbols representing different components and connections.</a:t>
            </a:r>
            <a:endParaRPr lang="en-IN"/>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
          <p:cNvSpPr>
            <a:spLocks noGrp="1"/>
          </p:cNvSpPr>
          <p:nvPr>
            <p:ph type="title"/>
          </p:nvPr>
        </p:nvSpPr>
        <p:spPr/>
        <p:txBody>
          <a:bodyPr/>
          <a:p>
            <a:endParaRPr lang="en-IN"/>
          </a:p>
        </p:txBody>
      </p:sp>
      <p:sp>
        <p:nvSpPr>
          <p:cNvPr id="1048598" name=""/>
          <p:cNvSpPr>
            <a:spLocks noGrp="1"/>
          </p:cNvSpPr>
          <p:nvPr>
            <p:ph idx="1"/>
          </p:nvPr>
        </p:nvSpPr>
        <p:spPr/>
        <p:txBody>
          <a:bodyPr/>
          <a:p>
            <a:r>
              <a:rPr lang="en-US"/>
              <a:t>As a text-based AI, I cannot draw diagrams directly. However, I can guide you on how to create a basic traffic management circuit diagram</a:t>
            </a:r>
            <a:endParaRPr lang="en-IN"/>
          </a:p>
          <a:p>
            <a:r>
              <a:rPr lang="en-IN"/>
              <a:t>Represent traffic lights using appropriate symbols (usually colored circles) to indicate red, yellow, and green lights.</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
          <p:cNvSpPr>
            <a:spLocks noGrp="1"/>
          </p:cNvSpPr>
          <p:nvPr>
            <p:ph type="title"/>
          </p:nvPr>
        </p:nvSpPr>
        <p:spPr/>
        <p:txBody>
          <a:bodyPr/>
          <a:p>
            <a:endParaRPr lang="en-IN"/>
          </a:p>
        </p:txBody>
      </p:sp>
      <p:sp>
        <p:nvSpPr>
          <p:cNvPr id="1048600" name=""/>
          <p:cNvSpPr>
            <a:spLocks noGrp="1"/>
          </p:cNvSpPr>
          <p:nvPr>
            <p:ph idx="1"/>
          </p:nvPr>
        </p:nvSpPr>
        <p:spPr>
          <a:xfrm>
            <a:off x="628650" y="1397337"/>
            <a:ext cx="8666608" cy="6421555"/>
          </a:xfrm>
        </p:spPr>
        <p:txBody>
          <a:bodyPr>
            <a:normAutofit/>
          </a:bodyPr>
          <a:p>
            <a:endParaRPr lang="en-IN"/>
          </a:p>
          <a:p>
            <a:endParaRPr lang="en-IN"/>
          </a:p>
          <a:p>
            <a:endParaRPr lang="en-IN"/>
          </a:p>
          <a:p>
            <a:endParaRPr lang="en-IN"/>
          </a:p>
          <a:p>
            <a:endParaRPr lang="en-IN"/>
          </a:p>
          <a:p>
            <a:pPr indent="0" marL="0">
              <a:buNone/>
            </a:pPr>
            <a:r>
              <a:rPr lang="en-US"/>
              <a:t>W</a:t>
            </a:r>
            <a:r>
              <a:rPr lang="en-US"/>
              <a:t>O</a:t>
            </a:r>
            <a:r>
              <a:rPr lang="en-US"/>
              <a:t>R</a:t>
            </a:r>
            <a:r>
              <a:rPr lang="en-US"/>
              <a:t>K</a:t>
            </a:r>
            <a:r>
              <a:rPr lang="en-US"/>
              <a:t>I</a:t>
            </a:r>
            <a:r>
              <a:rPr lang="en-US"/>
              <a:t>NG </a:t>
            </a:r>
            <a:r>
              <a:rPr lang="en-US"/>
              <a:t>A</a:t>
            </a:r>
            <a:r>
              <a:rPr lang="en-US"/>
              <a:t>N</a:t>
            </a:r>
            <a:r>
              <a:rPr lang="en-US"/>
              <a:t>D</a:t>
            </a:r>
            <a:r>
              <a:rPr lang="en-US"/>
              <a:t> </a:t>
            </a:r>
            <a:r>
              <a:rPr lang="en-US"/>
              <a:t>E</a:t>
            </a:r>
            <a:r>
              <a:rPr lang="en-US"/>
              <a:t>X</a:t>
            </a:r>
            <a:r>
              <a:rPr lang="en-US"/>
              <a:t>P</a:t>
            </a:r>
            <a:r>
              <a:rPr lang="en-US"/>
              <a:t>L</a:t>
            </a:r>
            <a:r>
              <a:rPr lang="en-US"/>
              <a:t>I</a:t>
            </a:r>
            <a:r>
              <a:rPr lang="en-US"/>
              <a:t>N</a:t>
            </a:r>
            <a:r>
              <a:rPr lang="en-US"/>
              <a:t>A</a:t>
            </a:r>
            <a:r>
              <a:rPr lang="en-US"/>
              <a:t>T</a:t>
            </a:r>
            <a:r>
              <a:rPr lang="en-US"/>
              <a:t>I</a:t>
            </a:r>
            <a:r>
              <a:rPr lang="en-US"/>
              <a:t>O</a:t>
            </a:r>
            <a:r>
              <a:rPr lang="en-US"/>
              <a:t>N</a:t>
            </a:r>
            <a:r>
              <a:rPr lang="en-US"/>
              <a:t>:</a:t>
            </a:r>
            <a:r>
              <a:rPr lang="en-US"/>
              <a:t>-</a:t>
            </a:r>
            <a:endParaRPr lang="en-IN"/>
          </a:p>
          <a:p>
            <a:endParaRPr lang="en-IN"/>
          </a:p>
          <a:p>
            <a:r>
              <a:rPr lang="en-US"/>
              <a:t>Traffic flow sensors are devices used to monitor and collect data about vehicular traffic on roads. They play a crucial role in traffic management systems </a:t>
            </a:r>
            <a:endParaRPr lang="en-IN"/>
          </a:p>
        </p:txBody>
      </p:sp>
      <p:pic>
        <p:nvPicPr>
          <p:cNvPr id="2097152" name=""/>
          <p:cNvPicPr>
            <a:picLocks/>
          </p:cNvPicPr>
          <p:nvPr/>
        </p:nvPicPr>
        <p:blipFill>
          <a:blip xmlns:r="http://schemas.openxmlformats.org/officeDocument/2006/relationships" r:embed="rId1"/>
          <a:stretch>
            <a:fillRect/>
          </a:stretch>
        </p:blipFill>
        <p:spPr>
          <a:xfrm rot="0">
            <a:off x="2770339" y="2056396"/>
            <a:ext cx="2844851" cy="176050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
          <p:cNvSpPr>
            <a:spLocks noGrp="1"/>
          </p:cNvSpPr>
          <p:nvPr>
            <p:ph type="title"/>
          </p:nvPr>
        </p:nvSpPr>
        <p:spPr/>
        <p:txBody>
          <a:bodyPr/>
          <a:p>
            <a:endParaRPr lang="en-IN"/>
          </a:p>
        </p:txBody>
      </p:sp>
      <p:sp>
        <p:nvSpPr>
          <p:cNvPr id="1048602" name=""/>
          <p:cNvSpPr>
            <a:spLocks noGrp="1"/>
          </p:cNvSpPr>
          <p:nvPr>
            <p:ph idx="1"/>
          </p:nvPr>
        </p:nvSpPr>
        <p:spPr>
          <a:xfrm>
            <a:off x="628650" y="1825625"/>
            <a:ext cx="8374749" cy="5214627"/>
          </a:xfrm>
        </p:spPr>
        <p:txBody>
          <a:bodyPr/>
          <a:p>
            <a:r>
              <a:rPr lang="en-US"/>
              <a:t>These sensors are embedded in the road surface at intersections or traffic lanes. They detect the presence of vehicles by measuring changes in inductance when a vehicle passes over the loop. Inductive loop sensors are commonly used in traffic light control systems.</a:t>
            </a:r>
            <a:endParaRPr lang="en-IN"/>
          </a:p>
          <a:p>
            <a:r>
              <a:rPr lang="en-US"/>
              <a:t>Infrared sensors use infrared beams to detect the presence of vehicles. When a vehicle passes through the infrared beam, it interrupts the signal, indicating the presence of a vehicle.</a:t>
            </a:r>
            <a:endParaRPr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
          <p:cNvSpPr>
            <a:spLocks noGrp="1"/>
          </p:cNvSpPr>
          <p:nvPr>
            <p:ph type="title"/>
          </p:nvPr>
        </p:nvSpPr>
        <p:spPr/>
        <p:txBody>
          <a:bodyPr/>
          <a:p>
            <a:r>
              <a:rPr sz="3200" lang="en-US"/>
              <a:t> </a:t>
            </a:r>
            <a:endParaRPr lang="en-IN"/>
          </a:p>
        </p:txBody>
      </p:sp>
      <p:sp>
        <p:nvSpPr>
          <p:cNvPr id="1048604" name=""/>
          <p:cNvSpPr>
            <a:spLocks noGrp="1"/>
          </p:cNvSpPr>
          <p:nvPr>
            <p:ph idx="1"/>
          </p:nvPr>
        </p:nvSpPr>
        <p:spPr/>
        <p:txBody>
          <a:bodyPr/>
          <a:p>
            <a:r>
              <a:rPr lang="en-US"/>
              <a:t>Creating a block diagram for a traffic flow sensor system involves representing the key components and their interconnections. Here's a simplified block diagram for a traffic flow sensor system</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
          <p:cNvSpPr>
            <a:spLocks noGrp="1"/>
          </p:cNvSpPr>
          <p:nvPr>
            <p:ph type="title"/>
          </p:nvPr>
        </p:nvSpPr>
        <p:spPr/>
        <p:txBody>
          <a:bodyPr/>
          <a:p>
            <a:endParaRPr lang="en-IN"/>
          </a:p>
        </p:txBody>
      </p:sp>
      <p:sp>
        <p:nvSpPr>
          <p:cNvPr id="1048606" name=""/>
          <p:cNvSpPr>
            <a:spLocks noGrp="1"/>
          </p:cNvSpPr>
          <p:nvPr>
            <p:ph idx="1"/>
          </p:nvPr>
        </p:nvSpPr>
        <p:spPr/>
        <p:txBody>
          <a:bodyPr>
            <a:normAutofit fontScale="28571" lnSpcReduction="20000"/>
          </a:bodyPr>
          <a:p>
            <a:r>
              <a:rPr lang="en-US"/>
              <a:t>+-----------------------------------------+</a:t>
            </a:r>
            <a:endParaRPr lang="en-IN"/>
          </a:p>
          <a:p>
            <a:r>
              <a:rPr lang="en-US"/>
              <a:t>|        Traffic Flow Sensor System        |</a:t>
            </a:r>
            <a:endParaRPr lang="en-IN"/>
          </a:p>
          <a:p>
            <a:r>
              <a:rPr lang="en-US"/>
              <a:t>+-----------------------------------------+</a:t>
            </a:r>
            <a:endParaRPr lang="en-IN"/>
          </a:p>
          <a:p>
            <a:r>
              <a:rPr lang="en-US"/>
              <a:t>                   |</a:t>
            </a:r>
            <a:endParaRPr lang="en-IN"/>
          </a:p>
          <a:p>
            <a:r>
              <a:rPr lang="en-US"/>
              <a:t>         +---------+---------+</a:t>
            </a:r>
            <a:endParaRPr lang="en-IN"/>
          </a:p>
          <a:p>
            <a:r>
              <a:rPr lang="en-US"/>
              <a:t>         |                   |</a:t>
            </a:r>
            <a:endParaRPr lang="en-IN"/>
          </a:p>
          <a:p>
            <a:r>
              <a:rPr lang="en-US"/>
              <a:t>         v                   v</a:t>
            </a:r>
            <a:endParaRPr lang="en-IN"/>
          </a:p>
          <a:p>
            <a:r>
              <a:rPr lang="en-US"/>
              <a:t>+-----------------+   +-----------------+</a:t>
            </a:r>
            <a:endParaRPr lang="en-IN"/>
          </a:p>
          <a:p>
            <a:r>
              <a:rPr lang="en-US"/>
              <a:t>| Vehicle         |   | Data Processing |</a:t>
            </a:r>
            <a:endParaRPr lang="en-IN"/>
          </a:p>
          <a:p>
            <a:r>
              <a:rPr lang="en-US"/>
              <a:t>| Detection       |   | and Analysis    |</a:t>
            </a:r>
            <a:endParaRPr lang="en-IN"/>
          </a:p>
          <a:p>
            <a:r>
              <a:rPr lang="en-US"/>
              <a:t>| Sensors         |   | System          |</a:t>
            </a:r>
            <a:endParaRPr lang="en-IN"/>
          </a:p>
          <a:p>
            <a:r>
              <a:rPr lang="en-US"/>
              <a:t>| (Inductive,     |   | (Microcontroller,|</a:t>
            </a:r>
            <a:endParaRPr lang="en-IN"/>
          </a:p>
          <a:p>
            <a:r>
              <a:rPr lang="en-US"/>
              <a:t>| Infrared, Radar,|   |  DSP, Computer) |</a:t>
            </a:r>
            <a:endParaRPr lang="en-IN"/>
          </a:p>
          <a:p>
            <a:r>
              <a:rPr lang="en-US"/>
              <a:t>| Video Cameras,  |   |                 |</a:t>
            </a:r>
            <a:endParaRPr lang="en-IN"/>
          </a:p>
          <a:p>
            <a:r>
              <a:rPr lang="en-US"/>
              <a:t>| etc.)           |   |                 |</a:t>
            </a:r>
            <a:endParaRPr lang="en-IN"/>
          </a:p>
          <a:p>
            <a:r>
              <a:rPr lang="en-US"/>
              <a:t>+-----------------+   +-----------------+</a:t>
            </a:r>
            <a:endParaRPr lang="en-IN"/>
          </a:p>
          <a:p>
            <a:r>
              <a:rPr lang="en-US"/>
              <a:t>         |</a:t>
            </a:r>
            <a:endParaRPr lang="en-IN"/>
          </a:p>
          <a:p>
            <a:r>
              <a:rPr lang="en-US"/>
              <a:t>         v</a:t>
            </a:r>
            <a:endParaRPr lang="en-IN"/>
          </a:p>
          <a:p>
            <a:r>
              <a:rPr lang="en-US"/>
              <a:t>+-----------------+</a:t>
            </a:r>
            <a:endParaRPr lang="en-IN"/>
          </a:p>
          <a:p>
            <a:r>
              <a:rPr lang="en-US"/>
              <a:t>| Communication   |</a:t>
            </a:r>
            <a:endParaRPr lang="en-IN"/>
          </a:p>
          <a:p>
            <a:r>
              <a:rPr lang="en-US"/>
              <a:t>| Interface       |</a:t>
            </a:r>
            <a:endParaRPr lang="en-IN"/>
          </a:p>
          <a:p>
            <a:r>
              <a:rPr lang="en-US"/>
              <a:t>| (Wired/Wireless,|</a:t>
            </a:r>
            <a:endParaRPr lang="en-IN"/>
          </a:p>
          <a:p>
            <a:r>
              <a:rPr lang="en-US"/>
              <a:t>| Ethernet, CAN,  |</a:t>
            </a:r>
            <a:endParaRPr lang="en-IN"/>
          </a:p>
          <a:p>
            <a:r>
              <a:rPr lang="en-US"/>
              <a:t>| etc.)           |</a:t>
            </a:r>
            <a:endParaRPr lang="en-IN"/>
          </a:p>
          <a:p>
            <a:r>
              <a:rPr lang="en-US"/>
              <a:t>+-----------------+</a:t>
            </a:r>
            <a:endParaRPr lang="en-IN"/>
          </a:p>
          <a:p>
            <a:r>
              <a:rPr lang="en-US"/>
              <a:t>         |</a:t>
            </a:r>
            <a:endParaRPr lang="en-IN"/>
          </a:p>
          <a:p>
            <a:r>
              <a:rPr lang="en-US"/>
              <a:t>         v</a:t>
            </a:r>
            <a:endParaRPr lang="en-IN"/>
          </a:p>
          <a:p>
            <a:r>
              <a:rPr lang="en-US"/>
              <a:t>+-----------------+</a:t>
            </a:r>
            <a:endParaRPr lang="en-IN"/>
          </a:p>
          <a:p>
            <a:r>
              <a:rPr lang="en-US"/>
              <a:t>| Traffic Control |</a:t>
            </a:r>
            <a:endParaRPr lang="en-IN"/>
          </a:p>
          <a:p>
            <a:r>
              <a:rPr lang="en-US"/>
              <a:t>| Center          |</a:t>
            </a:r>
            <a:endParaRPr lang="en-IN"/>
          </a:p>
          <a:p>
            <a:r>
              <a:rPr lang="en-US"/>
              <a:t>| (Traffic Lights,|</a:t>
            </a:r>
            <a:endParaRPr lang="en-IN"/>
          </a:p>
          <a:p>
            <a:r>
              <a:rPr lang="en-US"/>
              <a:t>| Message Signs,  |</a:t>
            </a:r>
            <a:endParaRPr lang="en-IN"/>
          </a:p>
          <a:p>
            <a:r>
              <a:rPr lang="en-US"/>
              <a:t>| etc.)           |</a:t>
            </a:r>
            <a:endParaRPr lang="en-IN"/>
          </a:p>
          <a:p>
            <a:r>
              <a:rPr lang="en-US"/>
              <a:t>+-----------------+</a:t>
            </a:r>
            <a:endParaRPr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7" name=""/>
          <p:cNvSpPr>
            <a:spLocks noGrp="1"/>
          </p:cNvSpPr>
          <p:nvPr>
            <p:ph type="title"/>
          </p:nvPr>
        </p:nvSpPr>
        <p:spPr/>
        <p:txBody>
          <a:bodyPr/>
          <a:p>
            <a:endParaRPr lang="en-IN"/>
          </a:p>
        </p:txBody>
      </p:sp>
      <p:sp>
        <p:nvSpPr>
          <p:cNvPr id="1048608" name=""/>
          <p:cNvSpPr>
            <a:spLocks noGrp="1"/>
          </p:cNvSpPr>
          <p:nvPr>
            <p:ph idx="1"/>
          </p:nvPr>
        </p:nvSpPr>
        <p:spPr>
          <a:xfrm>
            <a:off x="872674" y="568408"/>
            <a:ext cx="7507590" cy="6077916"/>
          </a:xfrm>
        </p:spPr>
        <p:txBody>
          <a:bodyPr>
            <a:normAutofit fontScale="53571" lnSpcReduction="20000"/>
          </a:bodyPr>
          <a:p>
            <a:r>
              <a:rPr lang="en-US"/>
              <a:t>const int irSensorPin = 2;  // Pin connected to the infrared sensor</a:t>
            </a:r>
            <a:endParaRPr lang="en-IN"/>
          </a:p>
          <a:p>
            <a:r>
              <a:rPr lang="en-US"/>
              <a:t>int vehicleCount = 0;       // Variable to store vehicle count</a:t>
            </a:r>
            <a:endParaRPr lang="en-IN"/>
          </a:p>
          <a:p>
            <a:r>
              <a:rPr lang="en-US"/>
              <a:t>void setup() {</a:t>
            </a:r>
            <a:endParaRPr lang="en-IN"/>
          </a:p>
          <a:p>
            <a:r>
              <a:rPr lang="en-US"/>
              <a:t>  Serial.begin(9600);  // Initialize serial communication at 9600 baud rate</a:t>
            </a:r>
            <a:endParaRPr lang="en-IN"/>
          </a:p>
          <a:p>
            <a:r>
              <a:rPr lang="en-US"/>
              <a:t>  pinMode(irSensorPin, INPUT);  // Set IR sensor pin as input</a:t>
            </a:r>
            <a:endParaRPr lang="en-IN"/>
          </a:p>
          <a:p>
            <a:r>
              <a:rPr lang="en-US"/>
              <a:t>}</a:t>
            </a:r>
            <a:endParaRPr lang="en-IN"/>
          </a:p>
          <a:p>
            <a:r>
              <a:rPr lang="en-US"/>
              <a:t>void loop() {</a:t>
            </a:r>
            <a:endParaRPr lang="en-IN"/>
          </a:p>
          <a:p>
            <a:r>
              <a:rPr lang="en-US"/>
              <a:t>  int sensorValue = digitalRead(irSensorPin);  // Read sensor value (HIGH or LOW)</a:t>
            </a:r>
            <a:endParaRPr lang="en-IN"/>
          </a:p>
          <a:p>
            <a:r>
              <a:rPr lang="en-US"/>
              <a:t>  </a:t>
            </a:r>
            <a:endParaRPr lang="en-IN"/>
          </a:p>
          <a:p>
            <a:r>
              <a:rPr lang="en-US"/>
              <a:t>  if (sensorValue == HIGH) {</a:t>
            </a:r>
            <a:endParaRPr lang="en-IN"/>
          </a:p>
          <a:p>
            <a:r>
              <a:rPr lang="en-US"/>
              <a:t>    // Vehicle detected</a:t>
            </a:r>
            <a:endParaRPr lang="en-IN"/>
          </a:p>
          <a:p>
            <a:r>
              <a:rPr lang="en-US"/>
              <a:t>    vehicleCount++;</a:t>
            </a:r>
            <a:endParaRPr lang="en-IN"/>
          </a:p>
          <a:p>
            <a:r>
              <a:rPr lang="en-US"/>
              <a:t>    Serial.println("Vehicle Detected! Count: " + String(vehicleCount));</a:t>
            </a:r>
            <a:endParaRPr lang="en-IN"/>
          </a:p>
          <a:p>
            <a:r>
              <a:rPr lang="en-US"/>
              <a:t>    delay(1000);  // Delay to avoid counting the same vehicle multiple times</a:t>
            </a:r>
            <a:endParaRPr lang="en-IN"/>
          </a:p>
          <a:p>
            <a:r>
              <a:rPr lang="en-US"/>
              <a:t>  }</a:t>
            </a:r>
            <a:endParaRPr lang="en-IN"/>
          </a:p>
          <a:p>
            <a:r>
              <a:rPr lang="en-US"/>
              <a:t>  </a:t>
            </a:r>
            <a:endParaRPr lang="en-IN"/>
          </a:p>
          <a:p>
            <a:r>
              <a:rPr lang="en-US"/>
              <a:t>  // Send vehicle count data to the central control center via Serial</a:t>
            </a:r>
            <a:endParaRPr lang="en-IN"/>
          </a:p>
          <a:p>
            <a:r>
              <a:rPr lang="en-US"/>
              <a:t>  Serial.print("Vehicles: ");</a:t>
            </a:r>
            <a:endParaRPr lang="en-IN"/>
          </a:p>
          <a:p>
            <a:r>
              <a:rPr lang="en-US"/>
              <a:t>  Serial.println(vehicleCount);</a:t>
            </a:r>
            <a:endParaRPr lang="en-IN"/>
          </a:p>
          <a:p>
            <a:r>
              <a:rPr lang="en-US"/>
              <a:t>  </a:t>
            </a:r>
            <a:endParaRPr lang="en-IN"/>
          </a:p>
          <a:p>
            <a:r>
              <a:rPr lang="en-US"/>
              <a:t>  // Add additional code here to send data to a central control center using communication protocols like UART, Wi-Fi, or GSM.</a:t>
            </a:r>
            <a:endParaRPr lang="en-IN"/>
          </a:p>
          <a:p>
            <a:r>
              <a:rPr lang="en-US"/>
              <a:t>  </a:t>
            </a:r>
            <a:endParaRPr lang="en-IN"/>
          </a:p>
          <a:p>
            <a:r>
              <a:rPr lang="en-US"/>
              <a:t>  delay(100);  // Delay between sensor readings</a:t>
            </a:r>
            <a:endParaRPr lang="en-IN"/>
          </a:p>
          <a:p>
            <a:r>
              <a:rPr lang="en-US"/>
              <a:t>}</a:t>
            </a:r>
            <a:endParaRPr lang="en-IN"/>
          </a:p>
          <a:p>
            <a:endParaRPr altLang="en-US" lang="zh-C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POCO F1</dc:creator>
  <dcterms:created xsi:type="dcterms:W3CDTF">2015-05-11T11:30:45Z</dcterms:created>
  <dcterms:modified xsi:type="dcterms:W3CDTF">2023-11-03T09:08:43Z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8725797a5db14cf5995f48627999cc7e</vt:lpwstr>
  </property>
</Properties>
</file>