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80" r:id="rId7"/>
    <p:sldId id="281" r:id="rId8"/>
    <p:sldId id="283" r:id="rId9"/>
    <p:sldId id="285" r:id="rId10"/>
    <p:sldId id="282" r:id="rId11"/>
    <p:sldId id="279" r:id="rId12"/>
    <p:sldId id="278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1D3B9-E6EE-58B6-7F9E-F179932A8296}" v="308" dt="2024-05-24T17:25:52.129"/>
    <p1510:client id="{B52C9652-71BF-156F-A36C-E3664C073622}" v="1316" dt="2024-05-24T17:00:3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0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60" y="1408176"/>
            <a:ext cx="11337234" cy="31495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HR Analytics Insights: Understanding Employee Attrition and Trends</a:t>
            </a:r>
            <a:endParaRPr lang="en-US" sz="480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230" y="3604150"/>
            <a:ext cx="4754880" cy="2057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Krupa Patel</a:t>
            </a:r>
          </a:p>
          <a:p>
            <a:pPr lvl="1"/>
            <a:r>
              <a:rPr lang="en-US" dirty="0">
                <a:cs typeface="Arial"/>
              </a:rPr>
              <a:t>91-8780825775</a:t>
            </a:r>
          </a:p>
          <a:p>
            <a:pPr lvl="1"/>
            <a:r>
              <a:rPr lang="en-US" dirty="0"/>
              <a:t>Krupa25562@gmail.com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1463040"/>
            <a:ext cx="9673646" cy="704088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HR analytics findings.</a:t>
            </a:r>
          </a:p>
          <a:p>
            <a:endParaRPr lang="en-US" sz="4000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u="sng" dirty="0">
                <a:ea typeface="+mn-lt"/>
                <a:cs typeface="+mn-lt"/>
              </a:rPr>
              <a:t>Key Performance Indicators:</a:t>
            </a: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Active Employees: 1233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Overall Employees: 1470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Count: 237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Attrition Rate: 16.12%</a:t>
            </a:r>
            <a:endParaRPr lang="en-US" dirty="0"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200" i="0" dirty="0">
                <a:ea typeface="+mn-lt"/>
                <a:cs typeface="+mn-lt"/>
              </a:rPr>
              <a:t>Average Age: 37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87" y="1151382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Department-wise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6777" y="70980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Analyzed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095" y="1335024"/>
            <a:ext cx="5850255" cy="2282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R&amp;D</a:t>
            </a:r>
            <a:r>
              <a:rPr lang="en-US" dirty="0">
                <a:ea typeface="+mn-lt"/>
                <a:cs typeface="+mn-lt"/>
              </a:rPr>
              <a:t>: Experiencing a significant attrition rate of </a:t>
            </a:r>
            <a:r>
              <a:rPr lang="en-US" b="1" dirty="0">
                <a:ea typeface="+mn-lt"/>
                <a:cs typeface="+mn-lt"/>
              </a:rPr>
              <a:t>56.12%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Sales</a:t>
            </a:r>
            <a:r>
              <a:rPr lang="en-US" dirty="0">
                <a:ea typeface="+mn-lt"/>
                <a:cs typeface="+mn-lt"/>
              </a:rPr>
              <a:t>: Demonstrating a moderate attrition rate of </a:t>
            </a:r>
            <a:r>
              <a:rPr lang="en-US" b="1" dirty="0">
                <a:ea typeface="+mn-lt"/>
                <a:cs typeface="+mn-lt"/>
              </a:rPr>
              <a:t>38.82%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HR</a:t>
            </a:r>
            <a:r>
              <a:rPr lang="en-US" dirty="0">
                <a:ea typeface="+mn-lt"/>
                <a:cs typeface="+mn-lt"/>
              </a:rPr>
              <a:t>: Observing a comparatively lower attrition rate of </a:t>
            </a:r>
            <a:r>
              <a:rPr lang="en-US" b="1" dirty="0">
                <a:ea typeface="+mn-lt"/>
                <a:cs typeface="+mn-lt"/>
              </a:rPr>
              <a:t>12%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5002" y="350726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0420" y="4023870"/>
            <a:ext cx="5193645" cy="22637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Why is R&amp;D experiencing such high attrition?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Conduct exit interviews and identify pain points (e.g., workload, growth opportunities).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How can we retain R&amp;D talent?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Offer career development paths, mentorship, and recognition programs.</a:t>
            </a:r>
            <a:endParaRPr lang="en-US" b="1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033C87-07E8-4FDB-DD3E-0FF88695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34" y="3752532"/>
            <a:ext cx="363905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No. of employees by gender</a:t>
            </a: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50" y="314151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 dirty="0">
                <a:cs typeface="Arial"/>
              </a:rPr>
              <a:t>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554" y="3143278"/>
            <a:ext cx="3513042" cy="3533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sz="1200" dirty="0">
              <a:solidFill>
                <a:srgbClr val="3B4546"/>
              </a:solidFill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cs typeface="Arial"/>
              </a:rPr>
              <a:t>Female Mentorship Programs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cs typeface="Arial"/>
              </a:rPr>
              <a:t>Implement wellness initiatives and work-life balance policies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601" y="3633744"/>
            <a:ext cx="3341316" cy="2698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Why the number of females is less than males?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EFEDA438-15FD-8D0F-85B4-DC14E1DF8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" t="-268" r="-234" b="-403"/>
          <a:stretch/>
        </p:blipFill>
        <p:spPr>
          <a:xfrm>
            <a:off x="3442676" y="3143354"/>
            <a:ext cx="4375030" cy="35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No. of employees by age</a:t>
            </a:r>
            <a:endParaRPr lang="en-US" dirty="0"/>
          </a:p>
          <a:p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504" y="2738377"/>
            <a:ext cx="3315826" cy="4659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What did we find?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34" y="3145970"/>
            <a:ext cx="9712474" cy="95729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Age 25-34 and 35-44-More in numbers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For Under 25 and Over 55- the count is very 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3504" y="4151473"/>
            <a:ext cx="3227479" cy="554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What we should do?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334" y="4510854"/>
            <a:ext cx="11812144" cy="263719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Offer flexible retirement options and knowledge transfer programs.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Cross-Generational Pairing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Internship Programs: (Offer structured internship), (Convert successful interns to full-time hires)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Digital Presence and Social Media: (Leverage platforms like LinkedIn and Instagram), (Showcase company culture and opportunities)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noProof="1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noProof="1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noProof="1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FE0BB-E4E9-70D3-DEC7-E6DA0BB9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37" y="2738377"/>
            <a:ext cx="4199341" cy="23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06EEB-5E57-3B52-9B36-C7B1B51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25DB0-B45E-9952-75C4-0120AB0F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1BE423-DACF-F82E-5D79-6384338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07419"/>
            <a:ext cx="10871708" cy="1459709"/>
          </a:xfrm>
        </p:spPr>
        <p:txBody>
          <a:bodyPr/>
          <a:lstStyle/>
          <a:p>
            <a:r>
              <a:rPr lang="en-US" dirty="0"/>
              <a:t>Attrition rate by gender and age</a:t>
            </a:r>
            <a:endParaRPr lang="hi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66841-EB19-CC71-3FEE-D107BE1E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47" y="2656949"/>
            <a:ext cx="10173691" cy="39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1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 Job Roles Matrix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4184" y="2871137"/>
            <a:ext cx="5877161" cy="45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Which roles are critical for our organization?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378341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What can be done?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58352" y="5882740"/>
            <a:ext cx="5992167" cy="789365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Regular Feedback and Recognition</a:t>
            </a:r>
            <a:endParaRPr lang="en-US" sz="2000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Work-Life Balance</a:t>
            </a:r>
            <a:endParaRPr lang="en-US" dirty="0">
              <a:solidFill>
                <a:srgbClr val="111111"/>
              </a:solidFill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EBFB9-3495-73D1-B3A8-7548A3F4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871137"/>
            <a:ext cx="5104468" cy="349951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EF75B9-26BB-945A-C2D0-412AC98A5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1703"/>
              </p:ext>
            </p:extLst>
          </p:nvPr>
        </p:nvGraphicFramePr>
        <p:xfrm>
          <a:off x="6328696" y="3508361"/>
          <a:ext cx="5104468" cy="1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17">
                  <a:extLst>
                    <a:ext uri="{9D8B030D-6E8A-4147-A177-3AD203B41FA5}">
                      <a16:colId xmlns:a16="http://schemas.microsoft.com/office/drawing/2014/main" val="2485303755"/>
                    </a:ext>
                  </a:extLst>
                </a:gridCol>
                <a:gridCol w="1276117">
                  <a:extLst>
                    <a:ext uri="{9D8B030D-6E8A-4147-A177-3AD203B41FA5}">
                      <a16:colId xmlns:a16="http://schemas.microsoft.com/office/drawing/2014/main" val="1174116865"/>
                    </a:ext>
                  </a:extLst>
                </a:gridCol>
                <a:gridCol w="1276117">
                  <a:extLst>
                    <a:ext uri="{9D8B030D-6E8A-4147-A177-3AD203B41FA5}">
                      <a16:colId xmlns:a16="http://schemas.microsoft.com/office/drawing/2014/main" val="436784666"/>
                    </a:ext>
                  </a:extLst>
                </a:gridCol>
                <a:gridCol w="1276117">
                  <a:extLst>
                    <a:ext uri="{9D8B030D-6E8A-4147-A177-3AD203B41FA5}">
                      <a16:colId xmlns:a16="http://schemas.microsoft.com/office/drawing/2014/main" val="276029984"/>
                    </a:ext>
                  </a:extLst>
                </a:gridCol>
              </a:tblGrid>
              <a:tr h="606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140"/>
                  </a:ext>
                </a:extLst>
              </a:tr>
              <a:tr h="606481"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4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" y="1354859"/>
            <a:ext cx="5961709" cy="1726922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Education-wise Attrition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What is the scenario?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Life Sciences &amp; Medical</a:t>
            </a:r>
            <a:r>
              <a:rPr lang="en-US" dirty="0">
                <a:ea typeface="+mn-lt"/>
                <a:cs typeface="+mn-lt"/>
              </a:rPr>
              <a:t>: Highest attrition</a:t>
            </a:r>
            <a:endParaRPr lang="en-US"/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8397" y="3005196"/>
            <a:ext cx="6208465" cy="689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Why is attrition high in Life Sciences &amp; Medical?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0597" y="3698108"/>
            <a:ext cx="5815053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Analyze work conditions, career paths, and job satisfaction</a:t>
            </a:r>
            <a:endParaRPr lang="en-US" dirty="0"/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Provide growth opportunities and recognize their contributions.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28C97-CC49-6BD8-9A53-8C34527A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3349856"/>
            <a:ext cx="4897104" cy="28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067189" cy="1616489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Decision-Making Tips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Attrition Analysis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066" y="121959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u="sng" dirty="0">
                <a:ea typeface="+mn-lt"/>
                <a:cs typeface="+mn-lt"/>
              </a:rPr>
              <a:t>Recommendations for retention.</a:t>
            </a:r>
            <a:endParaRPr lang="en-US" u="sng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34" y="1979963"/>
            <a:ext cx="4821140" cy="4410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Continuous Learning: </a:t>
            </a:r>
            <a:r>
              <a:rPr lang="en-US" dirty="0">
                <a:ea typeface="+mn-lt"/>
                <a:cs typeface="+mn-lt"/>
              </a:rPr>
              <a:t>Invest in training and development programs.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Recognition and Rewards: </a:t>
            </a:r>
            <a:r>
              <a:rPr lang="en-US" dirty="0">
                <a:ea typeface="+mn-lt"/>
                <a:cs typeface="+mn-lt"/>
              </a:rPr>
              <a:t>Acknowledge achievements and provide incentives.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b="1" dirty="0">
                <a:ea typeface="+mn-lt"/>
                <a:cs typeface="+mn-lt"/>
              </a:rPr>
              <a:t>Feedback Culture: </a:t>
            </a:r>
            <a:r>
              <a:rPr lang="en-US" dirty="0">
                <a:ea typeface="+mn-lt"/>
                <a:cs typeface="+mn-lt"/>
              </a:rPr>
              <a:t>Foster open communication and address employee concerns.</a:t>
            </a: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463170A-3B05-4753-8E8A-08FE22FB8270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380</TotalTime>
  <Words>392</Words>
  <Application>Microsoft Office PowerPoint</Application>
  <PresentationFormat>Widescreen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HR Analytics Insights: Understanding Employee Attrition and Trends </vt:lpstr>
      <vt:lpstr>HR analytics findings. </vt:lpstr>
      <vt:lpstr>Department-wise Attrition </vt:lpstr>
      <vt:lpstr>No. of employees by gender </vt:lpstr>
      <vt:lpstr>No. of employees by age  </vt:lpstr>
      <vt:lpstr>Attrition rate by gender and age</vt:lpstr>
      <vt:lpstr> Job Roles Matrix </vt:lpstr>
      <vt:lpstr>Education-wise Attrition </vt:lpstr>
      <vt:lpstr>Decision-Making Tips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>Krupa Geeta</cp:lastModifiedBy>
  <cp:revision>539</cp:revision>
  <dcterms:created xsi:type="dcterms:W3CDTF">2024-05-24T11:33:41Z</dcterms:created>
  <dcterms:modified xsi:type="dcterms:W3CDTF">2024-06-06T14:19:45Z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