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3" r:id="rId5"/>
    <p:sldId id="275" r:id="rId6"/>
    <p:sldId id="284" r:id="rId7"/>
    <p:sldId id="277" r:id="rId8"/>
    <p:sldId id="280" r:id="rId9"/>
    <p:sldId id="281" r:id="rId10"/>
    <p:sldId id="282" r:id="rId11"/>
    <p:sldId id="279" r:id="rId12"/>
    <p:sldId id="283" r:id="rId13"/>
    <p:sldId id="276" r:id="rId14"/>
    <p:sldId id="278" r:id="rId15"/>
    <p:sldId id="274" r:id="rId1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1D3B9-E6EE-58B6-7F9E-F179932A8296}" v="308" dt="2024-05-24T17:25:52.129"/>
    <p1510:client id="{B52C9652-71BF-156F-A36C-E3664C073622}" v="1316" dt="2024-05-24T17:00:35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 varScale="1">
        <p:scale>
          <a:sx n="74" d="100"/>
          <a:sy n="74" d="100"/>
        </p:scale>
        <p:origin x="82" y="163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60" y="1408176"/>
            <a:ext cx="11337234" cy="31495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/>
              <a:t>HR Analytics Insights: Understanding Employee Attrition and Trends</a:t>
            </a:r>
            <a:endParaRPr lang="en-US" sz="480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Krupa Patel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Future perspectives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What will attrition look like in the next 2 years?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9079" y="2971800"/>
            <a:ext cx="6009683" cy="4574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How can we align HR practices with business goals?</a:t>
            </a:r>
            <a:endParaRPr lang="en-US" dirty="0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33" y="3898525"/>
            <a:ext cx="5067323" cy="18925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Proactively anticipate workforce dynamics and trends</a:t>
            </a:r>
            <a:endParaRPr lang="en-US" dirty="0"/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Use predictive models to anticipate workforce changes.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5252" y="3898525"/>
            <a:ext cx="5111496" cy="1682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Regularly update workforce planning based on predictions</a:t>
            </a:r>
            <a:endParaRPr lang="en-US" dirty="0"/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5067189" cy="1616489"/>
          </a:xfrm>
        </p:spPr>
        <p:txBody>
          <a:bodyPr/>
          <a:lstStyle/>
          <a:p>
            <a:r>
              <a:rPr lang="en-US" dirty="0">
                <a:solidFill>
                  <a:srgbClr val="111111"/>
                </a:solidFill>
              </a:rPr>
              <a:t>Decision-Making Tips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0066" y="1219598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u="sng" dirty="0">
                <a:ea typeface="+mn-lt"/>
                <a:cs typeface="+mn-lt"/>
              </a:rPr>
              <a:t>Recommendations for retention.</a:t>
            </a:r>
            <a:endParaRPr lang="en-US" u="sng">
              <a:ea typeface="+mn-lt"/>
              <a:cs typeface="+mn-lt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34" y="1979963"/>
            <a:ext cx="4821140" cy="44104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b="1" dirty="0">
                <a:ea typeface="+mn-lt"/>
                <a:cs typeface="+mn-lt"/>
              </a:rPr>
              <a:t>Continuous Learning: </a:t>
            </a:r>
            <a:r>
              <a:rPr lang="en-US" dirty="0">
                <a:ea typeface="+mn-lt"/>
                <a:cs typeface="+mn-lt"/>
              </a:rPr>
              <a:t>Invest in training and development programs.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b="1" dirty="0">
                <a:ea typeface="+mn-lt"/>
                <a:cs typeface="+mn-lt"/>
              </a:rPr>
              <a:t>Recognition and Rewards: </a:t>
            </a:r>
            <a:r>
              <a:rPr lang="en-US" dirty="0">
                <a:ea typeface="+mn-lt"/>
                <a:cs typeface="+mn-lt"/>
              </a:rPr>
              <a:t>Acknowledge achievements and provide incentives.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b="1" dirty="0">
                <a:ea typeface="+mn-lt"/>
                <a:cs typeface="+mn-lt"/>
              </a:rPr>
              <a:t>Feedback Culture: </a:t>
            </a:r>
            <a:r>
              <a:rPr lang="en-US" dirty="0">
                <a:ea typeface="+mn-lt"/>
                <a:cs typeface="+mn-lt"/>
              </a:rPr>
              <a:t>Foster open communication and address employee concerns.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1230" y="3604150"/>
            <a:ext cx="4754880" cy="2057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Krupa Patel</a:t>
            </a:r>
          </a:p>
          <a:p>
            <a:pPr lvl="1"/>
            <a:r>
              <a:rPr lang="en-US" dirty="0">
                <a:cs typeface="Arial"/>
              </a:rPr>
              <a:t>91-8780825775</a:t>
            </a:r>
          </a:p>
          <a:p>
            <a:pPr lvl="1"/>
            <a:r>
              <a:rPr lang="en-US" dirty="0"/>
              <a:t>Krupa25562@gmail.com</a:t>
            </a:r>
            <a:endParaRPr lang="en-US" dirty="0"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230" y="1463040"/>
            <a:ext cx="9673646" cy="70408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4000" dirty="0">
                <a:ea typeface="+mj-lt"/>
                <a:cs typeface="+mj-lt"/>
              </a:rPr>
              <a:t>Purpose: Present HR analytics findings.</a:t>
            </a:r>
          </a:p>
          <a:p>
            <a:endParaRPr lang="en-US" sz="4000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0" u="sng" dirty="0">
                <a:ea typeface="+mn-lt"/>
                <a:cs typeface="+mn-lt"/>
              </a:rPr>
              <a:t>Key Performance Indicators:</a:t>
            </a:r>
          </a:p>
          <a:p>
            <a:pPr marL="285750" lvl="1" indent="-285750">
              <a:buFont typeface="Arial"/>
              <a:buChar char="•"/>
            </a:pPr>
            <a:r>
              <a:rPr lang="en-US" sz="2200" i="0" dirty="0">
                <a:ea typeface="+mn-lt"/>
                <a:cs typeface="+mn-lt"/>
              </a:rPr>
              <a:t>Active Employees: 1233</a:t>
            </a:r>
            <a:endParaRPr lang="en-US" dirty="0"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200" i="0" dirty="0">
                <a:ea typeface="+mn-lt"/>
                <a:cs typeface="+mn-lt"/>
              </a:rPr>
              <a:t>Overall Employees: 1470</a:t>
            </a:r>
            <a:endParaRPr lang="en-US" dirty="0"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200" i="0" dirty="0">
                <a:ea typeface="+mn-lt"/>
                <a:cs typeface="+mn-lt"/>
              </a:rPr>
              <a:t>Attrition Count: 237</a:t>
            </a:r>
            <a:endParaRPr lang="en-US" dirty="0"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200" i="0" dirty="0">
                <a:ea typeface="+mn-lt"/>
                <a:cs typeface="+mn-lt"/>
              </a:rPr>
              <a:t>Attrition Rate: 16.12%</a:t>
            </a:r>
            <a:endParaRPr lang="en-US" dirty="0"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200" i="0" dirty="0">
                <a:ea typeface="+mn-lt"/>
                <a:cs typeface="+mn-lt"/>
              </a:rPr>
              <a:t>Average Age: 37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37F4A-AFC2-A58D-14C4-5D43C11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F6ED5-2AF4-B0EB-2C94-D0A211A6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9724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" y="1463040"/>
            <a:ext cx="11399079" cy="994973"/>
          </a:xfrm>
        </p:spPr>
        <p:txBody>
          <a:bodyPr/>
          <a:lstStyle/>
          <a:p>
            <a:r>
              <a:rPr lang="en-US" sz="4400" b="1" dirty="0">
                <a:solidFill>
                  <a:srgbClr val="111111"/>
                </a:solidFill>
                <a:ea typeface="+mj-lt"/>
                <a:cs typeface="+mj-lt"/>
              </a:rPr>
              <a:t>Purpose</a:t>
            </a:r>
            <a:r>
              <a:rPr lang="en-US" sz="4400" dirty="0">
                <a:solidFill>
                  <a:srgbClr val="111111"/>
                </a:solidFill>
                <a:ea typeface="+mj-lt"/>
                <a:cs typeface="+mj-lt"/>
              </a:rPr>
              <a:t>: Present HR analytics findings</a:t>
            </a:r>
            <a:endParaRPr lang="en-US" sz="4400" dirty="0">
              <a:ea typeface="+mj-lt"/>
              <a:cs typeface="+mj-lt"/>
            </a:endParaRPr>
          </a:p>
          <a:p>
            <a:endParaRPr lang="en-US" dirty="0">
              <a:solidFill>
                <a:srgbClr val="111111"/>
              </a:solidFill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cs typeface="Arial"/>
              </a:rPr>
              <a:t>Observed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60122" y="2651539"/>
            <a:ext cx="6086987" cy="8107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How will attrition impact our workforce in the next year? </a:t>
            </a:r>
            <a:endParaRPr lang="en-US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33" y="3467829"/>
            <a:ext cx="4721750" cy="22459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Active Employees</a:t>
            </a:r>
            <a:r>
              <a:rPr lang="en-US" dirty="0">
                <a:ea typeface="+mn-lt"/>
                <a:cs typeface="+mn-lt"/>
              </a:rPr>
              <a:t>: We currently have </a:t>
            </a:r>
            <a:r>
              <a:rPr lang="en-US" b="1" dirty="0">
                <a:ea typeface="+mn-lt"/>
                <a:cs typeface="+mn-lt"/>
              </a:rPr>
              <a:t>1233 active employees</a:t>
            </a:r>
            <a:r>
              <a:rPr lang="en-US" dirty="0">
                <a:ea typeface="+mn-lt"/>
                <a:cs typeface="+mn-lt"/>
              </a:rPr>
              <a:t> out of a total of </a:t>
            </a:r>
            <a:r>
              <a:rPr lang="en-US" b="1" dirty="0">
                <a:ea typeface="+mn-lt"/>
                <a:cs typeface="+mn-lt"/>
              </a:rPr>
              <a:t>1470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Attrition Rate</a:t>
            </a:r>
            <a:r>
              <a:rPr lang="en-US" dirty="0">
                <a:ea typeface="+mn-lt"/>
                <a:cs typeface="+mn-lt"/>
              </a:rPr>
              <a:t>: Approximately </a:t>
            </a:r>
            <a:r>
              <a:rPr lang="en-US" b="1" dirty="0">
                <a:ea typeface="+mn-lt"/>
                <a:cs typeface="+mn-lt"/>
              </a:rPr>
              <a:t>16.12%</a:t>
            </a:r>
            <a:r>
              <a:rPr lang="en-US" dirty="0">
                <a:ea typeface="+mn-lt"/>
                <a:cs typeface="+mn-lt"/>
              </a:rPr>
              <a:t> of employees have left.</a:t>
            </a:r>
          </a:p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Average Age</a:t>
            </a:r>
            <a:r>
              <a:rPr lang="en-US" dirty="0">
                <a:ea typeface="+mn-lt"/>
                <a:cs typeface="+mn-lt"/>
              </a:rPr>
              <a:t>: Our workforce’s average age is </a:t>
            </a:r>
            <a:r>
              <a:rPr lang="en-US" b="1" dirty="0">
                <a:ea typeface="+mn-lt"/>
                <a:cs typeface="+mn-lt"/>
              </a:rPr>
              <a:t>37 years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Ø"/>
            </a:pPr>
            <a:endParaRPr lang="en-US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6F8-591A-8E5B-5421-2D34BBFB4F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54643" y="3467827"/>
            <a:ext cx="5826097" cy="8103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cs typeface="Arial"/>
              </a:rPr>
              <a:t>Use predictive modeling to estimate attrition trends and plan for replacements.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A341A0B-697F-583C-626B-B397F54301E1}"/>
              </a:ext>
            </a:extLst>
          </p:cNvPr>
          <p:cNvSpPr txBox="1">
            <a:spLocks/>
          </p:cNvSpPr>
          <p:nvPr/>
        </p:nvSpPr>
        <p:spPr>
          <a:xfrm>
            <a:off x="5963479" y="5055881"/>
            <a:ext cx="5815053" cy="810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cs typeface="Arial"/>
              </a:rPr>
              <a:t>Use predictive modeling to estimate attrition trends and plan for replacements.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9437837-A539-8071-465D-5BE4D0DFF849}"/>
              </a:ext>
            </a:extLst>
          </p:cNvPr>
          <p:cNvSpPr txBox="1">
            <a:spLocks/>
          </p:cNvSpPr>
          <p:nvPr/>
        </p:nvSpPr>
        <p:spPr>
          <a:xfrm>
            <a:off x="5968956" y="4592984"/>
            <a:ext cx="6075944" cy="4574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ea typeface="+mn-lt"/>
                <a:cs typeface="+mn-lt"/>
              </a:rPr>
              <a:t>What age groups are most affected by attrition?</a:t>
            </a:r>
            <a:endParaRPr lang="en-US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87" y="1151382"/>
            <a:ext cx="4846320" cy="1682749"/>
          </a:xfrm>
        </p:spPr>
        <p:txBody>
          <a:bodyPr/>
          <a:lstStyle/>
          <a:p>
            <a:r>
              <a:rPr lang="en-US" dirty="0">
                <a:solidFill>
                  <a:srgbClr val="111111"/>
                </a:solidFill>
              </a:rPr>
              <a:t>Department-wise Attrition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6777" y="709803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u="sng" dirty="0">
                <a:cs typeface="Arial"/>
              </a:rPr>
              <a:t>Analyzed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4095" y="1335024"/>
            <a:ext cx="5850255" cy="22828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R&amp;D</a:t>
            </a:r>
            <a:r>
              <a:rPr lang="en-US" dirty="0">
                <a:ea typeface="+mn-lt"/>
                <a:cs typeface="+mn-lt"/>
              </a:rPr>
              <a:t>: Experiencing a significant attrition rate of </a:t>
            </a:r>
            <a:r>
              <a:rPr lang="en-US" b="1" dirty="0">
                <a:ea typeface="+mn-lt"/>
                <a:cs typeface="+mn-lt"/>
              </a:rPr>
              <a:t>56.12%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Sales</a:t>
            </a:r>
            <a:r>
              <a:rPr lang="en-US" dirty="0">
                <a:ea typeface="+mn-lt"/>
                <a:cs typeface="+mn-lt"/>
              </a:rPr>
              <a:t>: Demonstrating a moderate attrition rate of </a:t>
            </a:r>
            <a:r>
              <a:rPr lang="en-US" b="1" dirty="0">
                <a:ea typeface="+mn-lt"/>
                <a:cs typeface="+mn-lt"/>
              </a:rPr>
              <a:t>38.82%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HR</a:t>
            </a:r>
            <a:r>
              <a:rPr lang="en-US" dirty="0">
                <a:ea typeface="+mn-lt"/>
                <a:cs typeface="+mn-lt"/>
              </a:rPr>
              <a:t>: Observing a comparatively lower attrition rate of </a:t>
            </a:r>
            <a:r>
              <a:rPr lang="en-US" b="1" dirty="0">
                <a:ea typeface="+mn-lt"/>
                <a:cs typeface="+mn-lt"/>
              </a:rPr>
              <a:t>12%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Ø"/>
            </a:pPr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45002" y="3816477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u="sng" dirty="0">
                <a:cs typeface="Arial"/>
              </a:rPr>
              <a:t>Focus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60420" y="4293489"/>
            <a:ext cx="8698230" cy="22637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Why is R&amp;D experiencing such high attrition?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Conduct exit interviews and identify pain points (e.g., workload, growth opportunities).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How can we retain R&amp;D talent?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Offer career development paths, mentorship, and recognition programs.</a:t>
            </a:r>
            <a:endParaRPr lang="en-US" b="1" dirty="0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Employee Age Distribution</a:t>
            </a:r>
            <a:endParaRPr lang="en-US">
              <a:solidFill>
                <a:schemeClr val="bg1"/>
              </a:solidFill>
              <a:cs typeface="Arial"/>
            </a:endParaRPr>
          </a:p>
          <a:p>
            <a:endParaRPr lang="en-US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050" y="3141516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u="sng" dirty="0">
                <a:cs typeface="Arial"/>
              </a:rPr>
              <a:t>Why?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46554" y="3143278"/>
            <a:ext cx="3513042" cy="35332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sz="1200" b="1" dirty="0">
                <a:cs typeface="Arial"/>
              </a:rPr>
              <a:t>Internship Programs: (</a:t>
            </a:r>
            <a:r>
              <a:rPr lang="en-US" sz="1200" dirty="0">
                <a:cs typeface="Arial"/>
              </a:rPr>
              <a:t>Offer structured internship), (Convert successful interns to full-time hires)</a:t>
            </a:r>
          </a:p>
          <a:p>
            <a:pPr marL="0" indent="0">
              <a:buNone/>
            </a:pPr>
            <a:endParaRPr lang="en-US" sz="1200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sz="1200" b="1" dirty="0">
                <a:cs typeface="Arial"/>
              </a:rPr>
              <a:t>Digital Presence and Social Media: (</a:t>
            </a:r>
            <a:r>
              <a:rPr lang="en-US" sz="1200" dirty="0">
                <a:cs typeface="Arial"/>
              </a:rPr>
              <a:t>Leverage platforms like LinkedIn and Instagram), (Showcase company culture and opportunities)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sz="1200" dirty="0">
              <a:solidFill>
                <a:srgbClr val="3B4546"/>
              </a:solidFill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sz="1200" b="1" dirty="0">
                <a:cs typeface="Arial"/>
              </a:rPr>
              <a:t>Female Mentorship Programs</a:t>
            </a:r>
          </a:p>
          <a:p>
            <a:pPr marL="0" indent="0">
              <a:buNone/>
            </a:pPr>
            <a:endParaRPr lang="en-US" sz="1200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sz="1200" b="1" dirty="0">
                <a:cs typeface="Arial"/>
              </a:rPr>
              <a:t>Cross-Generational Pairing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1601" y="3633745"/>
            <a:ext cx="3341316" cy="21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dirty="0">
                <a:cs typeface="Arial"/>
              </a:rPr>
              <a:t>Why do we have a very low count for the young employees who are under 25?</a:t>
            </a:r>
            <a:endParaRPr lang="en-US"/>
          </a:p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dirty="0">
                <a:cs typeface="Arial"/>
              </a:rPr>
              <a:t>Why there are more males in number than females?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A graph with numbers and a bar chart&#10;&#10;Description automatically generated">
            <a:extLst>
              <a:ext uri="{FF2B5EF4-FFF2-40B4-BE49-F238E27FC236}">
                <a16:creationId xmlns:a16="http://schemas.microsoft.com/office/drawing/2014/main" id="{EFEDA438-15FD-8D0F-85B4-DC14E1DF8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5" t="-268" r="-234" b="-403"/>
          <a:stretch/>
        </p:blipFill>
        <p:spPr>
          <a:xfrm>
            <a:off x="3442676" y="3143354"/>
            <a:ext cx="4375030" cy="35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11111"/>
                </a:solidFill>
              </a:rPr>
              <a:t> Job Roles Matrix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1757D-D960-563E-13D7-10BC6A04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3533" y="2861366"/>
            <a:ext cx="5877161" cy="4574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Which roles are critical for our organization?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E1F326-65DA-D1D2-BADE-C228E0696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9954" y="3423654"/>
            <a:ext cx="10267654" cy="1781434"/>
          </a:xfrm>
        </p:spPr>
        <p:txBody>
          <a:bodyPr vert="horz" lIns="91440" tIns="45720" rIns="91440" bIns="45720" numCol="2" spcCol="9144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rgbClr val="111111"/>
                </a:solidFill>
                <a:latin typeface="-apple-system"/>
                <a:ea typeface="-apple-system"/>
                <a:cs typeface="-apple-system"/>
              </a:rPr>
              <a:t>Laboratory Technician and sales executives showed comparatively lower satisfaction rating</a:t>
            </a:r>
            <a:endParaRPr lang="en-US"/>
          </a:p>
          <a:p>
            <a:pPr marL="283210" indent="-283210">
              <a:buFont typeface="Wingdings" panose="020B0604020202020204" pitchFamily="34" charset="0"/>
              <a:buChar char="Ø"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Sales representatives were less unsatisfied (14.45% only)</a:t>
            </a:r>
          </a:p>
          <a:p>
            <a:pPr marL="283210" indent="-283210">
              <a:buFont typeface="Wingdings" panose="020B0604020202020204" pitchFamily="34" charset="0"/>
              <a:buChar char="Ø"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All other job roles' satisfaction ratings were between 17.9% to 20.5%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7CDBE-3B02-5AB5-E827-3078398055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3533" y="5205984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What can be done?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3DEEB-3296-0AFB-2C98-5D37AC21B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867" y="5751532"/>
            <a:ext cx="8379220" cy="975260"/>
          </a:xfrm>
        </p:spPr>
        <p:txBody>
          <a:bodyPr vert="horz" lIns="91440" tIns="45720" rIns="91440" bIns="45720" numCol="2" spcCol="9144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sz="1200" b="1">
                <a:solidFill>
                  <a:srgbClr val="111111"/>
                </a:solidFill>
                <a:ea typeface="+mn-lt"/>
                <a:cs typeface="+mn-lt"/>
              </a:rPr>
              <a:t>Regular Feedback and Recognition</a:t>
            </a:r>
            <a:endParaRPr lang="en-US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sz="1200" b="1">
                <a:solidFill>
                  <a:srgbClr val="111111"/>
                </a:solidFill>
                <a:ea typeface="+mn-lt"/>
                <a:cs typeface="+mn-lt"/>
              </a:rPr>
              <a:t>Work-Life Balance</a:t>
            </a:r>
            <a:endParaRPr lang="en-US" sz="1200" b="1" dirty="0">
              <a:solidFill>
                <a:srgbClr val="111111"/>
              </a:solidFill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" y="1354859"/>
            <a:ext cx="5961709" cy="1726922"/>
          </a:xfrm>
        </p:spPr>
        <p:txBody>
          <a:bodyPr/>
          <a:lstStyle/>
          <a:p>
            <a:r>
              <a:rPr lang="en-US" dirty="0">
                <a:solidFill>
                  <a:srgbClr val="111111"/>
                </a:solidFill>
              </a:rPr>
              <a:t>Education-wise Attrition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What is the scenario?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Life Sciences &amp; Medical</a:t>
            </a:r>
            <a:r>
              <a:rPr lang="en-US" dirty="0">
                <a:ea typeface="+mn-lt"/>
                <a:cs typeface="+mn-lt"/>
              </a:rPr>
              <a:t>: Highest attrition</a:t>
            </a:r>
            <a:endParaRPr lang="en-US"/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8397" y="3005196"/>
            <a:ext cx="6208465" cy="6893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Why is attrition high in Life Sciences &amp; Medical?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60597" y="3698108"/>
            <a:ext cx="5815053" cy="1682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Analyze work conditions, career paths, and job satisfaction</a:t>
            </a:r>
            <a:endParaRPr lang="en-US"/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Provide growth opportunities and recognize their contributions.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11111"/>
                </a:solidFill>
              </a:rPr>
              <a:t>Attrition by Age Band</a:t>
            </a:r>
            <a:endParaRPr lang="en-US"/>
          </a:p>
          <a:p>
            <a:b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>
              <a:cs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094" y="2980944"/>
            <a:ext cx="3315826" cy="4659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Arial"/>
                <a:cs typeface="Arial"/>
              </a:rPr>
              <a:t>What did we find?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34" y="3628887"/>
            <a:ext cx="3282696" cy="2686998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Age 45-54 and over 55: Elevated attrition, especially among males.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In under 25 age category of females showed highest attrition rate.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79039" y="3257031"/>
            <a:ext cx="3636087" cy="21224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How can we retain experienced employees?</a:t>
            </a:r>
            <a:endParaRPr lang="en-US" dirty="0"/>
          </a:p>
          <a:p>
            <a:endParaRPr lang="en-US" b="0" dirty="0">
              <a:cs typeface="Arial"/>
            </a:endParaRPr>
          </a:p>
          <a:p>
            <a:r>
              <a:rPr lang="en-US" b="0" dirty="0">
                <a:cs typeface="Arial"/>
              </a:rPr>
              <a:t>How can we stop attrition rate of females at early age?</a:t>
            </a:r>
          </a:p>
          <a:p>
            <a:endParaRPr lang="en-US" b="0" dirty="0">
              <a:cs typeface="Arial"/>
            </a:endParaRPr>
          </a:p>
          <a:p>
            <a:endParaRPr lang="en-US" b="0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09133" y="2980944"/>
            <a:ext cx="3227479" cy="5542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Solution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93829" y="3430104"/>
            <a:ext cx="3658174" cy="2366737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noProof="1">
                <a:ea typeface="+mn-lt"/>
                <a:cs typeface="+mn-lt"/>
              </a:rPr>
              <a:t>Offer flexible retirement options and knowledge transfer programs.</a:t>
            </a:r>
            <a:endParaRPr lang="en-US" dirty="0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noProof="1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noProof="1">
                <a:ea typeface="+mn-lt"/>
                <a:cs typeface="+mn-lt"/>
              </a:rPr>
              <a:t>Implement wellness initiatives and work-life balance policies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463170A-3B05-4753-8E8A-08FE22FB8270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585</Words>
  <Application>Microsoft Office PowerPoint</Application>
  <PresentationFormat>Widescreen</PresentationFormat>
  <Paragraphs>118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Wingdings</vt:lpstr>
      <vt:lpstr>Office Theme</vt:lpstr>
      <vt:lpstr>HR Analytics Insights: Understanding Employee Attrition and Trends </vt:lpstr>
      <vt:lpstr>Purpose: Present HR analytics findings. </vt:lpstr>
      <vt:lpstr>PowerPoint Presentation</vt:lpstr>
      <vt:lpstr>Purpose: Present HR analytics findings </vt:lpstr>
      <vt:lpstr>Department-wise Attrition </vt:lpstr>
      <vt:lpstr>Employee Age Distribution </vt:lpstr>
      <vt:lpstr> Job Roles Matrix </vt:lpstr>
      <vt:lpstr>Education-wise Attrition </vt:lpstr>
      <vt:lpstr>Attrition by Age Band  </vt:lpstr>
      <vt:lpstr>Future perspectives</vt:lpstr>
      <vt:lpstr>Decision-Making Tips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/>
  <cp:lastModifiedBy>Krupa Geeta</cp:lastModifiedBy>
  <cp:revision>533</cp:revision>
  <dcterms:created xsi:type="dcterms:W3CDTF">2024-05-24T11:33:41Z</dcterms:created>
  <dcterms:modified xsi:type="dcterms:W3CDTF">2024-05-24T17:44:00Z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