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94660"/>
  </p:normalViewPr>
  <p:slideViewPr>
    <p:cSldViewPr snapToGrid="0">
      <p:cViewPr varScale="1">
        <p:scale>
          <a:sx n="70" d="100"/>
          <a:sy n="70" d="100"/>
        </p:scale>
        <p:origin x="86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colab.research.google.com/drive/1ZjpgyFIeUrRvJnaRWPgs_Ye-PT8swGvG#scrollTo=a1zZmKmvOH8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8EBC-E431-CD7F-D9E6-6DA7B019A2D2}"/>
              </a:ext>
            </a:extLst>
          </p:cNvPr>
          <p:cNvSpPr>
            <a:spLocks noGrp="1"/>
          </p:cNvSpPr>
          <p:nvPr>
            <p:ph type="ctrTitle"/>
          </p:nvPr>
        </p:nvSpPr>
        <p:spPr/>
        <p:txBody>
          <a:bodyPr/>
          <a:lstStyle/>
          <a:p>
            <a:r>
              <a:rPr lang="en-US" sz="5400" dirty="0"/>
              <a:t>IMAGE-TO-IMAGE TRANSLATION WITH GAN</a:t>
            </a:r>
            <a:endParaRPr lang="en-IN" sz="5400" dirty="0"/>
          </a:p>
        </p:txBody>
      </p:sp>
      <p:sp>
        <p:nvSpPr>
          <p:cNvPr id="3" name="Subtitle 2">
            <a:extLst>
              <a:ext uri="{FF2B5EF4-FFF2-40B4-BE49-F238E27FC236}">
                <a16:creationId xmlns:a16="http://schemas.microsoft.com/office/drawing/2014/main" id="{B229C3EC-7921-759A-3E7D-A6347304F837}"/>
              </a:ext>
            </a:extLst>
          </p:cNvPr>
          <p:cNvSpPr>
            <a:spLocks noGrp="1"/>
          </p:cNvSpPr>
          <p:nvPr>
            <p:ph type="subTitle" idx="1"/>
          </p:nvPr>
        </p:nvSpPr>
        <p:spPr/>
        <p:txBody>
          <a:bodyPr>
            <a:normAutofit/>
          </a:bodyPr>
          <a:lstStyle/>
          <a:p>
            <a:r>
              <a:rPr lang="en-US" sz="3200" dirty="0">
                <a:solidFill>
                  <a:srgbClr val="92D050"/>
                </a:solidFill>
              </a:rPr>
              <a:t>KRUPA  JANANI G</a:t>
            </a:r>
            <a:endParaRPr lang="en-IN" sz="3200" dirty="0">
              <a:solidFill>
                <a:srgbClr val="92D050"/>
              </a:solidFill>
            </a:endParaRPr>
          </a:p>
        </p:txBody>
      </p:sp>
      <p:sp>
        <p:nvSpPr>
          <p:cNvPr id="5" name="TextBox 4">
            <a:extLst>
              <a:ext uri="{FF2B5EF4-FFF2-40B4-BE49-F238E27FC236}">
                <a16:creationId xmlns:a16="http://schemas.microsoft.com/office/drawing/2014/main" id="{52DDC4A9-CD98-B56D-DB5D-EC01D5F6B278}"/>
              </a:ext>
            </a:extLst>
          </p:cNvPr>
          <p:cNvSpPr txBox="1"/>
          <p:nvPr/>
        </p:nvSpPr>
        <p:spPr>
          <a:xfrm>
            <a:off x="7283369" y="1219200"/>
            <a:ext cx="6094070" cy="584775"/>
          </a:xfrm>
          <a:prstGeom prst="rect">
            <a:avLst/>
          </a:prstGeom>
          <a:noFill/>
        </p:spPr>
        <p:txBody>
          <a:bodyPr wrap="square">
            <a:spAutoFit/>
          </a:bodyPr>
          <a:lstStyle/>
          <a:p>
            <a:r>
              <a:rPr lang="en-US" sz="3200" dirty="0">
                <a:solidFill>
                  <a:srgbClr val="92D050"/>
                </a:solidFill>
              </a:rPr>
              <a:t>NM PROJECT</a:t>
            </a:r>
            <a:endParaRPr lang="en-IN" sz="3200" dirty="0">
              <a:solidFill>
                <a:srgbClr val="92D050"/>
              </a:solidFill>
            </a:endParaRPr>
          </a:p>
        </p:txBody>
      </p:sp>
    </p:spTree>
    <p:extLst>
      <p:ext uri="{BB962C8B-B14F-4D97-AF65-F5344CB8AC3E}">
        <p14:creationId xmlns:p14="http://schemas.microsoft.com/office/powerpoint/2010/main" val="3542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AFBE5FD-ECC6-20FC-CAD6-A2A6F35E17AF}"/>
              </a:ext>
            </a:extLst>
          </p:cNvPr>
          <p:cNvSpPr txBox="1"/>
          <p:nvPr/>
        </p:nvSpPr>
        <p:spPr>
          <a:xfrm>
            <a:off x="789006" y="700358"/>
            <a:ext cx="6094070" cy="461665"/>
          </a:xfrm>
          <a:prstGeom prst="rect">
            <a:avLst/>
          </a:prstGeom>
          <a:noFill/>
        </p:spPr>
        <p:txBody>
          <a:bodyPr wrap="square">
            <a:spAutoFit/>
          </a:bodyPr>
          <a:lstStyle/>
          <a:p>
            <a:r>
              <a:rPr lang="en-US" sz="2400" b="1" i="1" dirty="0">
                <a:solidFill>
                  <a:schemeClr val="bg2">
                    <a:lumMod val="60000"/>
                    <a:lumOff val="40000"/>
                  </a:schemeClr>
                </a:solidFill>
              </a:rPr>
              <a:t>Build the generator and discriminator : </a:t>
            </a:r>
          </a:p>
        </p:txBody>
      </p:sp>
      <p:sp>
        <p:nvSpPr>
          <p:cNvPr id="17" name="TextBox 16">
            <a:extLst>
              <a:ext uri="{FF2B5EF4-FFF2-40B4-BE49-F238E27FC236}">
                <a16:creationId xmlns:a16="http://schemas.microsoft.com/office/drawing/2014/main" id="{A33CF440-B9C9-8553-73D0-D2D8011E2E8D}"/>
              </a:ext>
            </a:extLst>
          </p:cNvPr>
          <p:cNvSpPr txBox="1"/>
          <p:nvPr/>
        </p:nvSpPr>
        <p:spPr>
          <a:xfrm>
            <a:off x="789005" y="1473059"/>
            <a:ext cx="9628210" cy="4524315"/>
          </a:xfrm>
          <a:prstGeom prst="rect">
            <a:avLst/>
          </a:prstGeom>
          <a:noFill/>
        </p:spPr>
        <p:txBody>
          <a:bodyPr wrap="square">
            <a:spAutoFit/>
          </a:bodyPr>
          <a:lstStyle/>
          <a:p>
            <a:r>
              <a:rPr lang="en-US" dirty="0">
                <a:solidFill>
                  <a:srgbClr val="FFFF00"/>
                </a:solidFill>
              </a:rPr>
              <a:t>Generator Structure: </a:t>
            </a:r>
            <a:r>
              <a:rPr lang="en-US" dirty="0"/>
              <a:t>The generator of the pix2pix </a:t>
            </a:r>
            <a:r>
              <a:rPr lang="en-US" dirty="0" err="1"/>
              <a:t>cGAN</a:t>
            </a:r>
            <a:r>
              <a:rPr lang="en-US" dirty="0"/>
              <a:t> employs a modified U-Net architecture, featuring an encoder (</a:t>
            </a:r>
            <a:r>
              <a:rPr lang="en-US" dirty="0" err="1"/>
              <a:t>downsampler</a:t>
            </a:r>
            <a:r>
              <a:rPr lang="en-US" dirty="0"/>
              <a:t>) and decoder (</a:t>
            </a:r>
            <a:r>
              <a:rPr lang="en-US" dirty="0" err="1"/>
              <a:t>upsampler</a:t>
            </a:r>
            <a:r>
              <a:rPr lang="en-US" dirty="0"/>
              <a:t>) with skip connections between them.</a:t>
            </a:r>
          </a:p>
          <a:p>
            <a:endParaRPr lang="en-US" dirty="0"/>
          </a:p>
          <a:p>
            <a:r>
              <a:rPr lang="en-US" dirty="0">
                <a:solidFill>
                  <a:srgbClr val="FFFF00"/>
                </a:solidFill>
              </a:rPr>
              <a:t>Encoder Blocks: </a:t>
            </a:r>
            <a:r>
              <a:rPr lang="en-US" dirty="0"/>
              <a:t>Each block in the encoder consists of Convolution, Batch Normalization, and Leaky </a:t>
            </a:r>
            <a:r>
              <a:rPr lang="en-US" dirty="0" err="1"/>
              <a:t>ReLU</a:t>
            </a:r>
            <a:r>
              <a:rPr lang="en-US" dirty="0"/>
              <a:t> activation functions.</a:t>
            </a:r>
          </a:p>
          <a:p>
            <a:endParaRPr lang="en-US" dirty="0"/>
          </a:p>
          <a:p>
            <a:r>
              <a:rPr lang="en-US" dirty="0">
                <a:solidFill>
                  <a:srgbClr val="FFFF00"/>
                </a:solidFill>
              </a:rPr>
              <a:t>Decoder Blocks: </a:t>
            </a:r>
            <a:r>
              <a:rPr lang="en-US" dirty="0"/>
              <a:t>Each block in the decoder comprises Transposed Convolution, Batch Normalization, Dropout (applied to the first 3 blocks), and </a:t>
            </a:r>
            <a:r>
              <a:rPr lang="en-US" dirty="0" err="1"/>
              <a:t>ReLU</a:t>
            </a:r>
            <a:r>
              <a:rPr lang="en-US" dirty="0"/>
              <a:t> activation functions.</a:t>
            </a:r>
          </a:p>
          <a:p>
            <a:endParaRPr lang="en-US" dirty="0"/>
          </a:p>
          <a:p>
            <a:r>
              <a:rPr lang="en-US" dirty="0">
                <a:solidFill>
                  <a:srgbClr val="FFFF00"/>
                </a:solidFill>
              </a:rPr>
              <a:t>Discriminator Design:</a:t>
            </a:r>
            <a:r>
              <a:rPr lang="en-US" dirty="0"/>
              <a:t> The discriminator is a convolutional </a:t>
            </a:r>
            <a:r>
              <a:rPr lang="en-US" dirty="0" err="1"/>
              <a:t>PatchGAN</a:t>
            </a:r>
            <a:r>
              <a:rPr lang="en-US" dirty="0"/>
              <a:t> classifier, evaluating whether each image patch is real or fake. It receives two inputs: the input image and the target image (real), and the input image and the generated image (fake). The output shape after the last layer is (</a:t>
            </a:r>
            <a:r>
              <a:rPr lang="en-US" dirty="0" err="1"/>
              <a:t>batch_size</a:t>
            </a:r>
            <a:r>
              <a:rPr lang="en-US" dirty="0"/>
              <a:t>, 30, 30, 1), where each 30x30 image patch classifies a 70x70 portion of the input image.</a:t>
            </a:r>
            <a:endParaRPr lang="en-IN" dirty="0"/>
          </a:p>
        </p:txBody>
      </p:sp>
    </p:spTree>
    <p:extLst>
      <p:ext uri="{BB962C8B-B14F-4D97-AF65-F5344CB8AC3E}">
        <p14:creationId xmlns:p14="http://schemas.microsoft.com/office/powerpoint/2010/main" val="58356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BA79C2-F21B-1147-741E-E2DB8E0663A0}"/>
              </a:ext>
            </a:extLst>
          </p:cNvPr>
          <p:cNvSpPr txBox="1"/>
          <p:nvPr/>
        </p:nvSpPr>
        <p:spPr>
          <a:xfrm>
            <a:off x="742709" y="575554"/>
            <a:ext cx="6094070" cy="461665"/>
          </a:xfrm>
          <a:prstGeom prst="rect">
            <a:avLst/>
          </a:prstGeom>
          <a:noFill/>
        </p:spPr>
        <p:txBody>
          <a:bodyPr wrap="square">
            <a:spAutoFit/>
          </a:bodyPr>
          <a:lstStyle/>
          <a:p>
            <a:r>
              <a:rPr lang="en-US" sz="2400" b="1" i="1" dirty="0">
                <a:solidFill>
                  <a:schemeClr val="bg2">
                    <a:lumMod val="60000"/>
                    <a:lumOff val="40000"/>
                  </a:schemeClr>
                </a:solidFill>
              </a:rPr>
              <a:t>Generate Images : </a:t>
            </a:r>
          </a:p>
        </p:txBody>
      </p:sp>
      <p:sp>
        <p:nvSpPr>
          <p:cNvPr id="6" name="TextBox 5">
            <a:extLst>
              <a:ext uri="{FF2B5EF4-FFF2-40B4-BE49-F238E27FC236}">
                <a16:creationId xmlns:a16="http://schemas.microsoft.com/office/drawing/2014/main" id="{80DB344B-F622-B394-AE9C-BEFBE5592EFB}"/>
              </a:ext>
            </a:extLst>
          </p:cNvPr>
          <p:cNvSpPr txBox="1"/>
          <p:nvPr/>
        </p:nvSpPr>
        <p:spPr>
          <a:xfrm>
            <a:off x="742709" y="1037219"/>
            <a:ext cx="6094070" cy="1754326"/>
          </a:xfrm>
          <a:prstGeom prst="rect">
            <a:avLst/>
          </a:prstGeom>
          <a:noFill/>
        </p:spPr>
        <p:txBody>
          <a:bodyPr wrap="square">
            <a:spAutoFit/>
          </a:bodyPr>
          <a:lstStyle/>
          <a:p>
            <a:r>
              <a:rPr lang="en-US" dirty="0"/>
              <a:t>Write a function to plot some images during training.</a:t>
            </a:r>
          </a:p>
          <a:p>
            <a:endParaRPr lang="en-US" dirty="0"/>
          </a:p>
          <a:p>
            <a:pPr marL="285750" indent="-285750">
              <a:buFont typeface="Arial" panose="020B0604020202020204" pitchFamily="34" charset="0"/>
              <a:buChar char="•"/>
            </a:pPr>
            <a:r>
              <a:rPr lang="en-US" dirty="0"/>
              <a:t>Pass images from the test set to the generator.</a:t>
            </a:r>
          </a:p>
          <a:p>
            <a:pPr marL="285750" indent="-285750">
              <a:buFont typeface="Arial" panose="020B0604020202020204" pitchFamily="34" charset="0"/>
              <a:buChar char="•"/>
            </a:pPr>
            <a:r>
              <a:rPr lang="en-US" dirty="0"/>
              <a:t>The generator will then translate the input image into the output.</a:t>
            </a:r>
          </a:p>
          <a:p>
            <a:pPr marL="285750" indent="-285750">
              <a:buFont typeface="Arial" panose="020B0604020202020204" pitchFamily="34" charset="0"/>
              <a:buChar char="•"/>
            </a:pPr>
            <a:r>
              <a:rPr lang="en-US" dirty="0"/>
              <a:t>The last step is to plot the predictions</a:t>
            </a:r>
            <a:endParaRPr lang="en-IN" dirty="0"/>
          </a:p>
        </p:txBody>
      </p:sp>
      <p:pic>
        <p:nvPicPr>
          <p:cNvPr id="7170" name="Picture 2" descr="png">
            <a:extLst>
              <a:ext uri="{FF2B5EF4-FFF2-40B4-BE49-F238E27FC236}">
                <a16:creationId xmlns:a16="http://schemas.microsoft.com/office/drawing/2014/main" id="{9FAAA869-BB68-7446-7E70-33D321EAC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2873414"/>
            <a:ext cx="11258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85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C84119-9668-82B9-CC02-21553083DC63}"/>
              </a:ext>
            </a:extLst>
          </p:cNvPr>
          <p:cNvSpPr txBox="1"/>
          <p:nvPr/>
        </p:nvSpPr>
        <p:spPr>
          <a:xfrm>
            <a:off x="742709" y="651077"/>
            <a:ext cx="6094070" cy="461665"/>
          </a:xfrm>
          <a:prstGeom prst="rect">
            <a:avLst/>
          </a:prstGeom>
          <a:noFill/>
        </p:spPr>
        <p:txBody>
          <a:bodyPr wrap="square">
            <a:spAutoFit/>
          </a:bodyPr>
          <a:lstStyle/>
          <a:p>
            <a:r>
              <a:rPr lang="en-US" sz="2400" b="1" i="1" dirty="0">
                <a:solidFill>
                  <a:schemeClr val="bg2">
                    <a:lumMod val="60000"/>
                    <a:lumOff val="40000"/>
                  </a:schemeClr>
                </a:solidFill>
              </a:rPr>
              <a:t>Training : </a:t>
            </a:r>
          </a:p>
        </p:txBody>
      </p:sp>
      <p:sp>
        <p:nvSpPr>
          <p:cNvPr id="4" name="TextBox 3">
            <a:extLst>
              <a:ext uri="{FF2B5EF4-FFF2-40B4-BE49-F238E27FC236}">
                <a16:creationId xmlns:a16="http://schemas.microsoft.com/office/drawing/2014/main" id="{D5C690FE-7BD1-380B-833D-D0376A0FA0D4}"/>
              </a:ext>
            </a:extLst>
          </p:cNvPr>
          <p:cNvSpPr txBox="1"/>
          <p:nvPr/>
        </p:nvSpPr>
        <p:spPr>
          <a:xfrm>
            <a:off x="824697" y="1444354"/>
            <a:ext cx="8319303" cy="3416320"/>
          </a:xfrm>
          <a:prstGeom prst="rect">
            <a:avLst/>
          </a:prstGeom>
          <a:noFill/>
        </p:spPr>
        <p:txBody>
          <a:bodyPr wrap="square">
            <a:spAutoFit/>
          </a:bodyPr>
          <a:lstStyle/>
          <a:p>
            <a:pPr marL="285750" indent="-285750">
              <a:buFont typeface="Arial" panose="020B0604020202020204" pitchFamily="34" charset="0"/>
              <a:buChar char="•"/>
            </a:pPr>
            <a:r>
              <a:rPr lang="en-IN" dirty="0"/>
              <a:t>For each example input generates an output. </a:t>
            </a:r>
          </a:p>
          <a:p>
            <a:endParaRPr lang="en-IN" dirty="0"/>
          </a:p>
          <a:p>
            <a:pPr marL="285750" indent="-285750">
              <a:buFont typeface="Arial" panose="020B0604020202020204" pitchFamily="34" charset="0"/>
              <a:buChar char="•"/>
            </a:pPr>
            <a:r>
              <a:rPr lang="en-IN" dirty="0"/>
              <a:t>The discriminator receives the </a:t>
            </a:r>
            <a:r>
              <a:rPr lang="en-IN" dirty="0" err="1"/>
              <a:t>input_image</a:t>
            </a:r>
            <a:r>
              <a:rPr lang="en-IN" dirty="0"/>
              <a:t> and the generated image as the first input.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second input is the </a:t>
            </a:r>
            <a:r>
              <a:rPr lang="en-IN" dirty="0" err="1"/>
              <a:t>input_image</a:t>
            </a:r>
            <a:r>
              <a:rPr lang="en-IN" dirty="0"/>
              <a:t> and the </a:t>
            </a:r>
            <a:r>
              <a:rPr lang="en-IN" dirty="0" err="1"/>
              <a:t>target_image</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Next, calculate the generator and the discriminator loss.</a:t>
            </a:r>
          </a:p>
          <a:p>
            <a:r>
              <a:rPr lang="en-IN" dirty="0"/>
              <a:t> </a:t>
            </a:r>
          </a:p>
          <a:p>
            <a:pPr marL="285750" indent="-285750">
              <a:buFont typeface="Arial" panose="020B0604020202020204" pitchFamily="34" charset="0"/>
              <a:buChar char="•"/>
            </a:pPr>
            <a:r>
              <a:rPr lang="en-IN" dirty="0"/>
              <a:t>Then, calculate the gradients of loss with respect to both the generator and the discriminator variables(inputs) and apply those to the optimizer.</a:t>
            </a:r>
          </a:p>
        </p:txBody>
      </p:sp>
    </p:spTree>
    <p:extLst>
      <p:ext uri="{BB962C8B-B14F-4D97-AF65-F5344CB8AC3E}">
        <p14:creationId xmlns:p14="http://schemas.microsoft.com/office/powerpoint/2010/main" val="146825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66AAF9-D55C-822C-096A-1AA89D2E1B32}"/>
              </a:ext>
            </a:extLst>
          </p:cNvPr>
          <p:cNvSpPr txBox="1"/>
          <p:nvPr/>
        </p:nvSpPr>
        <p:spPr>
          <a:xfrm>
            <a:off x="775504" y="494436"/>
            <a:ext cx="8322197" cy="1754326"/>
          </a:xfrm>
          <a:prstGeom prst="rect">
            <a:avLst/>
          </a:prstGeom>
          <a:noFill/>
        </p:spPr>
        <p:txBody>
          <a:bodyPr wrap="square">
            <a:spAutoFit/>
          </a:bodyPr>
          <a:lstStyle/>
          <a:p>
            <a:r>
              <a:rPr lang="en-US" dirty="0"/>
              <a:t>Finally, run the training loop:</a:t>
            </a:r>
          </a:p>
          <a:p>
            <a:endParaRPr lang="en-US" dirty="0"/>
          </a:p>
          <a:p>
            <a:endParaRPr lang="en-US" dirty="0"/>
          </a:p>
          <a:p>
            <a:r>
              <a:rPr lang="en-US" dirty="0"/>
              <a:t>fit(</a:t>
            </a:r>
            <a:r>
              <a:rPr lang="en-US" dirty="0" err="1"/>
              <a:t>train_dataset</a:t>
            </a:r>
            <a:r>
              <a:rPr lang="en-US" dirty="0"/>
              <a:t>, </a:t>
            </a:r>
            <a:r>
              <a:rPr lang="en-US" dirty="0" err="1"/>
              <a:t>test_dataset</a:t>
            </a:r>
            <a:r>
              <a:rPr lang="en-US" dirty="0"/>
              <a:t>, steps=40000)</a:t>
            </a:r>
          </a:p>
          <a:p>
            <a:endParaRPr lang="en-US" dirty="0"/>
          </a:p>
          <a:p>
            <a:r>
              <a:rPr lang="en-US" dirty="0"/>
              <a:t>(Time taken for 1000 steps: 115.74 sec)</a:t>
            </a:r>
            <a:endParaRPr lang="en-IN" dirty="0"/>
          </a:p>
        </p:txBody>
      </p:sp>
      <p:pic>
        <p:nvPicPr>
          <p:cNvPr id="8197" name="Picture 5" descr="png">
            <a:extLst>
              <a:ext uri="{FF2B5EF4-FFF2-40B4-BE49-F238E27FC236}">
                <a16:creationId xmlns:a16="http://schemas.microsoft.com/office/drawing/2014/main" id="{A29CBD41-5E3F-756B-1453-65C1190EC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921" y="2705964"/>
            <a:ext cx="11258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47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0EC100-8F2D-D0FE-2D0E-E446047A9B69}"/>
              </a:ext>
            </a:extLst>
          </p:cNvPr>
          <p:cNvSpPr txBox="1"/>
          <p:nvPr/>
        </p:nvSpPr>
        <p:spPr>
          <a:xfrm>
            <a:off x="709910" y="720719"/>
            <a:ext cx="6640014" cy="461665"/>
          </a:xfrm>
          <a:prstGeom prst="rect">
            <a:avLst/>
          </a:prstGeom>
          <a:noFill/>
        </p:spPr>
        <p:txBody>
          <a:bodyPr wrap="square">
            <a:spAutoFit/>
          </a:bodyPr>
          <a:lstStyle/>
          <a:p>
            <a:r>
              <a:rPr lang="en-US" sz="2400" b="1" i="1" dirty="0">
                <a:solidFill>
                  <a:schemeClr val="bg2">
                    <a:lumMod val="60000"/>
                    <a:lumOff val="40000"/>
                  </a:schemeClr>
                </a:solidFill>
              </a:rPr>
              <a:t>Generate some images using the test set : </a:t>
            </a:r>
          </a:p>
        </p:txBody>
      </p:sp>
      <p:pic>
        <p:nvPicPr>
          <p:cNvPr id="9218" name="Picture 2" descr="png">
            <a:extLst>
              <a:ext uri="{FF2B5EF4-FFF2-40B4-BE49-F238E27FC236}">
                <a16:creationId xmlns:a16="http://schemas.microsoft.com/office/drawing/2014/main" id="{43369B2D-3B0A-08EB-5784-7A60D927B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778" y="1391856"/>
            <a:ext cx="5069832" cy="164705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ng">
            <a:extLst>
              <a:ext uri="{FF2B5EF4-FFF2-40B4-BE49-F238E27FC236}">
                <a16:creationId xmlns:a16="http://schemas.microsoft.com/office/drawing/2014/main" id="{D2FD9F9F-91B8-6008-CD53-6A72EDCB4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791" y="3151862"/>
            <a:ext cx="5069831" cy="164705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ng">
            <a:extLst>
              <a:ext uri="{FF2B5EF4-FFF2-40B4-BE49-F238E27FC236}">
                <a16:creationId xmlns:a16="http://schemas.microsoft.com/office/drawing/2014/main" id="{53174DB5-0CEE-8016-20E2-92AB00BAC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791" y="4957388"/>
            <a:ext cx="5087819" cy="165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14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14D2C4-CD2A-3C53-4CEF-BC5728D1142C}"/>
              </a:ext>
            </a:extLst>
          </p:cNvPr>
          <p:cNvSpPr txBox="1"/>
          <p:nvPr/>
        </p:nvSpPr>
        <p:spPr>
          <a:xfrm>
            <a:off x="1139798" y="1023780"/>
            <a:ext cx="6096000" cy="584775"/>
          </a:xfrm>
          <a:prstGeom prst="rect">
            <a:avLst/>
          </a:prstGeom>
          <a:noFill/>
        </p:spPr>
        <p:txBody>
          <a:bodyPr wrap="square">
            <a:spAutoFit/>
          </a:bodyPr>
          <a:lstStyle/>
          <a:p>
            <a:r>
              <a:rPr lang="en-IN" sz="3200" b="1" i="0" dirty="0">
                <a:solidFill>
                  <a:srgbClr val="92D050"/>
                </a:solidFill>
                <a:effectLst/>
                <a:latin typeface="Söhne"/>
              </a:rPr>
              <a:t>RESULTS</a:t>
            </a:r>
            <a:endParaRPr lang="en-IN" sz="3200" b="1" dirty="0">
              <a:solidFill>
                <a:srgbClr val="92D050"/>
              </a:solidFill>
            </a:endParaRPr>
          </a:p>
        </p:txBody>
      </p:sp>
      <p:sp>
        <p:nvSpPr>
          <p:cNvPr id="9" name="TextBox 8">
            <a:extLst>
              <a:ext uri="{FF2B5EF4-FFF2-40B4-BE49-F238E27FC236}">
                <a16:creationId xmlns:a16="http://schemas.microsoft.com/office/drawing/2014/main" id="{FCF0FF20-5E7A-2679-8026-7EED2882908E}"/>
              </a:ext>
            </a:extLst>
          </p:cNvPr>
          <p:cNvSpPr txBox="1"/>
          <p:nvPr/>
        </p:nvSpPr>
        <p:spPr>
          <a:xfrm>
            <a:off x="1139798" y="1394581"/>
            <a:ext cx="9427028" cy="3785652"/>
          </a:xfrm>
          <a:prstGeom prst="rect">
            <a:avLst/>
          </a:prstGeom>
          <a:noFill/>
        </p:spPr>
        <p:txBody>
          <a:bodyPr wrap="square">
            <a:spAutoFit/>
          </a:bodyPr>
          <a:lstStyle/>
          <a:p>
            <a:endParaRPr lang="en-US" sz="2400" dirty="0"/>
          </a:p>
          <a:p>
            <a:endParaRPr lang="en-US" sz="2400" dirty="0"/>
          </a:p>
          <a:p>
            <a:r>
              <a:rPr lang="en-US" sz="2400" dirty="0"/>
              <a:t>The project has successfully developed and trained a conditional generative adversarial network (</a:t>
            </a:r>
            <a:r>
              <a:rPr lang="en-US" sz="2400" dirty="0" err="1"/>
              <a:t>cGAN</a:t>
            </a:r>
            <a:r>
              <a:rPr lang="en-US" sz="2400" dirty="0"/>
              <a:t>), known as pix2pix, which excels in transforming input images into detailed output images resembling building facades. Utilizing the CMP Facade Database, the </a:t>
            </a:r>
            <a:r>
              <a:rPr lang="en-US" sz="2400" dirty="0" err="1"/>
              <a:t>cGAN</a:t>
            </a:r>
            <a:r>
              <a:rPr lang="en-US" sz="2400" dirty="0"/>
              <a:t> has been able to produce synthetic images that capture the intricate architectural elements of real building facades, such as windows, doors, and ornamental details. </a:t>
            </a:r>
            <a:endParaRPr lang="en-IN" sz="2400" dirty="0"/>
          </a:p>
        </p:txBody>
      </p:sp>
    </p:spTree>
    <p:extLst>
      <p:ext uri="{BB962C8B-B14F-4D97-AF65-F5344CB8AC3E}">
        <p14:creationId xmlns:p14="http://schemas.microsoft.com/office/powerpoint/2010/main" val="300889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581C9B-152D-915C-FDCD-6347F123112C}"/>
              </a:ext>
            </a:extLst>
          </p:cNvPr>
          <p:cNvSpPr txBox="1"/>
          <p:nvPr/>
        </p:nvSpPr>
        <p:spPr>
          <a:xfrm>
            <a:off x="963698" y="594718"/>
            <a:ext cx="6096000" cy="584775"/>
          </a:xfrm>
          <a:prstGeom prst="rect">
            <a:avLst/>
          </a:prstGeom>
          <a:noFill/>
        </p:spPr>
        <p:txBody>
          <a:bodyPr wrap="square">
            <a:spAutoFit/>
          </a:bodyPr>
          <a:lstStyle/>
          <a:p>
            <a:r>
              <a:rPr lang="en-IN" sz="3200" b="1" i="0" dirty="0">
                <a:solidFill>
                  <a:srgbClr val="92D050"/>
                </a:solidFill>
                <a:effectLst/>
                <a:latin typeface="Söhne"/>
              </a:rPr>
              <a:t>CONCLUSION</a:t>
            </a:r>
            <a:endParaRPr lang="en-IN" sz="3200" b="1" dirty="0">
              <a:solidFill>
                <a:srgbClr val="92D050"/>
              </a:solidFill>
            </a:endParaRPr>
          </a:p>
        </p:txBody>
      </p:sp>
      <p:sp>
        <p:nvSpPr>
          <p:cNvPr id="4" name="TextBox 3">
            <a:extLst>
              <a:ext uri="{FF2B5EF4-FFF2-40B4-BE49-F238E27FC236}">
                <a16:creationId xmlns:a16="http://schemas.microsoft.com/office/drawing/2014/main" id="{E102BAB7-33BC-41B0-B7CC-2D9CBAE37076}"/>
              </a:ext>
            </a:extLst>
          </p:cNvPr>
          <p:cNvSpPr txBox="1"/>
          <p:nvPr/>
        </p:nvSpPr>
        <p:spPr>
          <a:xfrm>
            <a:off x="963698" y="4780819"/>
            <a:ext cx="6096000" cy="584775"/>
          </a:xfrm>
          <a:prstGeom prst="rect">
            <a:avLst/>
          </a:prstGeom>
          <a:noFill/>
        </p:spPr>
        <p:txBody>
          <a:bodyPr wrap="square">
            <a:spAutoFit/>
          </a:bodyPr>
          <a:lstStyle/>
          <a:p>
            <a:r>
              <a:rPr lang="en-IN" sz="3200" b="1" i="0" dirty="0">
                <a:solidFill>
                  <a:srgbClr val="92D050"/>
                </a:solidFill>
                <a:effectLst/>
                <a:latin typeface="Söhne"/>
              </a:rPr>
              <a:t>REFERENCES</a:t>
            </a:r>
            <a:endParaRPr lang="en-IN" sz="3200" b="1" dirty="0">
              <a:solidFill>
                <a:srgbClr val="92D050"/>
              </a:solidFill>
            </a:endParaRPr>
          </a:p>
        </p:txBody>
      </p:sp>
      <p:sp>
        <p:nvSpPr>
          <p:cNvPr id="6" name="TextBox 5">
            <a:extLst>
              <a:ext uri="{FF2B5EF4-FFF2-40B4-BE49-F238E27FC236}">
                <a16:creationId xmlns:a16="http://schemas.microsoft.com/office/drawing/2014/main" id="{05626194-C8E8-326D-4FF1-C5E2AAD01771}"/>
              </a:ext>
            </a:extLst>
          </p:cNvPr>
          <p:cNvSpPr txBox="1"/>
          <p:nvPr/>
        </p:nvSpPr>
        <p:spPr>
          <a:xfrm>
            <a:off x="2468302" y="5382454"/>
            <a:ext cx="6094070" cy="369332"/>
          </a:xfrm>
          <a:prstGeom prst="rect">
            <a:avLst/>
          </a:prstGeom>
          <a:noFill/>
        </p:spPr>
        <p:txBody>
          <a:bodyPr wrap="square">
            <a:spAutoFit/>
          </a:bodyPr>
          <a:lstStyle/>
          <a:p>
            <a:r>
              <a:rPr lang="en-IN" dirty="0" err="1">
                <a:hlinkClick r:id="rId2"/>
              </a:rPr>
              <a:t>GenAI.ipynb</a:t>
            </a:r>
            <a:r>
              <a:rPr lang="en-IN" dirty="0">
                <a:hlinkClick r:id="rId2"/>
              </a:rPr>
              <a:t> - </a:t>
            </a:r>
            <a:r>
              <a:rPr lang="en-IN" dirty="0" err="1">
                <a:hlinkClick r:id="rId2"/>
              </a:rPr>
              <a:t>Colaboratory</a:t>
            </a:r>
            <a:r>
              <a:rPr lang="en-IN" dirty="0">
                <a:hlinkClick r:id="rId2"/>
              </a:rPr>
              <a:t> (google.com)</a:t>
            </a:r>
            <a:endParaRPr lang="en-IN" dirty="0"/>
          </a:p>
        </p:txBody>
      </p:sp>
      <p:sp>
        <p:nvSpPr>
          <p:cNvPr id="7" name="TextBox 6">
            <a:extLst>
              <a:ext uri="{FF2B5EF4-FFF2-40B4-BE49-F238E27FC236}">
                <a16:creationId xmlns:a16="http://schemas.microsoft.com/office/drawing/2014/main" id="{21D57CC8-0055-4384-CD6E-0FBDE0E176C0}"/>
              </a:ext>
            </a:extLst>
          </p:cNvPr>
          <p:cNvSpPr txBox="1"/>
          <p:nvPr/>
        </p:nvSpPr>
        <p:spPr>
          <a:xfrm>
            <a:off x="620888" y="1106214"/>
            <a:ext cx="11255023" cy="5632311"/>
          </a:xfrm>
          <a:prstGeom prst="rect">
            <a:avLst/>
          </a:prstGeom>
          <a:noFill/>
        </p:spPr>
        <p:txBody>
          <a:bodyPr wrap="square">
            <a:spAutoFit/>
          </a:bodyPr>
          <a:lstStyle/>
          <a:p>
            <a:endParaRPr lang="en-US" sz="2400" dirty="0"/>
          </a:p>
          <a:p>
            <a:r>
              <a:rPr lang="en-US" sz="2400" dirty="0"/>
              <a:t>In conclusion, the project's successful deployment of the pix2pix conditional generative adversarial network has effectively demonstrated the capability of this model to generate realistic images of building facades from the CMP Facade Database. This achievement not only underscores the model's proficiency in complex image-to-image translation tasks but also highlights its potential applications in architectural visualization and urban planning. The project sets a promising foundation for future advancements in synthetic image generation using advanced machine learning techniques.</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05924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B4119-855A-6FB7-D43D-26B2EBC62E1D}"/>
              </a:ext>
            </a:extLst>
          </p:cNvPr>
          <p:cNvSpPr txBox="1"/>
          <p:nvPr/>
        </p:nvSpPr>
        <p:spPr>
          <a:xfrm>
            <a:off x="1948543" y="1164771"/>
            <a:ext cx="5954486" cy="4401205"/>
          </a:xfrm>
          <a:prstGeom prst="rect">
            <a:avLst/>
          </a:prstGeom>
          <a:noFill/>
        </p:spPr>
        <p:txBody>
          <a:bodyPr wrap="square" rtlCol="0">
            <a:spAutoFit/>
          </a:bodyPr>
          <a:lstStyle/>
          <a:p>
            <a:r>
              <a:rPr lang="en-IN" sz="2800" b="1" i="1" dirty="0">
                <a:solidFill>
                  <a:srgbClr val="92D050"/>
                </a:solidFill>
              </a:rPr>
              <a:t>Table of Contents :</a:t>
            </a:r>
          </a:p>
          <a:p>
            <a:endParaRPr lang="en-IN" sz="2800" dirty="0"/>
          </a:p>
          <a:p>
            <a:pPr marL="285750" indent="-285750">
              <a:buFont typeface="Arial" panose="020B0604020202020204" pitchFamily="34" charset="0"/>
              <a:buChar char="•"/>
            </a:pPr>
            <a:r>
              <a:rPr lang="en-IN" sz="2800" dirty="0"/>
              <a:t>Problem Statement</a:t>
            </a:r>
          </a:p>
          <a:p>
            <a:pPr marL="285750" indent="-285750">
              <a:buFont typeface="Arial" panose="020B0604020202020204" pitchFamily="34" charset="0"/>
              <a:buChar char="•"/>
            </a:pPr>
            <a:r>
              <a:rPr lang="en-IN" sz="2800" dirty="0"/>
              <a:t>Proposed System/ Solution</a:t>
            </a:r>
          </a:p>
          <a:p>
            <a:pPr marL="285750" indent="-285750">
              <a:buFont typeface="Arial" panose="020B0604020202020204" pitchFamily="34" charset="0"/>
              <a:buChar char="•"/>
            </a:pPr>
            <a:r>
              <a:rPr lang="en-IN" sz="2800" dirty="0"/>
              <a:t>System Development Approach</a:t>
            </a:r>
          </a:p>
          <a:p>
            <a:pPr marL="285750" indent="-285750">
              <a:buFont typeface="Arial" panose="020B0604020202020204" pitchFamily="34" charset="0"/>
              <a:buChar char="•"/>
            </a:pPr>
            <a:r>
              <a:rPr lang="en-IN" sz="2800" dirty="0"/>
              <a:t>Algorithm and Deployment</a:t>
            </a:r>
          </a:p>
          <a:p>
            <a:pPr marL="285750" indent="-285750">
              <a:buFont typeface="Arial" panose="020B0604020202020204" pitchFamily="34" charset="0"/>
              <a:buChar char="•"/>
            </a:pPr>
            <a:r>
              <a:rPr lang="en-IN" sz="2800" dirty="0"/>
              <a:t>Result</a:t>
            </a:r>
          </a:p>
          <a:p>
            <a:pPr marL="285750" indent="-285750">
              <a:buFont typeface="Arial" panose="020B0604020202020204" pitchFamily="34" charset="0"/>
              <a:buChar char="•"/>
            </a:pPr>
            <a:r>
              <a:rPr lang="en-IN" sz="2800" dirty="0"/>
              <a:t>Conclusion</a:t>
            </a:r>
          </a:p>
          <a:p>
            <a:pPr marL="285750" indent="-285750">
              <a:buFont typeface="Arial" panose="020B0604020202020204" pitchFamily="34" charset="0"/>
              <a:buChar char="•"/>
            </a:pPr>
            <a:r>
              <a:rPr lang="en-IN" sz="2800" dirty="0"/>
              <a:t>References</a:t>
            </a:r>
          </a:p>
        </p:txBody>
      </p:sp>
    </p:spTree>
    <p:extLst>
      <p:ext uri="{BB962C8B-B14F-4D97-AF65-F5344CB8AC3E}">
        <p14:creationId xmlns:p14="http://schemas.microsoft.com/office/powerpoint/2010/main" val="257500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566E4A-B533-9EDF-3F24-1B7A9E351EEC}"/>
              </a:ext>
            </a:extLst>
          </p:cNvPr>
          <p:cNvSpPr txBox="1"/>
          <p:nvPr/>
        </p:nvSpPr>
        <p:spPr>
          <a:xfrm>
            <a:off x="1538606" y="1997839"/>
            <a:ext cx="8739713" cy="2862322"/>
          </a:xfrm>
          <a:prstGeom prst="rect">
            <a:avLst/>
          </a:prstGeom>
          <a:noFill/>
        </p:spPr>
        <p:txBody>
          <a:bodyPr wrap="square">
            <a:spAutoFit/>
          </a:bodyPr>
          <a:lstStyle/>
          <a:p>
            <a:r>
              <a:rPr lang="en-US" sz="2400" dirty="0">
                <a:solidFill>
                  <a:srgbClr val="D5D5D5"/>
                </a:solidFill>
                <a:latin typeface="Roboto" panose="02000000000000000000" pitchFamily="2" charset="0"/>
              </a:rPr>
              <a:t>The project aims to build </a:t>
            </a:r>
            <a:r>
              <a:rPr lang="en-US" sz="2400" b="0" i="0" dirty="0">
                <a:solidFill>
                  <a:srgbClr val="D5D5D5"/>
                </a:solidFill>
                <a:effectLst/>
                <a:latin typeface="Roboto" panose="02000000000000000000" pitchFamily="2" charset="0"/>
              </a:rPr>
              <a:t>and train a </a:t>
            </a:r>
            <a:r>
              <a:rPr lang="en-US" sz="2400" b="0" i="0" dirty="0">
                <a:solidFill>
                  <a:srgbClr val="D5D5D5"/>
                </a:solidFill>
                <a:effectLst/>
                <a:highlight>
                  <a:srgbClr val="008080"/>
                </a:highlight>
                <a:latin typeface="Roboto" panose="02000000000000000000" pitchFamily="2" charset="0"/>
              </a:rPr>
              <a:t>conditional generative adversarial network (</a:t>
            </a:r>
            <a:r>
              <a:rPr lang="en-US" sz="2400" b="0" i="0" dirty="0" err="1">
                <a:solidFill>
                  <a:srgbClr val="D5D5D5"/>
                </a:solidFill>
                <a:effectLst/>
                <a:highlight>
                  <a:srgbClr val="008080"/>
                </a:highlight>
                <a:latin typeface="Roboto" panose="02000000000000000000" pitchFamily="2" charset="0"/>
              </a:rPr>
              <a:t>cGAN</a:t>
            </a:r>
            <a:r>
              <a:rPr lang="en-US" sz="2400" b="0" i="0" dirty="0">
                <a:solidFill>
                  <a:srgbClr val="D5D5D5"/>
                </a:solidFill>
                <a:effectLst/>
                <a:highlight>
                  <a:srgbClr val="008080"/>
                </a:highlight>
                <a:latin typeface="Roboto" panose="02000000000000000000" pitchFamily="2" charset="0"/>
              </a:rPr>
              <a:t>) called pix2pix</a:t>
            </a:r>
            <a:r>
              <a:rPr lang="en-US" sz="2400" b="0" i="0" dirty="0">
                <a:solidFill>
                  <a:srgbClr val="D5D5D5"/>
                </a:solidFill>
                <a:effectLst/>
                <a:latin typeface="Roboto" panose="02000000000000000000" pitchFamily="2" charset="0"/>
              </a:rPr>
              <a:t> that learns a mapping from input images to output images. The </a:t>
            </a:r>
            <a:r>
              <a:rPr lang="en-US" sz="2400" b="0" i="0" dirty="0" err="1">
                <a:solidFill>
                  <a:srgbClr val="D5D5D5"/>
                </a:solidFill>
                <a:effectLst/>
                <a:latin typeface="Roboto" panose="02000000000000000000" pitchFamily="2" charset="0"/>
              </a:rPr>
              <a:t>cGAN</a:t>
            </a:r>
            <a:r>
              <a:rPr lang="en-US" sz="2400" b="0" i="0" dirty="0">
                <a:solidFill>
                  <a:srgbClr val="D5D5D5"/>
                </a:solidFill>
                <a:effectLst/>
                <a:latin typeface="Roboto" panose="02000000000000000000" pitchFamily="2" charset="0"/>
              </a:rPr>
              <a:t> network will generate synthetic images resembling </a:t>
            </a:r>
            <a:r>
              <a:rPr lang="en-US" sz="2800" b="0" i="0" dirty="0">
                <a:solidFill>
                  <a:srgbClr val="92D050"/>
                </a:solidFill>
                <a:effectLst/>
                <a:latin typeface="Roboto" panose="02000000000000000000" pitchFamily="2" charset="0"/>
              </a:rPr>
              <a:t>BUILDING FACADES</a:t>
            </a:r>
            <a:r>
              <a:rPr lang="en-US" sz="2400" b="0" i="0" dirty="0">
                <a:solidFill>
                  <a:srgbClr val="92D050"/>
                </a:solidFill>
                <a:effectLst/>
                <a:latin typeface="Roboto" panose="02000000000000000000" pitchFamily="2" charset="0"/>
              </a:rPr>
              <a:t>(</a:t>
            </a:r>
            <a:r>
              <a:rPr lang="en-US" sz="2400" b="1" i="1" dirty="0">
                <a:solidFill>
                  <a:srgbClr val="92D050"/>
                </a:solidFill>
                <a:effectLst/>
                <a:latin typeface="Roboto" panose="02000000000000000000" pitchFamily="2" charset="0"/>
              </a:rPr>
              <a:t>exterior faces or fronts of buildings</a:t>
            </a:r>
            <a:r>
              <a:rPr lang="en-US" sz="2400" b="0" i="0" dirty="0">
                <a:solidFill>
                  <a:srgbClr val="92D050"/>
                </a:solidFill>
                <a:effectLst/>
                <a:latin typeface="Roboto" panose="02000000000000000000" pitchFamily="2" charset="0"/>
              </a:rPr>
              <a:t>) </a:t>
            </a:r>
            <a:r>
              <a:rPr lang="en-US" sz="2400" b="0" i="0" dirty="0">
                <a:solidFill>
                  <a:srgbClr val="D5D5D5"/>
                </a:solidFill>
                <a:effectLst/>
                <a:latin typeface="Roboto" panose="02000000000000000000" pitchFamily="2" charset="0"/>
              </a:rPr>
              <a:t>based on the </a:t>
            </a:r>
            <a:r>
              <a:rPr lang="en-US" sz="2800" b="1" i="1" dirty="0">
                <a:solidFill>
                  <a:srgbClr val="D5D5D5"/>
                </a:solidFill>
                <a:effectLst/>
                <a:latin typeface="Roboto" panose="02000000000000000000" pitchFamily="2" charset="0"/>
              </a:rPr>
              <a:t>CMP Facade Database</a:t>
            </a:r>
            <a:r>
              <a:rPr lang="en-US" sz="2400" b="0" i="0" dirty="0">
                <a:solidFill>
                  <a:srgbClr val="D5D5D5"/>
                </a:solidFill>
                <a:effectLst/>
                <a:latin typeface="Roboto" panose="02000000000000000000" pitchFamily="2" charset="0"/>
              </a:rPr>
              <a:t>, provided by the Center for Machine Perception at the Czech Technical University in Prague.</a:t>
            </a:r>
            <a:endParaRPr lang="en-IN" sz="2400" dirty="0"/>
          </a:p>
        </p:txBody>
      </p:sp>
      <p:sp>
        <p:nvSpPr>
          <p:cNvPr id="7" name="TextBox 6">
            <a:extLst>
              <a:ext uri="{FF2B5EF4-FFF2-40B4-BE49-F238E27FC236}">
                <a16:creationId xmlns:a16="http://schemas.microsoft.com/office/drawing/2014/main" id="{AA53B915-1EF7-E763-684F-D1294F8E700A}"/>
              </a:ext>
            </a:extLst>
          </p:cNvPr>
          <p:cNvSpPr txBox="1"/>
          <p:nvPr/>
        </p:nvSpPr>
        <p:spPr>
          <a:xfrm>
            <a:off x="1676400" y="838590"/>
            <a:ext cx="6096000" cy="646331"/>
          </a:xfrm>
          <a:prstGeom prst="rect">
            <a:avLst/>
          </a:prstGeom>
          <a:noFill/>
        </p:spPr>
        <p:txBody>
          <a:bodyPr wrap="square">
            <a:spAutoFit/>
          </a:bodyPr>
          <a:lstStyle/>
          <a:p>
            <a:r>
              <a:rPr lang="en-IN" sz="3600" b="1" dirty="0">
                <a:solidFill>
                  <a:srgbClr val="92D050"/>
                </a:solidFill>
              </a:rPr>
              <a:t>Problem Statement</a:t>
            </a:r>
          </a:p>
        </p:txBody>
      </p:sp>
    </p:spTree>
    <p:extLst>
      <p:ext uri="{BB962C8B-B14F-4D97-AF65-F5344CB8AC3E}">
        <p14:creationId xmlns:p14="http://schemas.microsoft.com/office/powerpoint/2010/main" val="381902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88684-0D37-E034-689D-5D1D9D9E0366}"/>
              </a:ext>
            </a:extLst>
          </p:cNvPr>
          <p:cNvSpPr txBox="1"/>
          <p:nvPr/>
        </p:nvSpPr>
        <p:spPr>
          <a:xfrm>
            <a:off x="1476047" y="2025977"/>
            <a:ext cx="8929593" cy="2308324"/>
          </a:xfrm>
          <a:prstGeom prst="rect">
            <a:avLst/>
          </a:prstGeom>
          <a:noFill/>
        </p:spPr>
        <p:txBody>
          <a:bodyPr wrap="square">
            <a:spAutoFit/>
          </a:bodyPr>
          <a:lstStyle/>
          <a:p>
            <a:pPr marL="285750" indent="-285750" algn="l">
              <a:buFont typeface="Arial" panose="020B0604020202020204" pitchFamily="34" charset="0"/>
              <a:buChar char="•"/>
            </a:pPr>
            <a:r>
              <a:rPr lang="en-US" dirty="0"/>
              <a:t>In the pix2pix </a:t>
            </a:r>
            <a:r>
              <a:rPr lang="en-US" dirty="0" err="1"/>
              <a:t>cGAN</a:t>
            </a:r>
            <a:r>
              <a:rPr lang="en-US" dirty="0"/>
              <a:t>, you condition on input images and generate corresponding output images. </a:t>
            </a:r>
            <a:r>
              <a:rPr lang="en-US" dirty="0" err="1"/>
              <a:t>cGANs</a:t>
            </a:r>
            <a:r>
              <a:rPr lang="en-US" dirty="0"/>
              <a:t> were first proposed in Conditional Generative Adversarial Nets.</a:t>
            </a:r>
          </a:p>
          <a:p>
            <a:pPr algn="l"/>
            <a:endParaRPr lang="en-US" dirty="0"/>
          </a:p>
          <a:p>
            <a:pPr marL="285750" indent="-285750" algn="l">
              <a:buFont typeface="Arial" panose="020B0604020202020204" pitchFamily="34" charset="0"/>
              <a:buChar char="•"/>
            </a:pPr>
            <a:r>
              <a:rPr lang="en-US" dirty="0"/>
              <a:t>The architecture of your network will contain:</a:t>
            </a:r>
          </a:p>
          <a:p>
            <a:pPr marL="285750" indent="-285750" algn="l">
              <a:buFont typeface="Arial" panose="020B0604020202020204" pitchFamily="34" charset="0"/>
              <a:buChar char="•"/>
            </a:pPr>
            <a:endParaRPr lang="en-US" dirty="0"/>
          </a:p>
          <a:p>
            <a:pPr marL="1257300" lvl="2" indent="-342900">
              <a:buFont typeface="+mj-lt"/>
              <a:buAutoNum type="arabicPeriod"/>
            </a:pPr>
            <a:r>
              <a:rPr lang="en-US" dirty="0"/>
              <a:t>A generator with a U-Net-based architecture.</a:t>
            </a:r>
          </a:p>
          <a:p>
            <a:pPr marL="1257300" lvl="2" indent="-342900">
              <a:buFont typeface="+mj-lt"/>
              <a:buAutoNum type="arabicPeriod"/>
            </a:pPr>
            <a:r>
              <a:rPr lang="en-US" dirty="0"/>
              <a:t>A discriminator represented by a convolutional </a:t>
            </a:r>
            <a:r>
              <a:rPr lang="en-US" dirty="0" err="1"/>
              <a:t>PatchGAN</a:t>
            </a:r>
            <a:r>
              <a:rPr lang="en-US" dirty="0"/>
              <a:t> classifier</a:t>
            </a:r>
            <a:endParaRPr lang="en-IN" dirty="0"/>
          </a:p>
        </p:txBody>
      </p:sp>
      <p:sp>
        <p:nvSpPr>
          <p:cNvPr id="5" name="TextBox 4">
            <a:extLst>
              <a:ext uri="{FF2B5EF4-FFF2-40B4-BE49-F238E27FC236}">
                <a16:creationId xmlns:a16="http://schemas.microsoft.com/office/drawing/2014/main" id="{AA05F562-3FA0-B6C7-F236-0275D38C7066}"/>
              </a:ext>
            </a:extLst>
          </p:cNvPr>
          <p:cNvSpPr txBox="1"/>
          <p:nvPr/>
        </p:nvSpPr>
        <p:spPr>
          <a:xfrm>
            <a:off x="1825598" y="1045552"/>
            <a:ext cx="6096000" cy="584775"/>
          </a:xfrm>
          <a:prstGeom prst="rect">
            <a:avLst/>
          </a:prstGeom>
          <a:noFill/>
        </p:spPr>
        <p:txBody>
          <a:bodyPr wrap="square">
            <a:spAutoFit/>
          </a:bodyPr>
          <a:lstStyle/>
          <a:p>
            <a:r>
              <a:rPr lang="en-IN" sz="3200" b="1" i="0" dirty="0">
                <a:solidFill>
                  <a:srgbClr val="92D050"/>
                </a:solidFill>
                <a:effectLst/>
                <a:latin typeface="Söhne"/>
              </a:rPr>
              <a:t>PROPOSED SOLUTION</a:t>
            </a:r>
            <a:endParaRPr lang="en-IN" sz="3200" b="1" dirty="0">
              <a:solidFill>
                <a:srgbClr val="92D050"/>
              </a:solidFill>
            </a:endParaRPr>
          </a:p>
        </p:txBody>
      </p:sp>
    </p:spTree>
    <p:extLst>
      <p:ext uri="{BB962C8B-B14F-4D97-AF65-F5344CB8AC3E}">
        <p14:creationId xmlns:p14="http://schemas.microsoft.com/office/powerpoint/2010/main" val="215861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0921F5-FF23-67D5-FC49-1F0FC0F1B6CC}"/>
              </a:ext>
            </a:extLst>
          </p:cNvPr>
          <p:cNvSpPr txBox="1"/>
          <p:nvPr/>
        </p:nvSpPr>
        <p:spPr>
          <a:xfrm>
            <a:off x="1888602" y="2198693"/>
            <a:ext cx="8414795" cy="3139321"/>
          </a:xfrm>
          <a:prstGeom prst="rect">
            <a:avLst/>
          </a:prstGeom>
          <a:noFill/>
        </p:spPr>
        <p:txBody>
          <a:bodyPr wrap="square">
            <a:spAutoFit/>
          </a:bodyPr>
          <a:lstStyle/>
          <a:p>
            <a:r>
              <a:rPr lang="en-US" dirty="0"/>
              <a:t>The generator of your pix2pix </a:t>
            </a:r>
            <a:r>
              <a:rPr lang="en-US" dirty="0" err="1"/>
              <a:t>cGAN</a:t>
            </a:r>
            <a:r>
              <a:rPr lang="en-US" dirty="0"/>
              <a:t> is a modified U-Net. A U-Net consists of an encoder (</a:t>
            </a:r>
            <a:r>
              <a:rPr lang="en-US" dirty="0" err="1"/>
              <a:t>downsampler</a:t>
            </a:r>
            <a:r>
              <a:rPr lang="en-US" dirty="0"/>
              <a:t>) and decoder (</a:t>
            </a:r>
            <a:r>
              <a:rPr lang="en-US" dirty="0" err="1"/>
              <a:t>upsampler</a:t>
            </a:r>
            <a:r>
              <a:rPr lang="en-US" dirty="0"/>
              <a:t>). (You can find out more about it in the Image segmentation tutorial and on the U-Net project website.)</a:t>
            </a:r>
          </a:p>
          <a:p>
            <a:endParaRPr lang="en-US" dirty="0"/>
          </a:p>
          <a:p>
            <a:pPr marL="285750" indent="-285750">
              <a:buFont typeface="Courier New" panose="02070309020205020404" pitchFamily="49" charset="0"/>
              <a:buChar char="o"/>
            </a:pPr>
            <a:r>
              <a:rPr lang="en-US" dirty="0"/>
              <a:t>Each block in the encoder is: Convolution -&gt; Batch normalization -&gt; Leaky </a:t>
            </a:r>
            <a:r>
              <a:rPr lang="en-US" dirty="0" err="1"/>
              <a:t>ReLU</a:t>
            </a:r>
            <a:endParaRPr lang="en-US" dirty="0"/>
          </a:p>
          <a:p>
            <a:pPr marL="285750" indent="-285750">
              <a:buFont typeface="Courier New" panose="02070309020205020404" pitchFamily="49" charset="0"/>
              <a:buChar char="o"/>
            </a:pPr>
            <a:r>
              <a:rPr lang="en-US" dirty="0"/>
              <a:t>Each block in the decoder is: Transposed convolution -&gt; Batch normalization -&gt; Dropout (applied to the first 3 blocks) -&gt; </a:t>
            </a:r>
            <a:r>
              <a:rPr lang="en-US" dirty="0" err="1"/>
              <a:t>ReLU</a:t>
            </a:r>
            <a:endParaRPr lang="en-US" dirty="0"/>
          </a:p>
          <a:p>
            <a:pPr marL="285750" indent="-285750">
              <a:buFont typeface="Courier New" panose="02070309020205020404" pitchFamily="49" charset="0"/>
              <a:buChar char="o"/>
            </a:pPr>
            <a:r>
              <a:rPr lang="en-US" dirty="0"/>
              <a:t>There are skip connections between the encoder and decoder (as in the U-Net).</a:t>
            </a:r>
            <a:endParaRPr lang="en-IN" dirty="0"/>
          </a:p>
        </p:txBody>
      </p:sp>
      <p:sp>
        <p:nvSpPr>
          <p:cNvPr id="7" name="TextBox 6">
            <a:extLst>
              <a:ext uri="{FF2B5EF4-FFF2-40B4-BE49-F238E27FC236}">
                <a16:creationId xmlns:a16="http://schemas.microsoft.com/office/drawing/2014/main" id="{1F2F9F7B-EBA4-E499-0FB2-B9911E438D15}"/>
              </a:ext>
            </a:extLst>
          </p:cNvPr>
          <p:cNvSpPr txBox="1"/>
          <p:nvPr/>
        </p:nvSpPr>
        <p:spPr>
          <a:xfrm>
            <a:off x="2005314" y="677648"/>
            <a:ext cx="6094070" cy="584775"/>
          </a:xfrm>
          <a:prstGeom prst="rect">
            <a:avLst/>
          </a:prstGeom>
          <a:noFill/>
        </p:spPr>
        <p:txBody>
          <a:bodyPr wrap="square">
            <a:spAutoFit/>
          </a:bodyPr>
          <a:lstStyle/>
          <a:p>
            <a:r>
              <a:rPr lang="en-IN" sz="3200" b="1" i="0" dirty="0">
                <a:solidFill>
                  <a:srgbClr val="92D050"/>
                </a:solidFill>
                <a:effectLst/>
                <a:latin typeface="Söhne"/>
              </a:rPr>
              <a:t>PROPOSED SOLUTION (CONT.)</a:t>
            </a:r>
            <a:endParaRPr lang="en-IN" sz="3200" b="1" dirty="0">
              <a:solidFill>
                <a:srgbClr val="92D050"/>
              </a:solidFill>
            </a:endParaRPr>
          </a:p>
        </p:txBody>
      </p:sp>
      <p:sp>
        <p:nvSpPr>
          <p:cNvPr id="9" name="TextBox 8">
            <a:extLst>
              <a:ext uri="{FF2B5EF4-FFF2-40B4-BE49-F238E27FC236}">
                <a16:creationId xmlns:a16="http://schemas.microsoft.com/office/drawing/2014/main" id="{4B1A9CD9-C64B-3DBC-F15B-B239AFFBD938}"/>
              </a:ext>
            </a:extLst>
          </p:cNvPr>
          <p:cNvSpPr txBox="1"/>
          <p:nvPr/>
        </p:nvSpPr>
        <p:spPr>
          <a:xfrm>
            <a:off x="1888602" y="1545892"/>
            <a:ext cx="6094070" cy="461665"/>
          </a:xfrm>
          <a:prstGeom prst="rect">
            <a:avLst/>
          </a:prstGeom>
          <a:noFill/>
        </p:spPr>
        <p:txBody>
          <a:bodyPr wrap="square">
            <a:spAutoFit/>
          </a:bodyPr>
          <a:lstStyle/>
          <a:p>
            <a:r>
              <a:rPr lang="en-US" sz="2400" b="1" i="1" dirty="0">
                <a:solidFill>
                  <a:schemeClr val="bg2">
                    <a:lumMod val="60000"/>
                    <a:lumOff val="40000"/>
                  </a:schemeClr>
                </a:solidFill>
              </a:rPr>
              <a:t>Build the generator :</a:t>
            </a:r>
          </a:p>
        </p:txBody>
      </p:sp>
    </p:spTree>
    <p:extLst>
      <p:ext uri="{BB962C8B-B14F-4D97-AF65-F5344CB8AC3E}">
        <p14:creationId xmlns:p14="http://schemas.microsoft.com/office/powerpoint/2010/main" val="157509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1773F-EDDC-66EF-8736-5C2AB0053C6F}"/>
              </a:ext>
            </a:extLst>
          </p:cNvPr>
          <p:cNvSpPr txBox="1"/>
          <p:nvPr/>
        </p:nvSpPr>
        <p:spPr>
          <a:xfrm>
            <a:off x="2005314" y="677648"/>
            <a:ext cx="6094070" cy="584775"/>
          </a:xfrm>
          <a:prstGeom prst="rect">
            <a:avLst/>
          </a:prstGeom>
          <a:noFill/>
        </p:spPr>
        <p:txBody>
          <a:bodyPr wrap="square">
            <a:spAutoFit/>
          </a:bodyPr>
          <a:lstStyle/>
          <a:p>
            <a:r>
              <a:rPr lang="en-IN" sz="3200" b="1" i="0" dirty="0">
                <a:solidFill>
                  <a:srgbClr val="92D050"/>
                </a:solidFill>
                <a:effectLst/>
                <a:latin typeface="Söhne"/>
              </a:rPr>
              <a:t>PROPOSED SOLUTION (CONT.)</a:t>
            </a:r>
            <a:endParaRPr lang="en-IN" sz="3200" b="1" dirty="0">
              <a:solidFill>
                <a:srgbClr val="92D050"/>
              </a:solidFill>
            </a:endParaRPr>
          </a:p>
        </p:txBody>
      </p:sp>
      <p:sp>
        <p:nvSpPr>
          <p:cNvPr id="5" name="TextBox 4">
            <a:extLst>
              <a:ext uri="{FF2B5EF4-FFF2-40B4-BE49-F238E27FC236}">
                <a16:creationId xmlns:a16="http://schemas.microsoft.com/office/drawing/2014/main" id="{D82707FB-50B5-0D76-D2D2-0BB2857038DA}"/>
              </a:ext>
            </a:extLst>
          </p:cNvPr>
          <p:cNvSpPr txBox="1"/>
          <p:nvPr/>
        </p:nvSpPr>
        <p:spPr>
          <a:xfrm>
            <a:off x="1122744" y="1676090"/>
            <a:ext cx="9387070" cy="4339650"/>
          </a:xfrm>
          <a:prstGeom prst="rect">
            <a:avLst/>
          </a:prstGeom>
          <a:noFill/>
        </p:spPr>
        <p:txBody>
          <a:bodyPr wrap="square">
            <a:spAutoFit/>
          </a:bodyPr>
          <a:lstStyle/>
          <a:p>
            <a:r>
              <a:rPr lang="en-US" sz="2400" b="1" i="1" dirty="0">
                <a:solidFill>
                  <a:schemeClr val="bg2">
                    <a:lumMod val="60000"/>
                    <a:lumOff val="40000"/>
                  </a:schemeClr>
                </a:solidFill>
              </a:rPr>
              <a:t>Build the discriminator :</a:t>
            </a:r>
          </a:p>
          <a:p>
            <a:endParaRPr lang="en-US" dirty="0"/>
          </a:p>
          <a:p>
            <a:r>
              <a:rPr lang="en-US" dirty="0"/>
              <a:t>The discriminator in the pix2pix </a:t>
            </a:r>
            <a:r>
              <a:rPr lang="en-US" dirty="0" err="1"/>
              <a:t>cGAN</a:t>
            </a:r>
            <a:r>
              <a:rPr lang="en-US" dirty="0"/>
              <a:t> is a convolutional </a:t>
            </a:r>
            <a:r>
              <a:rPr lang="en-US" dirty="0" err="1"/>
              <a:t>PatchGAN</a:t>
            </a:r>
            <a:r>
              <a:rPr lang="en-US" dirty="0"/>
              <a:t> classifier—it tries to classify if each image patch is real or not real, as described in the pix2pix paper.</a:t>
            </a:r>
          </a:p>
          <a:p>
            <a:endParaRPr lang="en-US" dirty="0"/>
          </a:p>
          <a:p>
            <a:pPr marL="285750" indent="-285750">
              <a:buFont typeface="Arial" panose="020B0604020202020204" pitchFamily="34" charset="0"/>
              <a:buChar char="•"/>
            </a:pPr>
            <a:r>
              <a:rPr lang="en-US" dirty="0"/>
              <a:t>Each block in the discriminator is: Convolution -&gt; Batch normalization -&gt; Leaky </a:t>
            </a:r>
            <a:r>
              <a:rPr lang="en-US" dirty="0" err="1"/>
              <a:t>ReLU</a:t>
            </a:r>
            <a:r>
              <a:rPr lang="en-US" dirty="0"/>
              <a:t>.</a:t>
            </a:r>
          </a:p>
          <a:p>
            <a:pPr marL="285750" indent="-285750">
              <a:buFont typeface="Arial" panose="020B0604020202020204" pitchFamily="34" charset="0"/>
              <a:buChar char="•"/>
            </a:pPr>
            <a:r>
              <a:rPr lang="en-US" dirty="0"/>
              <a:t>The shape of the output after the last layer is (</a:t>
            </a:r>
            <a:r>
              <a:rPr lang="en-US" dirty="0" err="1"/>
              <a:t>batch_size</a:t>
            </a:r>
            <a:r>
              <a:rPr lang="en-US" dirty="0"/>
              <a:t>, 30, 30, 1).</a:t>
            </a:r>
          </a:p>
          <a:p>
            <a:pPr marL="285750" indent="-285750">
              <a:buFont typeface="Arial" panose="020B0604020202020204" pitchFamily="34" charset="0"/>
              <a:buChar char="•"/>
            </a:pPr>
            <a:r>
              <a:rPr lang="en-US" dirty="0"/>
              <a:t>Each 30 x 30 image patch of the output classifies a 70 x 70 portion of the input image.</a:t>
            </a:r>
          </a:p>
          <a:p>
            <a:pPr marL="285750" indent="-285750">
              <a:buFont typeface="Arial" panose="020B0604020202020204" pitchFamily="34" charset="0"/>
              <a:buChar char="•"/>
            </a:pPr>
            <a:r>
              <a:rPr lang="en-US" dirty="0"/>
              <a:t>The discriminator receives 2 inputs:</a:t>
            </a:r>
          </a:p>
          <a:p>
            <a:pPr marL="1200150" lvl="2" indent="-285750">
              <a:buFont typeface="Wingdings" panose="05000000000000000000" pitchFamily="2" charset="2"/>
              <a:buChar char="Ø"/>
            </a:pPr>
            <a:r>
              <a:rPr lang="en-US" dirty="0"/>
              <a:t>The input image and the target image, which it should classify as real.</a:t>
            </a:r>
          </a:p>
          <a:p>
            <a:pPr marL="1200150" lvl="2" indent="-285750">
              <a:buFont typeface="Wingdings" panose="05000000000000000000" pitchFamily="2" charset="2"/>
              <a:buChar char="Ø"/>
            </a:pPr>
            <a:r>
              <a:rPr lang="en-US" dirty="0"/>
              <a:t>The input image and the generated image (the output of the generator), which it should classify as fake.</a:t>
            </a:r>
          </a:p>
          <a:p>
            <a:pPr marL="1200150" lvl="2" indent="-285750">
              <a:buFont typeface="Wingdings" panose="05000000000000000000" pitchFamily="2" charset="2"/>
              <a:buChar char="Ø"/>
            </a:pPr>
            <a:r>
              <a:rPr lang="en-US" dirty="0"/>
              <a:t>Use </a:t>
            </a:r>
            <a:r>
              <a:rPr lang="en-US" dirty="0" err="1"/>
              <a:t>tf.concat</a:t>
            </a:r>
            <a:r>
              <a:rPr lang="en-US" dirty="0"/>
              <a:t>([</a:t>
            </a:r>
            <a:r>
              <a:rPr lang="en-US" dirty="0" err="1"/>
              <a:t>inp</a:t>
            </a:r>
            <a:r>
              <a:rPr lang="en-US" dirty="0"/>
              <a:t>, tar], axis=-1) to concatenate these 2 inputs together.</a:t>
            </a:r>
            <a:endParaRPr lang="en-IN" dirty="0"/>
          </a:p>
        </p:txBody>
      </p:sp>
    </p:spTree>
    <p:extLst>
      <p:ext uri="{BB962C8B-B14F-4D97-AF65-F5344CB8AC3E}">
        <p14:creationId xmlns:p14="http://schemas.microsoft.com/office/powerpoint/2010/main" val="142137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F6F23-DE14-3A3F-DBE0-927A0127F6B4}"/>
              </a:ext>
            </a:extLst>
          </p:cNvPr>
          <p:cNvSpPr txBox="1"/>
          <p:nvPr/>
        </p:nvSpPr>
        <p:spPr>
          <a:xfrm>
            <a:off x="2005314" y="677648"/>
            <a:ext cx="6094070" cy="584775"/>
          </a:xfrm>
          <a:prstGeom prst="rect">
            <a:avLst/>
          </a:prstGeom>
          <a:noFill/>
        </p:spPr>
        <p:txBody>
          <a:bodyPr wrap="square">
            <a:spAutoFit/>
          </a:bodyPr>
          <a:lstStyle/>
          <a:p>
            <a:r>
              <a:rPr lang="en-IN" sz="3200" b="1" i="0" dirty="0">
                <a:solidFill>
                  <a:srgbClr val="92D050"/>
                </a:solidFill>
                <a:effectLst/>
                <a:latin typeface="Söhne"/>
              </a:rPr>
              <a:t>SYSTEM APPROACH</a:t>
            </a:r>
            <a:endParaRPr lang="en-IN" sz="3200" b="1" dirty="0">
              <a:solidFill>
                <a:srgbClr val="92D050"/>
              </a:solidFill>
            </a:endParaRPr>
          </a:p>
        </p:txBody>
      </p:sp>
      <p:sp>
        <p:nvSpPr>
          <p:cNvPr id="3" name="TextBox 2">
            <a:extLst>
              <a:ext uri="{FF2B5EF4-FFF2-40B4-BE49-F238E27FC236}">
                <a16:creationId xmlns:a16="http://schemas.microsoft.com/office/drawing/2014/main" id="{E62F0F53-B19A-3B9C-E2AD-A87752AA8DD7}"/>
              </a:ext>
            </a:extLst>
          </p:cNvPr>
          <p:cNvSpPr txBox="1"/>
          <p:nvPr/>
        </p:nvSpPr>
        <p:spPr>
          <a:xfrm>
            <a:off x="1888602" y="1291248"/>
            <a:ext cx="6094070" cy="461665"/>
          </a:xfrm>
          <a:prstGeom prst="rect">
            <a:avLst/>
          </a:prstGeom>
          <a:noFill/>
        </p:spPr>
        <p:txBody>
          <a:bodyPr wrap="square">
            <a:spAutoFit/>
          </a:bodyPr>
          <a:lstStyle/>
          <a:p>
            <a:r>
              <a:rPr lang="en-US" sz="2400" b="1" i="1" dirty="0">
                <a:solidFill>
                  <a:schemeClr val="bg2">
                    <a:lumMod val="60000"/>
                    <a:lumOff val="40000"/>
                  </a:schemeClr>
                </a:solidFill>
              </a:rPr>
              <a:t>System Requirements :</a:t>
            </a:r>
          </a:p>
        </p:txBody>
      </p:sp>
      <p:sp>
        <p:nvSpPr>
          <p:cNvPr id="5" name="TextBox 4">
            <a:extLst>
              <a:ext uri="{FF2B5EF4-FFF2-40B4-BE49-F238E27FC236}">
                <a16:creationId xmlns:a16="http://schemas.microsoft.com/office/drawing/2014/main" id="{A8F54DA1-D7E1-367D-465D-0B69D6BDF556}"/>
              </a:ext>
            </a:extLst>
          </p:cNvPr>
          <p:cNvSpPr txBox="1"/>
          <p:nvPr/>
        </p:nvSpPr>
        <p:spPr>
          <a:xfrm>
            <a:off x="2653497" y="4087947"/>
            <a:ext cx="6094070" cy="369332"/>
          </a:xfrm>
          <a:prstGeom prst="rect">
            <a:avLst/>
          </a:prstGeom>
          <a:noFill/>
        </p:spPr>
        <p:txBody>
          <a:bodyPr wrap="square">
            <a:spAutoFit/>
          </a:bodyPr>
          <a:lstStyle/>
          <a:p>
            <a:r>
              <a:rPr lang="en-US" b="1" i="1" dirty="0">
                <a:solidFill>
                  <a:schemeClr val="bg2">
                    <a:lumMod val="60000"/>
                    <a:lumOff val="40000"/>
                  </a:schemeClr>
                </a:solidFill>
              </a:rPr>
              <a:t>2</a:t>
            </a:r>
            <a:r>
              <a:rPr lang="en-US" sz="1800" b="1" i="1" dirty="0">
                <a:solidFill>
                  <a:schemeClr val="bg2">
                    <a:lumMod val="60000"/>
                    <a:lumOff val="40000"/>
                  </a:schemeClr>
                </a:solidFill>
              </a:rPr>
              <a:t>. </a:t>
            </a:r>
            <a:r>
              <a:rPr lang="en-US" b="1" i="1" dirty="0">
                <a:solidFill>
                  <a:schemeClr val="bg2">
                    <a:lumMod val="60000"/>
                    <a:lumOff val="40000"/>
                  </a:schemeClr>
                </a:solidFill>
              </a:rPr>
              <a:t>Soft</a:t>
            </a:r>
            <a:r>
              <a:rPr lang="en-US" sz="1800" b="1" i="1" dirty="0">
                <a:solidFill>
                  <a:schemeClr val="bg2">
                    <a:lumMod val="60000"/>
                    <a:lumOff val="40000"/>
                  </a:schemeClr>
                </a:solidFill>
              </a:rPr>
              <a:t>ware :</a:t>
            </a:r>
          </a:p>
        </p:txBody>
      </p:sp>
      <p:sp>
        <p:nvSpPr>
          <p:cNvPr id="9" name="TextBox 8">
            <a:extLst>
              <a:ext uri="{FF2B5EF4-FFF2-40B4-BE49-F238E27FC236}">
                <a16:creationId xmlns:a16="http://schemas.microsoft.com/office/drawing/2014/main" id="{53F65892-C2C9-A0A6-C6C3-38D94E5F48FC}"/>
              </a:ext>
            </a:extLst>
          </p:cNvPr>
          <p:cNvSpPr txBox="1"/>
          <p:nvPr/>
        </p:nvSpPr>
        <p:spPr>
          <a:xfrm>
            <a:off x="2653497" y="1864194"/>
            <a:ext cx="6094070" cy="369332"/>
          </a:xfrm>
          <a:prstGeom prst="rect">
            <a:avLst/>
          </a:prstGeom>
          <a:noFill/>
        </p:spPr>
        <p:txBody>
          <a:bodyPr wrap="square">
            <a:spAutoFit/>
          </a:bodyPr>
          <a:lstStyle/>
          <a:p>
            <a:r>
              <a:rPr lang="en-US" sz="1800" b="1" i="1" dirty="0">
                <a:solidFill>
                  <a:schemeClr val="bg2">
                    <a:lumMod val="60000"/>
                    <a:lumOff val="40000"/>
                  </a:schemeClr>
                </a:solidFill>
              </a:rPr>
              <a:t>1. Hardware :</a:t>
            </a:r>
          </a:p>
        </p:txBody>
      </p:sp>
      <p:sp>
        <p:nvSpPr>
          <p:cNvPr id="13" name="TextBox 12">
            <a:extLst>
              <a:ext uri="{FF2B5EF4-FFF2-40B4-BE49-F238E27FC236}">
                <a16:creationId xmlns:a16="http://schemas.microsoft.com/office/drawing/2014/main" id="{4EA55573-4BD0-F7AC-28F6-A669FAFC527E}"/>
              </a:ext>
            </a:extLst>
          </p:cNvPr>
          <p:cNvSpPr txBox="1"/>
          <p:nvPr/>
        </p:nvSpPr>
        <p:spPr>
          <a:xfrm>
            <a:off x="3047036" y="2207092"/>
            <a:ext cx="6094070" cy="17016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FFFF00"/>
                </a:solidFill>
              </a:rPr>
              <a:t>GPU</a:t>
            </a:r>
            <a:r>
              <a:rPr lang="en-IN" dirty="0"/>
              <a:t>: GPU with at least 12GB VRAM for faster training.</a:t>
            </a:r>
          </a:p>
          <a:p>
            <a:pPr marL="285750" indent="-285750">
              <a:lnSpc>
                <a:spcPct val="150000"/>
              </a:lnSpc>
              <a:buFont typeface="Arial" panose="020B0604020202020204" pitchFamily="34" charset="0"/>
              <a:buChar char="•"/>
            </a:pPr>
            <a:r>
              <a:rPr lang="en-IN" dirty="0">
                <a:solidFill>
                  <a:srgbClr val="FFFF00"/>
                </a:solidFill>
              </a:rPr>
              <a:t>RAM</a:t>
            </a:r>
            <a:r>
              <a:rPr lang="en-IN" dirty="0"/>
              <a:t>: At least 16GB RAM for handling large datasets efficiently.</a:t>
            </a:r>
          </a:p>
        </p:txBody>
      </p:sp>
      <p:sp>
        <p:nvSpPr>
          <p:cNvPr id="19" name="TextBox 18">
            <a:extLst>
              <a:ext uri="{FF2B5EF4-FFF2-40B4-BE49-F238E27FC236}">
                <a16:creationId xmlns:a16="http://schemas.microsoft.com/office/drawing/2014/main" id="{C665E320-9009-4E97-61D2-D43FD7EFCB97}"/>
              </a:ext>
            </a:extLst>
          </p:cNvPr>
          <p:cNvSpPr txBox="1"/>
          <p:nvPr/>
        </p:nvSpPr>
        <p:spPr>
          <a:xfrm>
            <a:off x="3209082" y="4457279"/>
            <a:ext cx="7011364" cy="2117183"/>
          </a:xfrm>
          <a:prstGeom prst="rect">
            <a:avLst/>
          </a:prstGeom>
          <a:noFill/>
        </p:spPr>
        <p:txBody>
          <a:bodyPr wrap="square">
            <a:spAutoFit/>
          </a:bodyPr>
          <a:lstStyle/>
          <a:p>
            <a:pPr>
              <a:lnSpc>
                <a:spcPct val="150000"/>
              </a:lnSpc>
            </a:pPr>
            <a:r>
              <a:rPr lang="en-IN" dirty="0">
                <a:solidFill>
                  <a:srgbClr val="FFFF00"/>
                </a:solidFill>
              </a:rPr>
              <a:t>Python</a:t>
            </a:r>
            <a:r>
              <a:rPr lang="en-IN" dirty="0"/>
              <a:t>: Version 3.x.</a:t>
            </a:r>
          </a:p>
          <a:p>
            <a:pPr>
              <a:lnSpc>
                <a:spcPct val="150000"/>
              </a:lnSpc>
            </a:pPr>
            <a:r>
              <a:rPr lang="en-IN" dirty="0">
                <a:solidFill>
                  <a:srgbClr val="FFFF00"/>
                </a:solidFill>
              </a:rPr>
              <a:t>TensorFlow</a:t>
            </a:r>
            <a:r>
              <a:rPr lang="en-IN" dirty="0"/>
              <a:t>: Deep learning framework for building and training the </a:t>
            </a:r>
            <a:r>
              <a:rPr lang="en-IN" dirty="0" err="1"/>
              <a:t>cGAN</a:t>
            </a:r>
            <a:r>
              <a:rPr lang="en-IN" dirty="0"/>
              <a:t>.</a:t>
            </a:r>
          </a:p>
          <a:p>
            <a:pPr>
              <a:lnSpc>
                <a:spcPct val="150000"/>
              </a:lnSpc>
            </a:pPr>
            <a:r>
              <a:rPr lang="en-IN" dirty="0" err="1">
                <a:solidFill>
                  <a:srgbClr val="FFFF00"/>
                </a:solidFill>
              </a:rPr>
              <a:t>Keras</a:t>
            </a:r>
            <a:r>
              <a:rPr lang="en-IN" dirty="0"/>
              <a:t>: High-level neural networks API (usually comes with TensorFlow) for easy model building.</a:t>
            </a:r>
          </a:p>
        </p:txBody>
      </p:sp>
    </p:spTree>
    <p:extLst>
      <p:ext uri="{BB962C8B-B14F-4D97-AF65-F5344CB8AC3E}">
        <p14:creationId xmlns:p14="http://schemas.microsoft.com/office/powerpoint/2010/main" val="379189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B3753B3-F2E4-BFC5-5421-A7E8624DF9A7}"/>
              </a:ext>
            </a:extLst>
          </p:cNvPr>
          <p:cNvSpPr txBox="1"/>
          <p:nvPr/>
        </p:nvSpPr>
        <p:spPr>
          <a:xfrm>
            <a:off x="2257064" y="2162659"/>
            <a:ext cx="7928658" cy="2532681"/>
          </a:xfrm>
          <a:prstGeom prst="rect">
            <a:avLst/>
          </a:prstGeom>
          <a:noFill/>
        </p:spPr>
        <p:txBody>
          <a:bodyPr wrap="square">
            <a:spAutoFit/>
          </a:bodyPr>
          <a:lstStyle/>
          <a:p>
            <a:pPr>
              <a:lnSpc>
                <a:spcPct val="150000"/>
              </a:lnSpc>
            </a:pPr>
            <a:r>
              <a:rPr lang="en-IN" dirty="0">
                <a:solidFill>
                  <a:srgbClr val="FFFF00"/>
                </a:solidFill>
              </a:rPr>
              <a:t>Google </a:t>
            </a:r>
            <a:r>
              <a:rPr lang="en-IN" dirty="0" err="1">
                <a:solidFill>
                  <a:srgbClr val="FFFF00"/>
                </a:solidFill>
              </a:rPr>
              <a:t>Colab</a:t>
            </a:r>
            <a:r>
              <a:rPr lang="en-IN" dirty="0"/>
              <a:t>: Cloud-based </a:t>
            </a:r>
            <a:r>
              <a:rPr lang="en-IN" dirty="0" err="1"/>
              <a:t>Jupyter</a:t>
            </a:r>
            <a:r>
              <a:rPr lang="en-IN" dirty="0"/>
              <a:t> notebook environment with GPU support.</a:t>
            </a:r>
          </a:p>
          <a:p>
            <a:pPr>
              <a:lnSpc>
                <a:spcPct val="150000"/>
              </a:lnSpc>
            </a:pPr>
            <a:r>
              <a:rPr lang="en-IN" dirty="0">
                <a:solidFill>
                  <a:srgbClr val="FFFF00"/>
                </a:solidFill>
              </a:rPr>
              <a:t>Matplotlib, NumPy, OpenCV</a:t>
            </a:r>
            <a:r>
              <a:rPr lang="en-IN" dirty="0"/>
              <a:t>: Commonly used libraries for data visualization and manipulation.</a:t>
            </a:r>
          </a:p>
          <a:p>
            <a:pPr>
              <a:lnSpc>
                <a:spcPct val="150000"/>
              </a:lnSpc>
            </a:pPr>
            <a:r>
              <a:rPr lang="en-IN" dirty="0">
                <a:solidFill>
                  <a:srgbClr val="FFFF00"/>
                </a:solidFill>
              </a:rPr>
              <a:t>CMP Facade Database</a:t>
            </a:r>
            <a:r>
              <a:rPr lang="en-IN" dirty="0"/>
              <a:t>: Dataset for training the pix2pix model on building facades.</a:t>
            </a:r>
          </a:p>
        </p:txBody>
      </p:sp>
      <p:sp>
        <p:nvSpPr>
          <p:cNvPr id="2" name="TextBox 1">
            <a:extLst>
              <a:ext uri="{FF2B5EF4-FFF2-40B4-BE49-F238E27FC236}">
                <a16:creationId xmlns:a16="http://schemas.microsoft.com/office/drawing/2014/main" id="{C27B144F-19DC-4029-B340-C5F11579A404}"/>
              </a:ext>
            </a:extLst>
          </p:cNvPr>
          <p:cNvSpPr txBox="1"/>
          <p:nvPr/>
        </p:nvSpPr>
        <p:spPr>
          <a:xfrm>
            <a:off x="1888602" y="1291248"/>
            <a:ext cx="6094070" cy="461665"/>
          </a:xfrm>
          <a:prstGeom prst="rect">
            <a:avLst/>
          </a:prstGeom>
          <a:noFill/>
        </p:spPr>
        <p:txBody>
          <a:bodyPr wrap="square">
            <a:spAutoFit/>
          </a:bodyPr>
          <a:lstStyle/>
          <a:p>
            <a:r>
              <a:rPr lang="en-US" sz="2400" b="1" i="1" dirty="0">
                <a:solidFill>
                  <a:schemeClr val="bg2">
                    <a:lumMod val="60000"/>
                    <a:lumOff val="40000"/>
                  </a:schemeClr>
                </a:solidFill>
              </a:rPr>
              <a:t>System Requirements (cont.) :</a:t>
            </a:r>
          </a:p>
        </p:txBody>
      </p:sp>
    </p:spTree>
    <p:extLst>
      <p:ext uri="{BB962C8B-B14F-4D97-AF65-F5344CB8AC3E}">
        <p14:creationId xmlns:p14="http://schemas.microsoft.com/office/powerpoint/2010/main" val="295979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F2125-8B51-D6B3-F289-92F5CC2443A1}"/>
              </a:ext>
            </a:extLst>
          </p:cNvPr>
          <p:cNvSpPr txBox="1"/>
          <p:nvPr/>
        </p:nvSpPr>
        <p:spPr>
          <a:xfrm>
            <a:off x="859420" y="677648"/>
            <a:ext cx="6094070" cy="584775"/>
          </a:xfrm>
          <a:prstGeom prst="rect">
            <a:avLst/>
          </a:prstGeom>
          <a:noFill/>
        </p:spPr>
        <p:txBody>
          <a:bodyPr wrap="square">
            <a:spAutoFit/>
          </a:bodyPr>
          <a:lstStyle/>
          <a:p>
            <a:r>
              <a:rPr lang="en-IN" sz="3200" b="1" i="0" dirty="0">
                <a:solidFill>
                  <a:srgbClr val="92D050"/>
                </a:solidFill>
                <a:effectLst/>
                <a:latin typeface="Söhne"/>
              </a:rPr>
              <a:t>ALGORITHM &amp; DEPLOYMENT:</a:t>
            </a:r>
            <a:endParaRPr lang="en-IN" sz="3200" b="1" dirty="0">
              <a:solidFill>
                <a:srgbClr val="92D050"/>
              </a:solidFill>
            </a:endParaRPr>
          </a:p>
        </p:txBody>
      </p:sp>
      <p:sp>
        <p:nvSpPr>
          <p:cNvPr id="3" name="TextBox 2">
            <a:extLst>
              <a:ext uri="{FF2B5EF4-FFF2-40B4-BE49-F238E27FC236}">
                <a16:creationId xmlns:a16="http://schemas.microsoft.com/office/drawing/2014/main" id="{1509582E-7D4D-ACF3-71A5-B3E25280A81F}"/>
              </a:ext>
            </a:extLst>
          </p:cNvPr>
          <p:cNvSpPr txBox="1"/>
          <p:nvPr/>
        </p:nvSpPr>
        <p:spPr>
          <a:xfrm>
            <a:off x="1032076" y="1476444"/>
            <a:ext cx="6094070" cy="461665"/>
          </a:xfrm>
          <a:prstGeom prst="rect">
            <a:avLst/>
          </a:prstGeom>
          <a:noFill/>
        </p:spPr>
        <p:txBody>
          <a:bodyPr wrap="square">
            <a:spAutoFit/>
          </a:bodyPr>
          <a:lstStyle/>
          <a:p>
            <a:r>
              <a:rPr lang="en-US" sz="2400" b="1" i="1" dirty="0">
                <a:solidFill>
                  <a:schemeClr val="bg2">
                    <a:lumMod val="60000"/>
                    <a:lumOff val="40000"/>
                  </a:schemeClr>
                </a:solidFill>
              </a:rPr>
              <a:t>Data Preparation : </a:t>
            </a:r>
          </a:p>
        </p:txBody>
      </p:sp>
      <p:sp>
        <p:nvSpPr>
          <p:cNvPr id="15" name="TextBox 14">
            <a:extLst>
              <a:ext uri="{FF2B5EF4-FFF2-40B4-BE49-F238E27FC236}">
                <a16:creationId xmlns:a16="http://schemas.microsoft.com/office/drawing/2014/main" id="{FBE9B738-40B6-83BF-0D76-2877D2B042DE}"/>
              </a:ext>
            </a:extLst>
          </p:cNvPr>
          <p:cNvSpPr txBox="1"/>
          <p:nvPr/>
        </p:nvSpPr>
        <p:spPr>
          <a:xfrm>
            <a:off x="1412111" y="1943259"/>
            <a:ext cx="8495818" cy="2862322"/>
          </a:xfrm>
          <a:prstGeom prst="rect">
            <a:avLst/>
          </a:prstGeom>
          <a:noFill/>
        </p:spPr>
        <p:txBody>
          <a:bodyPr wrap="square">
            <a:spAutoFit/>
          </a:bodyPr>
          <a:lstStyle/>
          <a:p>
            <a:r>
              <a:rPr lang="en-IN" dirty="0"/>
              <a:t>Need to apply random jittering and mirroring to preprocess the training set.</a:t>
            </a:r>
          </a:p>
          <a:p>
            <a:endParaRPr lang="en-IN" dirty="0"/>
          </a:p>
          <a:p>
            <a:r>
              <a:rPr lang="en-IN" dirty="0"/>
              <a:t>Define several functions that:</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Resize each 256 x 256 image to a larger height and width—286 x 286.</a:t>
            </a:r>
          </a:p>
          <a:p>
            <a:pPr marL="742950" lvl="1" indent="-285750">
              <a:buFont typeface="Arial" panose="020B0604020202020204" pitchFamily="34" charset="0"/>
              <a:buChar char="•"/>
            </a:pPr>
            <a:r>
              <a:rPr lang="en-IN" dirty="0"/>
              <a:t>Randomly crop it back to 256 x 256.</a:t>
            </a:r>
          </a:p>
          <a:p>
            <a:pPr marL="742950" lvl="1" indent="-285750">
              <a:buFont typeface="Arial" panose="020B0604020202020204" pitchFamily="34" charset="0"/>
              <a:buChar char="•"/>
            </a:pPr>
            <a:r>
              <a:rPr lang="en-IN" dirty="0"/>
              <a:t>Randomly flip the image horizontally i.e., left to right (random mirroring).</a:t>
            </a:r>
          </a:p>
          <a:p>
            <a:pPr marL="742950" lvl="1" indent="-285750">
              <a:buFont typeface="Arial" panose="020B0604020202020204" pitchFamily="34" charset="0"/>
              <a:buChar char="•"/>
            </a:pPr>
            <a:r>
              <a:rPr lang="en-IN" dirty="0"/>
              <a:t>Normalize the images to the [-1, 1] range.</a:t>
            </a:r>
          </a:p>
        </p:txBody>
      </p:sp>
      <p:sp>
        <p:nvSpPr>
          <p:cNvPr id="16" name="TextBox 15">
            <a:extLst>
              <a:ext uri="{FF2B5EF4-FFF2-40B4-BE49-F238E27FC236}">
                <a16:creationId xmlns:a16="http://schemas.microsoft.com/office/drawing/2014/main" id="{E1411F0E-1D58-DF5F-A407-B46C9DA8AE7C}"/>
              </a:ext>
            </a:extLst>
          </p:cNvPr>
          <p:cNvSpPr txBox="1"/>
          <p:nvPr/>
        </p:nvSpPr>
        <p:spPr>
          <a:xfrm>
            <a:off x="951053" y="4919892"/>
            <a:ext cx="6094070" cy="461665"/>
          </a:xfrm>
          <a:prstGeom prst="rect">
            <a:avLst/>
          </a:prstGeom>
          <a:noFill/>
        </p:spPr>
        <p:txBody>
          <a:bodyPr wrap="square">
            <a:spAutoFit/>
          </a:bodyPr>
          <a:lstStyle/>
          <a:p>
            <a:r>
              <a:rPr lang="en-US" sz="2400" b="1" i="1" dirty="0">
                <a:solidFill>
                  <a:schemeClr val="bg2">
                    <a:lumMod val="60000"/>
                    <a:lumOff val="40000"/>
                  </a:schemeClr>
                </a:solidFill>
              </a:rPr>
              <a:t>Build an input pipeline : </a:t>
            </a:r>
          </a:p>
        </p:txBody>
      </p:sp>
      <p:sp>
        <p:nvSpPr>
          <p:cNvPr id="18" name="TextBox 17">
            <a:extLst>
              <a:ext uri="{FF2B5EF4-FFF2-40B4-BE49-F238E27FC236}">
                <a16:creationId xmlns:a16="http://schemas.microsoft.com/office/drawing/2014/main" id="{923647E7-C88E-9E1F-9559-E503ECDFA7FB}"/>
              </a:ext>
            </a:extLst>
          </p:cNvPr>
          <p:cNvSpPr txBox="1"/>
          <p:nvPr/>
        </p:nvSpPr>
        <p:spPr>
          <a:xfrm>
            <a:off x="1412110" y="5381556"/>
            <a:ext cx="8750461" cy="1200329"/>
          </a:xfrm>
          <a:prstGeom prst="rect">
            <a:avLst/>
          </a:prstGeom>
          <a:noFill/>
        </p:spPr>
        <p:txBody>
          <a:bodyPr wrap="square">
            <a:spAutoFit/>
          </a:bodyPr>
          <a:lstStyle/>
          <a:p>
            <a:r>
              <a:rPr lang="en-US" dirty="0"/>
              <a:t>Create TensorFlow data pipelines for training and testing datasets using the CMP Facade Database. It loads image files, applies preprocessing functions, shuffles the training data, and batches both datasets to facilitate efficient model training and evaluation.</a:t>
            </a:r>
            <a:endParaRPr lang="en-IN" dirty="0"/>
          </a:p>
        </p:txBody>
      </p:sp>
    </p:spTree>
    <p:extLst>
      <p:ext uri="{BB962C8B-B14F-4D97-AF65-F5344CB8AC3E}">
        <p14:creationId xmlns:p14="http://schemas.microsoft.com/office/powerpoint/2010/main" val="1396510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479</TotalTime>
  <Words>1150</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Century Gothic</vt:lpstr>
      <vt:lpstr>Courier New</vt:lpstr>
      <vt:lpstr>Roboto</vt:lpstr>
      <vt:lpstr>Söhne</vt:lpstr>
      <vt:lpstr>Wingdings</vt:lpstr>
      <vt:lpstr>Wingdings 3</vt:lpstr>
      <vt:lpstr>Ion</vt:lpstr>
      <vt:lpstr>IMAGE-TO-IMAGE TRANSLATION WITH 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IMAGE-TO-IMAGE TRANSLATION WITH GAN</dc:title>
  <dc:creator>KRUPA JANANI G</dc:creator>
  <cp:lastModifiedBy>KRUPA JANANI G</cp:lastModifiedBy>
  <cp:revision>5</cp:revision>
  <dcterms:created xsi:type="dcterms:W3CDTF">2024-04-04T17:40:33Z</dcterms:created>
  <dcterms:modified xsi:type="dcterms:W3CDTF">2024-04-17T05:21:48Z</dcterms:modified>
</cp:coreProperties>
</file>