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89" r:id="rId2"/>
    <p:sldId id="350" r:id="rId3"/>
    <p:sldId id="336" r:id="rId4"/>
    <p:sldId id="351" r:id="rId5"/>
    <p:sldId id="352" r:id="rId6"/>
    <p:sldId id="353" r:id="rId7"/>
    <p:sldId id="35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0C4F1-F02D-4968-BCAA-9FDAC3AA02A7}" type="datetimeFigureOut">
              <a:rPr lang="en-ZA" smtClean="0"/>
              <a:t>2024/11/15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2AECC-E5D3-43D7-811C-F8588232762B}" type="slidenum">
              <a:rPr lang="en-ZA" smtClean="0"/>
              <a:t>‹#›</a:t>
            </a:fld>
            <a:endParaRPr lang="en-ZA"/>
          </a:p>
        </p:txBody>
      </p:sp>
    </p:spTree>
    <p:extLst>
      <p:ext uri="{BB962C8B-B14F-4D97-AF65-F5344CB8AC3E}">
        <p14:creationId xmlns:p14="http://schemas.microsoft.com/office/powerpoint/2010/main" val="65367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CC025-4217-2F1B-5C7F-FE23DEA9CEA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FC96069-04DB-EF60-1E86-5AC377E0B2D4}"/>
              </a:ext>
            </a:extLst>
          </p:cNvPr>
          <p:cNvSpPr>
            <a:spLocks noGrp="1"/>
          </p:cNvSpPr>
          <p:nvPr>
            <p:ph type="dt" sz="half" idx="10"/>
          </p:nvPr>
        </p:nvSpPr>
        <p:spPr/>
        <p:txBody>
          <a:bodyPr/>
          <a:lstStyle/>
          <a:p>
            <a:fld id="{404C13FC-49E0-444A-814B-46496F7D36F0}" type="datetime1">
              <a:rPr lang="en-US" smtClean="0"/>
              <a:t>11/15/2024</a:t>
            </a:fld>
            <a:endParaRPr lang="en-GB"/>
          </a:p>
        </p:txBody>
      </p:sp>
      <p:sp>
        <p:nvSpPr>
          <p:cNvPr id="8" name="Footer Placeholder 7">
            <a:extLst>
              <a:ext uri="{FF2B5EF4-FFF2-40B4-BE49-F238E27FC236}">
                <a16:creationId xmlns:a16="http://schemas.microsoft.com/office/drawing/2014/main" id="{6FC45478-BEB4-5DAC-BD0D-313A593A7A0F}"/>
              </a:ext>
            </a:extLst>
          </p:cNvPr>
          <p:cNvSpPr>
            <a:spLocks noGrp="1"/>
          </p:cNvSpPr>
          <p:nvPr>
            <p:ph type="ftr" sz="quarter" idx="11"/>
          </p:nvPr>
        </p:nvSpPr>
        <p:spPr/>
        <p:txBody>
          <a:bodyPr/>
          <a:lstStyle/>
          <a:p>
            <a:r>
              <a:rPr lang="en-GB"/>
              <a:t>7COM1079</a:t>
            </a:r>
          </a:p>
        </p:txBody>
      </p:sp>
      <p:sp>
        <p:nvSpPr>
          <p:cNvPr id="9" name="Slide Number Placeholder 8">
            <a:extLst>
              <a:ext uri="{FF2B5EF4-FFF2-40B4-BE49-F238E27FC236}">
                <a16:creationId xmlns:a16="http://schemas.microsoft.com/office/drawing/2014/main" id="{D8405B57-003C-B14F-EBE5-6A2BBCDCAA35}"/>
              </a:ext>
            </a:extLst>
          </p:cNvPr>
          <p:cNvSpPr>
            <a:spLocks noGrp="1"/>
          </p:cNvSpPr>
          <p:nvPr>
            <p:ph type="sldNum" sz="quarter" idx="12"/>
          </p:nvPr>
        </p:nvSpPr>
        <p:spPr/>
        <p:txBody>
          <a:bodyPr/>
          <a:lstStyle/>
          <a:p>
            <a:fld id="{02CD70DB-B21E-44B2-9A09-6D53D13DA6DB}" type="slidenum">
              <a:rPr lang="en-GB" smtClean="0"/>
              <a:t>‹#›</a:t>
            </a:fld>
            <a:endParaRPr lang="en-GB"/>
          </a:p>
        </p:txBody>
      </p:sp>
      <p:sp>
        <p:nvSpPr>
          <p:cNvPr id="10" name="Title 9">
            <a:extLst>
              <a:ext uri="{FF2B5EF4-FFF2-40B4-BE49-F238E27FC236}">
                <a16:creationId xmlns:a16="http://schemas.microsoft.com/office/drawing/2014/main" id="{E6F1A110-F563-32E4-5A9A-6FBDDC999B18}"/>
              </a:ext>
            </a:extLst>
          </p:cNvPr>
          <p:cNvSpPr>
            <a:spLocks noGrp="1"/>
          </p:cNvSpPr>
          <p:nvPr>
            <p:ph type="title"/>
          </p:nvPr>
        </p:nvSpPr>
        <p:spPr/>
        <p:txBody>
          <a:bodyPr/>
          <a:lstStyle/>
          <a:p>
            <a:r>
              <a:rPr lang="en-US"/>
              <a:t>Click to edit Master title style</a:t>
            </a:r>
            <a:endParaRPr lang="en-GB"/>
          </a:p>
        </p:txBody>
      </p:sp>
      <p:sp>
        <p:nvSpPr>
          <p:cNvPr id="12" name="Text Placeholder 11">
            <a:extLst>
              <a:ext uri="{FF2B5EF4-FFF2-40B4-BE49-F238E27FC236}">
                <a16:creationId xmlns:a16="http://schemas.microsoft.com/office/drawing/2014/main" id="{6B678934-48F6-41C9-5B12-57D509A8C78E}"/>
              </a:ext>
            </a:extLst>
          </p:cNvPr>
          <p:cNvSpPr>
            <a:spLocks noGrp="1"/>
          </p:cNvSpPr>
          <p:nvPr>
            <p:ph type="body" sz="quarter" idx="13"/>
          </p:nvPr>
        </p:nvSpPr>
        <p:spPr>
          <a:xfrm>
            <a:off x="-1033463" y="1690688"/>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6379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52A8-2060-AC42-7BA9-C5AE952A39C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3957FCA-752D-9673-941A-11D6F457D77B}"/>
              </a:ext>
            </a:extLst>
          </p:cNvPr>
          <p:cNvSpPr>
            <a:spLocks noGrp="1"/>
          </p:cNvSpPr>
          <p:nvPr>
            <p:ph type="dt" sz="half" idx="10"/>
          </p:nvPr>
        </p:nvSpPr>
        <p:spPr/>
        <p:txBody>
          <a:bodyPr/>
          <a:lstStyle/>
          <a:p>
            <a:fld id="{F4668FC0-4332-488E-85C9-27A33E5E8D39}" type="datetime1">
              <a:rPr lang="en-US" smtClean="0"/>
              <a:t>11/15/2024</a:t>
            </a:fld>
            <a:endParaRPr lang="en-GB"/>
          </a:p>
        </p:txBody>
      </p:sp>
      <p:sp>
        <p:nvSpPr>
          <p:cNvPr id="4" name="Footer Placeholder 3">
            <a:extLst>
              <a:ext uri="{FF2B5EF4-FFF2-40B4-BE49-F238E27FC236}">
                <a16:creationId xmlns:a16="http://schemas.microsoft.com/office/drawing/2014/main" id="{5B8B4910-D03F-502E-959D-F38B182F80F0}"/>
              </a:ext>
            </a:extLst>
          </p:cNvPr>
          <p:cNvSpPr>
            <a:spLocks noGrp="1"/>
          </p:cNvSpPr>
          <p:nvPr>
            <p:ph type="ftr" sz="quarter" idx="11"/>
          </p:nvPr>
        </p:nvSpPr>
        <p:spPr/>
        <p:txBody>
          <a:bodyPr/>
          <a:lstStyle/>
          <a:p>
            <a:r>
              <a:rPr lang="en-GB"/>
              <a:t>7COM1079</a:t>
            </a:r>
          </a:p>
        </p:txBody>
      </p:sp>
      <p:sp>
        <p:nvSpPr>
          <p:cNvPr id="5" name="Slide Number Placeholder 4">
            <a:extLst>
              <a:ext uri="{FF2B5EF4-FFF2-40B4-BE49-F238E27FC236}">
                <a16:creationId xmlns:a16="http://schemas.microsoft.com/office/drawing/2014/main" id="{E9973C12-FC3E-B1E6-B825-A9474030D1EE}"/>
              </a:ext>
            </a:extLst>
          </p:cNvPr>
          <p:cNvSpPr>
            <a:spLocks noGrp="1"/>
          </p:cNvSpPr>
          <p:nvPr>
            <p:ph type="sldNum" sz="quarter" idx="12"/>
          </p:nvPr>
        </p:nvSpPr>
        <p:spPr/>
        <p:txBody>
          <a:bodyPr/>
          <a:lstStyle/>
          <a:p>
            <a:fld id="{02CD70DB-B21E-44B2-9A09-6D53D13DA6DB}" type="slidenum">
              <a:rPr lang="en-GB" smtClean="0"/>
              <a:t>‹#›</a:t>
            </a:fld>
            <a:endParaRPr lang="en-GB"/>
          </a:p>
        </p:txBody>
      </p:sp>
    </p:spTree>
    <p:extLst>
      <p:ext uri="{BB962C8B-B14F-4D97-AF65-F5344CB8AC3E}">
        <p14:creationId xmlns:p14="http://schemas.microsoft.com/office/powerpoint/2010/main" val="373923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37112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446063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FAF85-2271-2412-0D39-84F34F312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BFD92C1-9D26-2929-CEB8-3D43F718B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2366CEC-97C7-846C-8408-07E277AB2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C9CA7B-D094-42A4-A24F-8B96B7DD1BC1}" type="datetime1">
              <a:rPr lang="en-US" smtClean="0"/>
              <a:t>11/15/2024</a:t>
            </a:fld>
            <a:endParaRPr lang="en-GB"/>
          </a:p>
        </p:txBody>
      </p:sp>
      <p:sp>
        <p:nvSpPr>
          <p:cNvPr id="5" name="Footer Placeholder 4">
            <a:extLst>
              <a:ext uri="{FF2B5EF4-FFF2-40B4-BE49-F238E27FC236}">
                <a16:creationId xmlns:a16="http://schemas.microsoft.com/office/drawing/2014/main" id="{0CCA908A-A4E4-1B19-F2D1-BE7DB4F7E8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7COM1079</a:t>
            </a:r>
          </a:p>
        </p:txBody>
      </p:sp>
      <p:sp>
        <p:nvSpPr>
          <p:cNvPr id="6" name="Slide Number Placeholder 5">
            <a:extLst>
              <a:ext uri="{FF2B5EF4-FFF2-40B4-BE49-F238E27FC236}">
                <a16:creationId xmlns:a16="http://schemas.microsoft.com/office/drawing/2014/main" id="{1FA5A201-D256-A28A-086D-3A30E7F64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CD70DB-B21E-44B2-9A09-6D53D13DA6DB}" type="slidenum">
              <a:rPr lang="en-GB" smtClean="0"/>
              <a:t>‹#›</a:t>
            </a:fld>
            <a:endParaRPr lang="en-GB"/>
          </a:p>
        </p:txBody>
      </p:sp>
    </p:spTree>
    <p:extLst>
      <p:ext uri="{BB962C8B-B14F-4D97-AF65-F5344CB8AC3E}">
        <p14:creationId xmlns:p14="http://schemas.microsoft.com/office/powerpoint/2010/main" val="2506675660"/>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713" r:id="rId3"/>
    <p:sldLayoutId id="2147483714"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368886" y="2588804"/>
            <a:ext cx="11648371" cy="2477729"/>
          </a:xfrm>
        </p:spPr>
        <p:txBody>
          <a:bodyPr>
            <a:normAutofit fontScale="90000"/>
          </a:bodyPr>
          <a:lstStyle/>
          <a:p>
            <a:r>
              <a:rPr lang="en-US" sz="4000" dirty="0">
                <a:latin typeface="Times New Roman" panose="02020603050405020304" pitchFamily="18" charset="0"/>
                <a:cs typeface="Times New Roman" panose="02020603050405020304" pitchFamily="18" charset="0"/>
              </a:rPr>
              <a:t>Research Question - </a:t>
            </a:r>
            <a:r>
              <a:rPr lang="en-US" sz="2700" dirty="0">
                <a:latin typeface="Times New Roman" panose="02020603050405020304" pitchFamily="18" charset="0"/>
                <a:cs typeface="Times New Roman" panose="02020603050405020304" pitchFamily="18" charset="0"/>
              </a:rPr>
              <a:t>How  the  factors (Manufacturing year of the car, Engine Size, Mileage)  significantly influence  the  resale  price  of  the  used  Skoda  cars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 t e  :  15  / 11 /  2024</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1080422" y="952893"/>
            <a:ext cx="10031156" cy="360000"/>
          </a:xfrm>
        </p:spPr>
        <p:txBody>
          <a:bodyPr/>
          <a:lstStyle/>
          <a:p>
            <a:r>
              <a:rPr lang="en-US" sz="2000" dirty="0">
                <a:latin typeface="Times New Roman" panose="02020603050405020304" pitchFamily="18" charset="0"/>
                <a:cs typeface="Times New Roman" panose="02020603050405020304" pitchFamily="18" charset="0"/>
              </a:rPr>
              <a:t>Group Name:  Group A88                                         Name of Student Presenting: Wilfred Douglas Anthony</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l"/>
            <a:r>
              <a:rPr lang="en-GB" dirty="0">
                <a:latin typeface="Times New Roman" panose="02020603050405020304" pitchFamily="18" charset="0"/>
                <a:cs typeface="Times New Roman" panose="02020603050405020304" pitchFamily="18" charset="0"/>
              </a:rPr>
              <a:t>7COM1079-2024  Student Group No:  A88</a:t>
            </a:r>
          </a:p>
        </p:txBody>
      </p:sp>
      <p:graphicFrame>
        <p:nvGraphicFramePr>
          <p:cNvPr id="6" name="Table 5">
            <a:extLst>
              <a:ext uri="{FF2B5EF4-FFF2-40B4-BE49-F238E27FC236}">
                <a16:creationId xmlns:a16="http://schemas.microsoft.com/office/drawing/2014/main" id="{3EEC508B-6D5F-70BB-E491-EBE0F132D2F3}"/>
              </a:ext>
            </a:extLst>
          </p:cNvPr>
          <p:cNvGraphicFramePr>
            <a:graphicFrameLocks noGrp="1"/>
          </p:cNvGraphicFramePr>
          <p:nvPr>
            <p:extLst>
              <p:ext uri="{D42A27DB-BD31-4B8C-83A1-F6EECF244321}">
                <p14:modId xmlns:p14="http://schemas.microsoft.com/office/powerpoint/2010/main" val="2201241712"/>
              </p:ext>
            </p:extLst>
          </p:nvPr>
        </p:nvGraphicFramePr>
        <p:xfrm>
          <a:off x="1080422" y="1312893"/>
          <a:ext cx="2911475" cy="1424305"/>
        </p:xfrm>
        <a:graphic>
          <a:graphicData uri="http://schemas.openxmlformats.org/drawingml/2006/table">
            <a:tbl>
              <a:tblPr>
                <a:tableStyleId>{5C22544A-7EE6-4342-B048-85BDC9FD1C3A}</a:tableStyleId>
              </a:tblPr>
              <a:tblGrid>
                <a:gridCol w="2911475">
                  <a:extLst>
                    <a:ext uri="{9D8B030D-6E8A-4147-A177-3AD203B41FA5}">
                      <a16:colId xmlns:a16="http://schemas.microsoft.com/office/drawing/2014/main" val="2662927632"/>
                    </a:ext>
                  </a:extLst>
                </a:gridCol>
              </a:tblGrid>
              <a:tr h="256151">
                <a:tc>
                  <a:txBody>
                    <a:bodyPr/>
                    <a:lstStyle/>
                    <a:p>
                      <a:pPr>
                        <a:lnSpc>
                          <a:spcPct val="115000"/>
                        </a:lnSpc>
                        <a:spcAft>
                          <a:spcPts val="0"/>
                        </a:spcAft>
                      </a:pPr>
                      <a:r>
                        <a:rPr lang="en-IN" sz="1200" kern="100">
                          <a:effectLst/>
                          <a:latin typeface="Times New Roman" panose="02020603050405020304" pitchFamily="18" charset="0"/>
                          <a:cs typeface="Times New Roman" panose="02020603050405020304" pitchFamily="18" charset="0"/>
                        </a:rPr>
                        <a:t>Krupa Rani Viyyapu</a:t>
                      </a:r>
                    </a:p>
                  </a:txBody>
                  <a:tcPr marL="68580" marR="68580"/>
                </a:tc>
                <a:extLst>
                  <a:ext uri="{0D108BD9-81ED-4DB2-BD59-A6C34878D82A}">
                    <a16:rowId xmlns:a16="http://schemas.microsoft.com/office/drawing/2014/main" val="3127116460"/>
                  </a:ext>
                </a:extLst>
              </a:tr>
              <a:tr h="256151">
                <a:tc>
                  <a:txBody>
                    <a:bodyPr/>
                    <a:lstStyle/>
                    <a:p>
                      <a:pPr>
                        <a:lnSpc>
                          <a:spcPct val="115000"/>
                        </a:lnSpc>
                        <a:spcAft>
                          <a:spcPts val="0"/>
                        </a:spcAft>
                      </a:pPr>
                      <a:r>
                        <a:rPr lang="en-IN" sz="1200" kern="100" dirty="0">
                          <a:effectLst/>
                          <a:latin typeface="Times New Roman" panose="02020603050405020304" pitchFamily="18" charset="0"/>
                          <a:cs typeface="Times New Roman" panose="02020603050405020304" pitchFamily="18" charset="0"/>
                        </a:rPr>
                        <a:t>Wilfred Douglas Anthony</a:t>
                      </a:r>
                    </a:p>
                  </a:txBody>
                  <a:tcPr marL="68580" marR="68580"/>
                </a:tc>
                <a:extLst>
                  <a:ext uri="{0D108BD9-81ED-4DB2-BD59-A6C34878D82A}">
                    <a16:rowId xmlns:a16="http://schemas.microsoft.com/office/drawing/2014/main" val="2569558601"/>
                  </a:ext>
                </a:extLst>
              </a:tr>
              <a:tr h="256151">
                <a:tc>
                  <a:txBody>
                    <a:bodyPr/>
                    <a:lstStyle/>
                    <a:p>
                      <a:pPr>
                        <a:lnSpc>
                          <a:spcPct val="115000"/>
                        </a:lnSpc>
                        <a:spcAft>
                          <a:spcPts val="0"/>
                        </a:spcAft>
                      </a:pPr>
                      <a:r>
                        <a:rPr lang="en-IN" sz="1200" kern="100" dirty="0">
                          <a:effectLst/>
                          <a:latin typeface="Times New Roman" panose="02020603050405020304" pitchFamily="18" charset="0"/>
                          <a:cs typeface="Times New Roman" panose="02020603050405020304" pitchFamily="18" charset="0"/>
                        </a:rPr>
                        <a:t>Muhammad Ajmal Tariq Khan</a:t>
                      </a:r>
                    </a:p>
                  </a:txBody>
                  <a:tcPr marL="68580" marR="68580"/>
                </a:tc>
                <a:extLst>
                  <a:ext uri="{0D108BD9-81ED-4DB2-BD59-A6C34878D82A}">
                    <a16:rowId xmlns:a16="http://schemas.microsoft.com/office/drawing/2014/main" val="856557053"/>
                  </a:ext>
                </a:extLst>
              </a:tr>
              <a:tr h="256151">
                <a:tc>
                  <a:txBody>
                    <a:bodyPr/>
                    <a:lstStyle/>
                    <a:p>
                      <a:pPr>
                        <a:lnSpc>
                          <a:spcPct val="115000"/>
                        </a:lnSpc>
                        <a:spcAft>
                          <a:spcPts val="0"/>
                        </a:spcAft>
                      </a:pPr>
                      <a:r>
                        <a:rPr lang="en-IN" sz="1200" kern="100" dirty="0">
                          <a:effectLst/>
                          <a:latin typeface="Times New Roman" panose="02020603050405020304" pitchFamily="18" charset="0"/>
                          <a:cs typeface="Times New Roman" panose="02020603050405020304" pitchFamily="18" charset="0"/>
                        </a:rPr>
                        <a:t>Jostin Hemanth Keesaram Paramjothiah</a:t>
                      </a:r>
                    </a:p>
                  </a:txBody>
                  <a:tcPr marL="68580" marR="68580"/>
                </a:tc>
                <a:extLst>
                  <a:ext uri="{0D108BD9-81ED-4DB2-BD59-A6C34878D82A}">
                    <a16:rowId xmlns:a16="http://schemas.microsoft.com/office/drawing/2014/main" val="4035905831"/>
                  </a:ext>
                </a:extLst>
              </a:tr>
              <a:tr h="0">
                <a:tc>
                  <a:txBody>
                    <a:bodyPr/>
                    <a:lstStyle/>
                    <a:p>
                      <a:pPr>
                        <a:lnSpc>
                          <a:spcPct val="115000"/>
                        </a:lnSpc>
                        <a:spcAft>
                          <a:spcPts val="0"/>
                        </a:spcAft>
                      </a:pPr>
                      <a:r>
                        <a:rPr lang="en-IN" sz="1200" kern="100" dirty="0">
                          <a:effectLst/>
                          <a:latin typeface="Times New Roman" panose="02020603050405020304" pitchFamily="18" charset="0"/>
                          <a:cs typeface="Times New Roman" panose="02020603050405020304" pitchFamily="18" charset="0"/>
                        </a:rPr>
                        <a:t>Prabhu Vinodhini Satyaveti</a:t>
                      </a:r>
                    </a:p>
                  </a:txBody>
                  <a:tcPr marL="68580" marR="68580"/>
                </a:tc>
                <a:extLst>
                  <a:ext uri="{0D108BD9-81ED-4DB2-BD59-A6C34878D82A}">
                    <a16:rowId xmlns:a16="http://schemas.microsoft.com/office/drawing/2014/main" val="3105580442"/>
                  </a:ext>
                </a:extLst>
              </a:tr>
            </a:tbl>
          </a:graphicData>
        </a:graphic>
      </p:graphicFrame>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1040880" y="786397"/>
            <a:ext cx="10110240" cy="588024"/>
          </a:xfrm>
        </p:spPr>
        <p:txBody>
          <a:bodyPr vert="horz" lIns="0" tIns="0" rIns="0" bIns="0" rtlCol="0" anchor="t">
            <a:noAutofit/>
          </a:bodyPr>
          <a:lstStyle/>
          <a:p>
            <a:r>
              <a:rPr lang="en-US" dirty="0">
                <a:latin typeface="Times New Roman" panose="02020603050405020304" pitchFamily="18" charset="0"/>
                <a:cs typeface="Times New Roman" panose="02020603050405020304" pitchFamily="18" charset="0"/>
              </a:rPr>
              <a:t>Dataset </a:t>
            </a:r>
            <a:r>
              <a:rPr lang="en-US" dirty="0">
                <a:solidFill>
                  <a:srgbClr val="203232"/>
                </a:solidFill>
                <a:latin typeface="Times New Roman" panose="02020603050405020304" pitchFamily="18" charset="0"/>
                <a:cs typeface="Times New Roman" panose="02020603050405020304" pitchFamily="18" charset="0"/>
              </a:rPr>
              <a:t>ID</a:t>
            </a:r>
            <a:r>
              <a:rPr lang="en-US" sz="16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DS137</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1040880" y="1374421"/>
            <a:ext cx="10974945" cy="2699181"/>
          </a:xfrm>
        </p:spPr>
        <p:txBody>
          <a:bodyPr>
            <a:noAutofit/>
          </a:bodyPr>
          <a:lstStyle/>
          <a:p>
            <a:pPr>
              <a:lnSpc>
                <a:spcPct val="100000"/>
              </a:lnSpc>
            </a:pPr>
            <a:r>
              <a:rPr lang="en-US" sz="2400" b="0" dirty="0">
                <a:latin typeface="Times New Roman" panose="02020603050405020304" pitchFamily="18" charset="0"/>
                <a:cs typeface="Times New Roman" panose="02020603050405020304" pitchFamily="18" charset="0"/>
              </a:rPr>
              <a:t>This dataset is interesting to us because</a:t>
            </a:r>
            <a:r>
              <a:rPr lang="en-US" sz="2400" b="0" dirty="0">
                <a:solidFill>
                  <a:srgbClr val="FF0000"/>
                </a:solidFill>
                <a:latin typeface="Times New Roman" panose="02020603050405020304" pitchFamily="18" charset="0"/>
                <a:cs typeface="Times New Roman" panose="02020603050405020304" pitchFamily="18" charset="0"/>
              </a:rPr>
              <a:t> :  The brand Skoda is quite famous, and these cars are </a:t>
            </a:r>
            <a:br>
              <a:rPr lang="en-US" sz="2400" b="0" dirty="0">
                <a:solidFill>
                  <a:srgbClr val="FF0000"/>
                </a:solidFill>
                <a:latin typeface="Times New Roman" panose="02020603050405020304" pitchFamily="18" charset="0"/>
                <a:cs typeface="Times New Roman" panose="02020603050405020304" pitchFamily="18" charset="0"/>
              </a:rPr>
            </a:br>
            <a:r>
              <a:rPr lang="en-US" sz="2400" b="0" dirty="0">
                <a:solidFill>
                  <a:srgbClr val="FF0000"/>
                </a:solidFill>
                <a:latin typeface="Times New Roman" panose="02020603050405020304" pitchFamily="18" charset="0"/>
                <a:cs typeface="Times New Roman" panose="02020603050405020304" pitchFamily="18" charset="0"/>
              </a:rPr>
              <a:t>used worldwide. Even the used Skoda cars have high resale values and is preferred by many people, rather than buying a new car, So I and my team felt that this dataset would have proper values to perform a research and provide the analysis.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Our  Independent variable is  </a:t>
            </a:r>
            <a:r>
              <a:rPr lang="en-US" sz="2400" b="0" dirty="0">
                <a:solidFill>
                  <a:srgbClr val="FF0000"/>
                </a:solidFill>
                <a:latin typeface="Times New Roman" panose="02020603050405020304" pitchFamily="18" charset="0"/>
                <a:cs typeface="Times New Roman" panose="02020603050405020304" pitchFamily="18" charset="0"/>
              </a:rPr>
              <a:t>Manufacturing year of the car, Engine Size, Mileage</a:t>
            </a:r>
            <a:br>
              <a:rPr lang="en-US" sz="2400" b="0" dirty="0">
                <a:latin typeface="Times New Roman" panose="02020603050405020304" pitchFamily="18" charset="0"/>
                <a:cs typeface="Times New Roman" panose="02020603050405020304" pitchFamily="18" charset="0"/>
              </a:rPr>
            </a:b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This  Independent variable datatype is (select one): </a:t>
            </a:r>
            <a:r>
              <a:rPr lang="en-US" sz="2400" b="0" dirty="0">
                <a:solidFill>
                  <a:srgbClr val="FF0000"/>
                </a:solidFill>
                <a:latin typeface="Times New Roman" panose="02020603050405020304" pitchFamily="18" charset="0"/>
                <a:cs typeface="Times New Roman" panose="02020603050405020304" pitchFamily="18" charset="0"/>
              </a:rPr>
              <a:t>Interval/measurement data.</a:t>
            </a:r>
            <a:br>
              <a:rPr lang="en-US" sz="2400" b="0" dirty="0">
                <a:solidFill>
                  <a:srgbClr val="FF0000"/>
                </a:solidFill>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Our Dependent variable is   </a:t>
            </a:r>
            <a:r>
              <a:rPr lang="en-US" sz="2400" b="0" dirty="0">
                <a:solidFill>
                  <a:srgbClr val="FF0000"/>
                </a:solidFill>
                <a:latin typeface="Times New Roman" panose="02020603050405020304" pitchFamily="18" charset="0"/>
                <a:cs typeface="Times New Roman" panose="02020603050405020304" pitchFamily="18" charset="0"/>
              </a:rPr>
              <a:t>Price (Resale Price of the Skoda Car)</a:t>
            </a:r>
            <a:br>
              <a:rPr lang="en-US" sz="2400" b="0" dirty="0">
                <a:solidFill>
                  <a:srgbClr val="FF0000"/>
                </a:solidFill>
                <a:latin typeface="Times New Roman" panose="02020603050405020304" pitchFamily="18" charset="0"/>
                <a:cs typeface="Times New Roman" panose="02020603050405020304" pitchFamily="18" charset="0"/>
              </a:rPr>
            </a:br>
            <a:r>
              <a:rPr lang="en-US" sz="2400" b="0" dirty="0">
                <a:solidFill>
                  <a:srgbClr val="FF0000"/>
                </a:solidFill>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This Dependent variable datatype is  (select one): </a:t>
            </a:r>
            <a:r>
              <a:rPr lang="en-US" sz="2400" b="0" dirty="0">
                <a:solidFill>
                  <a:srgbClr val="FF0000"/>
                </a:solidFill>
                <a:latin typeface="Times New Roman" panose="02020603050405020304" pitchFamily="18" charset="0"/>
                <a:cs typeface="Times New Roman" panose="02020603050405020304" pitchFamily="18" charset="0"/>
              </a:rPr>
              <a:t>Interval/measurement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923411"/>
            <a:ext cx="10640594" cy="2678085"/>
          </a:xfrm>
        </p:spPr>
        <p:txBody>
          <a:bodyPr>
            <a:noAutofit/>
          </a:bodyPr>
          <a:lstStyle/>
          <a:p>
            <a:pPr>
              <a:lnSpc>
                <a:spcPct val="100000"/>
              </a:lnSpc>
            </a:pPr>
            <a:r>
              <a:rPr lang="en-IE" sz="2400" b="0" dirty="0">
                <a:effectLst/>
                <a:latin typeface="Times New Roman" panose="02020603050405020304" pitchFamily="18" charset="0"/>
                <a:ea typeface="Calibri" panose="020F0502020204030204" pitchFamily="34" charset="0"/>
                <a:cs typeface="Times New Roman" panose="02020603050405020304" pitchFamily="18" charset="0"/>
              </a:rPr>
              <a:t>Interval/Ordinal vs Interval/Ordinal: </a:t>
            </a:r>
            <a:r>
              <a:rPr lang="en-IE" sz="24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“Is there a correlation between [</a:t>
            </a:r>
            <a:r>
              <a:rPr lang="en-US" sz="2400" b="0" dirty="0">
                <a:solidFill>
                  <a:srgbClr val="FF0000"/>
                </a:solidFill>
                <a:latin typeface="Times New Roman" panose="02020603050405020304" pitchFamily="18" charset="0"/>
                <a:cs typeface="Times New Roman" panose="02020603050405020304" pitchFamily="18" charset="0"/>
              </a:rPr>
              <a:t>Price (Resale Price of the Skoda Car) </a:t>
            </a:r>
            <a:r>
              <a:rPr lang="en-IE" sz="24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IE" sz="2400" b="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Manufacturing year of the car, Engine Size, Mileage</a:t>
            </a:r>
            <a:r>
              <a:rPr lang="en-IE" sz="24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E" sz="2400" dirty="0">
                <a:effectLst/>
                <a:latin typeface="Times New Roman" panose="02020603050405020304" pitchFamily="18" charset="0"/>
                <a:ea typeface="Calibri" panose="020F0502020204030204" pitchFamily="34" charset="0"/>
                <a:cs typeface="Times New Roman" panose="02020603050405020304" pitchFamily="18" charset="0"/>
              </a:rPr>
            </a:br>
            <a:br>
              <a:rPr lang="en-IE"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b="0" spc="0" dirty="0">
                <a:latin typeface="Times New Roman" panose="02020603050405020304" pitchFamily="18" charset="0"/>
                <a:cs typeface="Times New Roman" panose="02020603050405020304" pitchFamily="18" charset="0"/>
              </a:rPr>
              <a:t>Null Hypothesis: </a:t>
            </a:r>
            <a:r>
              <a:rPr lang="en-US" sz="2400" b="0" spc="0" dirty="0">
                <a:solidFill>
                  <a:srgbClr val="FF0000"/>
                </a:solidFill>
                <a:latin typeface="Times New Roman" panose="02020603050405020304" pitchFamily="18" charset="0"/>
                <a:cs typeface="Times New Roman" panose="02020603050405020304" pitchFamily="18" charset="0"/>
              </a:rPr>
              <a:t>There is no relationship between the independent variables (Manufacturing year of the car, Engine Size, Mileage) and the Resale Price.</a:t>
            </a:r>
            <a:br>
              <a:rPr lang="en-US" sz="2400" b="0" spc="0" dirty="0">
                <a:solidFill>
                  <a:srgbClr val="FF0000"/>
                </a:solidFill>
                <a:latin typeface="Times New Roman" panose="02020603050405020304" pitchFamily="18" charset="0"/>
                <a:cs typeface="Times New Roman" panose="02020603050405020304" pitchFamily="18" charset="0"/>
              </a:rPr>
            </a:br>
            <a:br>
              <a:rPr lang="en-US" sz="2400" b="0" spc="0" dirty="0">
                <a:latin typeface="Times New Roman" panose="02020603050405020304" pitchFamily="18" charset="0"/>
                <a:cs typeface="Times New Roman" panose="02020603050405020304" pitchFamily="18" charset="0"/>
              </a:rPr>
            </a:br>
            <a:r>
              <a:rPr lang="en-US" sz="2400" b="0" spc="0" dirty="0">
                <a:latin typeface="Times New Roman" panose="02020603050405020304" pitchFamily="18" charset="0"/>
                <a:cs typeface="Times New Roman" panose="02020603050405020304" pitchFamily="18" charset="0"/>
              </a:rPr>
              <a:t>Alternative Hypothesis: </a:t>
            </a:r>
            <a:r>
              <a:rPr lang="en-US" sz="2400" b="0" spc="0" dirty="0">
                <a:solidFill>
                  <a:srgbClr val="FF0000"/>
                </a:solidFill>
                <a:latin typeface="Times New Roman" panose="02020603050405020304" pitchFamily="18" charset="0"/>
                <a:cs typeface="Times New Roman" panose="02020603050405020304" pitchFamily="18" charset="0"/>
              </a:rPr>
              <a:t>There is relationship between the independent variables (Manufacturing year of the car, Engine Size, Mileage) and the Resale Price.</a:t>
            </a:r>
            <a:br>
              <a:rPr lang="en-GB" sz="2400" b="0" dirty="0">
                <a:effectLst/>
                <a:latin typeface="Times New Roman" panose="02020603050405020304" pitchFamily="18" charset="0"/>
                <a:ea typeface="Calibri" panose="020F0502020204030204" pitchFamily="34" charset="0"/>
                <a:cs typeface="Times New Roman" panose="02020603050405020304" pitchFamily="18" charset="0"/>
              </a:rPr>
            </a:br>
            <a:br>
              <a:rPr lang="en-IE"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GB"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3ECC44-5D60-94AC-4870-50AB0E114C12}"/>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17" name="TextBox 16">
            <a:extLst>
              <a:ext uri="{FF2B5EF4-FFF2-40B4-BE49-F238E27FC236}">
                <a16:creationId xmlns:a16="http://schemas.microsoft.com/office/drawing/2014/main" id="{8B8A1D46-CD70-CA1B-6D65-F01DCB427158}"/>
              </a:ext>
            </a:extLst>
          </p:cNvPr>
          <p:cNvSpPr txBox="1"/>
          <p:nvPr/>
        </p:nvSpPr>
        <p:spPr>
          <a:xfrm>
            <a:off x="619431" y="1649442"/>
            <a:ext cx="11159613" cy="3559116"/>
          </a:xfrm>
          <a:prstGeom prst="rect">
            <a:avLst/>
          </a:prstGeom>
          <a:noFill/>
        </p:spPr>
        <p:txBody>
          <a:bodyPr wrap="square">
            <a:spAutoFit/>
          </a:bodyPr>
          <a:lstStyle/>
          <a:p>
            <a:pPr>
              <a:lnSpc>
                <a:spcPct val="115000"/>
              </a:lnSpc>
              <a:spcAft>
                <a:spcPts val="800"/>
              </a:spcAft>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skoda_data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&lt;- read.csv("skoda.csv")</a:t>
            </a:r>
          </a:p>
          <a:p>
            <a:pPr>
              <a:lnSpc>
                <a:spcPct val="115000"/>
              </a:lnSpc>
              <a:spcAft>
                <a:spcPts val="800"/>
              </a:spcAft>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skoda_data$price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&lt;- </a:t>
            </a:r>
          </a:p>
          <a:p>
            <a:pPr>
              <a:lnSpc>
                <a:spcPct val="115000"/>
              </a:lnSpc>
              <a:spcAft>
                <a:spcPts val="800"/>
              </a:spcAft>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na.omit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skoda_data$price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is.numeric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skoda_data$price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&amp;&amp; length(</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skoda_data$price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&gt; 0) {  </a:t>
            </a: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hist(</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skoda_data$price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probability = TRUE, </a:t>
            </a: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col =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lightblue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border = "black", breaks = 30,main = </a:t>
            </a:r>
          </a:p>
          <a:p>
            <a:pPr>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"Density Curve for Histogram of Resale Price")  lines(density(</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skoda_data$price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col = "red",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lwd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2)} else {  cat("Error: 'price' column is not suitable for plotting.")</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F71B6236-3754-908C-B589-854D314AAC6E}"/>
              </a:ext>
            </a:extLst>
          </p:cNvPr>
          <p:cNvSpPr txBox="1"/>
          <p:nvPr/>
        </p:nvSpPr>
        <p:spPr>
          <a:xfrm>
            <a:off x="619431" y="1021854"/>
            <a:ext cx="5358582" cy="369332"/>
          </a:xfrm>
          <a:prstGeom prst="rect">
            <a:avLst/>
          </a:prstGeom>
          <a:noFill/>
        </p:spPr>
        <p:txBody>
          <a:bodyPr wrap="square" rtlCol="0">
            <a:spAutoFit/>
          </a:bodyPr>
          <a:lstStyle/>
          <a:p>
            <a:r>
              <a:rPr lang="en-IN" b="1" dirty="0"/>
              <a:t>Histogram Code with Bell Curve</a:t>
            </a:r>
          </a:p>
        </p:txBody>
      </p:sp>
    </p:spTree>
    <p:extLst>
      <p:ext uri="{BB962C8B-B14F-4D97-AF65-F5344CB8AC3E}">
        <p14:creationId xmlns:p14="http://schemas.microsoft.com/office/powerpoint/2010/main" val="32432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554B41-DA84-93A9-CA6D-F9F13E3BB6F1}"/>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10" name="TextBox 9">
            <a:extLst>
              <a:ext uri="{FF2B5EF4-FFF2-40B4-BE49-F238E27FC236}">
                <a16:creationId xmlns:a16="http://schemas.microsoft.com/office/drawing/2014/main" id="{E81156BB-8280-AF11-1D1D-CBAD4807B8EF}"/>
              </a:ext>
            </a:extLst>
          </p:cNvPr>
          <p:cNvSpPr txBox="1"/>
          <p:nvPr/>
        </p:nvSpPr>
        <p:spPr>
          <a:xfrm>
            <a:off x="405010" y="4193679"/>
            <a:ext cx="11381977" cy="646331"/>
          </a:xfrm>
          <a:prstGeom prst="rect">
            <a:avLst/>
          </a:prstGeom>
          <a:noFill/>
        </p:spPr>
        <p:txBody>
          <a:bodyPr wrap="square" rtlCol="0">
            <a:spAutoFit/>
          </a:bodyPr>
          <a:lstStyle/>
          <a:p>
            <a:pPr algn="ctr"/>
            <a:r>
              <a:rPr lang="en-US" dirty="0"/>
              <a:t>Histogram is used to provide visualization of the distribution of Data. From the below result the data distribution is non-normal </a:t>
            </a:r>
            <a:r>
              <a:rPr lang="en-IN" dirty="0"/>
              <a:t>and the correlation test method we used is “Spearman” </a:t>
            </a:r>
          </a:p>
        </p:txBody>
      </p:sp>
      <p:pic>
        <p:nvPicPr>
          <p:cNvPr id="11" name="Picture 10" descr="A diagram of a graph&#10;&#10;Description automatically generated">
            <a:extLst>
              <a:ext uri="{FF2B5EF4-FFF2-40B4-BE49-F238E27FC236}">
                <a16:creationId xmlns:a16="http://schemas.microsoft.com/office/drawing/2014/main" id="{9446C83D-3C64-E3BC-0415-2D972762C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 y="906438"/>
            <a:ext cx="11649075" cy="3171825"/>
          </a:xfrm>
          <a:prstGeom prst="rect">
            <a:avLst/>
          </a:prstGeom>
        </p:spPr>
      </p:pic>
    </p:spTree>
    <p:extLst>
      <p:ext uri="{BB962C8B-B14F-4D97-AF65-F5344CB8AC3E}">
        <p14:creationId xmlns:p14="http://schemas.microsoft.com/office/powerpoint/2010/main" val="212144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10;&#10;Description automatically generated">
            <a:extLst>
              <a:ext uri="{FF2B5EF4-FFF2-40B4-BE49-F238E27FC236}">
                <a16:creationId xmlns:a16="http://schemas.microsoft.com/office/drawing/2014/main" id="{EB16FACF-3199-4C78-2A77-A2AE120C5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91" y="599768"/>
            <a:ext cx="11867958" cy="3153087"/>
          </a:xfrm>
          <a:prstGeom prst="rect">
            <a:avLst/>
          </a:prstGeom>
        </p:spPr>
      </p:pic>
      <p:sp>
        <p:nvSpPr>
          <p:cNvPr id="4" name="TextBox 3">
            <a:extLst>
              <a:ext uri="{FF2B5EF4-FFF2-40B4-BE49-F238E27FC236}">
                <a16:creationId xmlns:a16="http://schemas.microsoft.com/office/drawing/2014/main" id="{46163BAB-93BF-F08A-DDA2-BF9FA450B375}"/>
              </a:ext>
            </a:extLst>
          </p:cNvPr>
          <p:cNvSpPr txBox="1"/>
          <p:nvPr/>
        </p:nvSpPr>
        <p:spPr>
          <a:xfrm>
            <a:off x="4385189" y="3619655"/>
            <a:ext cx="3864076" cy="1754326"/>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Scatterplot2:</a:t>
            </a:r>
            <a:r>
              <a:rPr lang="en-IN" sz="1200" dirty="0">
                <a:solidFill>
                  <a:srgbClr val="FF0000"/>
                </a:solidFill>
                <a:latin typeface="Times New Roman" panose="02020603050405020304" pitchFamily="18" charset="0"/>
                <a:cs typeface="Times New Roman" panose="02020603050405020304" pitchFamily="18" charset="0"/>
              </a:rPr>
              <a:t>skoda_data&lt;-read.csv("skoda.csv")</a:t>
            </a:r>
          </a:p>
          <a:p>
            <a:r>
              <a:rPr lang="en-IN" sz="1200" dirty="0">
                <a:solidFill>
                  <a:srgbClr val="FF0000"/>
                </a:solidFill>
                <a:latin typeface="Times New Roman" panose="02020603050405020304" pitchFamily="18" charset="0"/>
                <a:cs typeface="Times New Roman" panose="02020603050405020304" pitchFamily="18" charset="0"/>
              </a:rPr>
              <a:t>hist(</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main = "Histogram of Resale Price")</a:t>
            </a:r>
          </a:p>
          <a:p>
            <a:r>
              <a:rPr lang="en-IN" sz="1200" dirty="0" err="1">
                <a:solidFill>
                  <a:srgbClr val="FF0000"/>
                </a:solidFill>
                <a:latin typeface="Times New Roman" panose="02020603050405020304" pitchFamily="18" charset="0"/>
                <a:cs typeface="Times New Roman" panose="02020603050405020304" pitchFamily="18" charset="0"/>
              </a:rPr>
              <a:t>cor.test</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skoda_data$year</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method = "spearman", exact = FALSE)</a:t>
            </a:r>
          </a:p>
          <a:p>
            <a:r>
              <a:rPr lang="en-IN" sz="1200" dirty="0">
                <a:solidFill>
                  <a:srgbClr val="FF0000"/>
                </a:solidFill>
                <a:latin typeface="Times New Roman" panose="02020603050405020304" pitchFamily="18" charset="0"/>
                <a:cs typeface="Times New Roman" panose="02020603050405020304" pitchFamily="18" charset="0"/>
              </a:rPr>
              <a:t>plot(</a:t>
            </a:r>
            <a:r>
              <a:rPr lang="en-IN" sz="1200" dirty="0" err="1">
                <a:solidFill>
                  <a:srgbClr val="FF0000"/>
                </a:solidFill>
                <a:latin typeface="Times New Roman" panose="02020603050405020304" pitchFamily="18" charset="0"/>
                <a:cs typeface="Times New Roman" panose="02020603050405020304" pitchFamily="18" charset="0"/>
              </a:rPr>
              <a:t>skoda_data$year</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xlab</a:t>
            </a:r>
            <a:r>
              <a:rPr lang="en-IN" sz="1200" dirty="0">
                <a:solidFill>
                  <a:srgbClr val="FF0000"/>
                </a:solidFill>
                <a:latin typeface="Times New Roman" panose="02020603050405020304" pitchFamily="18" charset="0"/>
                <a:cs typeface="Times New Roman" panose="02020603050405020304" pitchFamily="18" charset="0"/>
              </a:rPr>
              <a:t> = "year of the car make", </a:t>
            </a:r>
            <a:r>
              <a:rPr lang="en-IN" sz="1200" dirty="0" err="1">
                <a:solidFill>
                  <a:srgbClr val="FF0000"/>
                </a:solidFill>
                <a:latin typeface="Times New Roman" panose="02020603050405020304" pitchFamily="18" charset="0"/>
                <a:cs typeface="Times New Roman" panose="02020603050405020304" pitchFamily="18" charset="0"/>
              </a:rPr>
              <a:t>ylab</a:t>
            </a:r>
            <a:r>
              <a:rPr lang="en-IN" sz="1200" dirty="0">
                <a:solidFill>
                  <a:srgbClr val="FF0000"/>
                </a:solidFill>
                <a:latin typeface="Times New Roman" panose="02020603050405020304" pitchFamily="18" charset="0"/>
                <a:cs typeface="Times New Roman" panose="02020603050405020304" pitchFamily="18" charset="0"/>
              </a:rPr>
              <a:t> = "Resale Price", main = "Scatterplot of correlation between price and year")</a:t>
            </a:r>
          </a:p>
          <a:p>
            <a:r>
              <a:rPr lang="en-IN" sz="1200" dirty="0" err="1">
                <a:solidFill>
                  <a:srgbClr val="FF0000"/>
                </a:solidFill>
                <a:latin typeface="Times New Roman" panose="02020603050405020304" pitchFamily="18" charset="0"/>
                <a:cs typeface="Times New Roman" panose="02020603050405020304" pitchFamily="18" charset="0"/>
              </a:rPr>
              <a:t>abline</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lm</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 </a:t>
            </a:r>
            <a:r>
              <a:rPr lang="en-IN" sz="1200" dirty="0" err="1">
                <a:solidFill>
                  <a:srgbClr val="FF0000"/>
                </a:solidFill>
                <a:latin typeface="Times New Roman" panose="02020603050405020304" pitchFamily="18" charset="0"/>
                <a:cs typeface="Times New Roman" panose="02020603050405020304" pitchFamily="18" charset="0"/>
              </a:rPr>
              <a:t>skoda_data$year</a:t>
            </a:r>
            <a:r>
              <a:rPr lang="en-IN" sz="1200" dirty="0">
                <a:solidFill>
                  <a:srgbClr val="FF0000"/>
                </a:solidFill>
                <a:latin typeface="Times New Roman" panose="02020603050405020304" pitchFamily="18" charset="0"/>
                <a:cs typeface="Times New Roman" panose="02020603050405020304" pitchFamily="18" charset="0"/>
              </a:rPr>
              <a:t>), col = "green")</a:t>
            </a:r>
          </a:p>
        </p:txBody>
      </p:sp>
      <p:sp>
        <p:nvSpPr>
          <p:cNvPr id="14" name="TextBox 13">
            <a:extLst>
              <a:ext uri="{FF2B5EF4-FFF2-40B4-BE49-F238E27FC236}">
                <a16:creationId xmlns:a16="http://schemas.microsoft.com/office/drawing/2014/main" id="{BA5714C7-1BBD-7CAA-FD05-4AFB7F1986A1}"/>
              </a:ext>
            </a:extLst>
          </p:cNvPr>
          <p:cNvSpPr txBox="1"/>
          <p:nvPr/>
        </p:nvSpPr>
        <p:spPr>
          <a:xfrm>
            <a:off x="265051" y="3527322"/>
            <a:ext cx="4198795" cy="1938992"/>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Scatterplot1:</a:t>
            </a:r>
            <a:r>
              <a:rPr lang="en-IN" sz="1200" dirty="0">
                <a:solidFill>
                  <a:srgbClr val="FF0000"/>
                </a:solidFill>
                <a:latin typeface="Times New Roman" panose="02020603050405020304" pitchFamily="18" charset="0"/>
                <a:cs typeface="Times New Roman" panose="02020603050405020304" pitchFamily="18" charset="0"/>
              </a:rPr>
              <a:t>skoda_data&lt;-read.csv("skoda.csv")</a:t>
            </a:r>
          </a:p>
          <a:p>
            <a:r>
              <a:rPr lang="en-IN" sz="1200" dirty="0">
                <a:solidFill>
                  <a:srgbClr val="FF0000"/>
                </a:solidFill>
                <a:latin typeface="Times New Roman" panose="02020603050405020304" pitchFamily="18" charset="0"/>
                <a:cs typeface="Times New Roman" panose="02020603050405020304" pitchFamily="18" charset="0"/>
              </a:rPr>
              <a:t>hist(</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main = "Histogram of Resale Price")</a:t>
            </a:r>
          </a:p>
          <a:p>
            <a:r>
              <a:rPr lang="en-IN" sz="1200" dirty="0" err="1">
                <a:solidFill>
                  <a:srgbClr val="FF0000"/>
                </a:solidFill>
                <a:latin typeface="Times New Roman" panose="02020603050405020304" pitchFamily="18" charset="0"/>
                <a:cs typeface="Times New Roman" panose="02020603050405020304" pitchFamily="18" charset="0"/>
              </a:rPr>
              <a:t>cor.test</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skoda_data$engineSize</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method = "spearman", exact = FALSE)</a:t>
            </a:r>
          </a:p>
          <a:p>
            <a:r>
              <a:rPr lang="en-IN" sz="1200" dirty="0">
                <a:solidFill>
                  <a:srgbClr val="FF0000"/>
                </a:solidFill>
                <a:latin typeface="Times New Roman" panose="02020603050405020304" pitchFamily="18" charset="0"/>
                <a:cs typeface="Times New Roman" panose="02020603050405020304" pitchFamily="18" charset="0"/>
              </a:rPr>
              <a:t>plot(</a:t>
            </a:r>
            <a:r>
              <a:rPr lang="en-IN" sz="1200" dirty="0" err="1">
                <a:solidFill>
                  <a:srgbClr val="FF0000"/>
                </a:solidFill>
                <a:latin typeface="Times New Roman" panose="02020603050405020304" pitchFamily="18" charset="0"/>
                <a:cs typeface="Times New Roman" panose="02020603050405020304" pitchFamily="18" charset="0"/>
              </a:rPr>
              <a:t>skoda_data$engineSize</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xlab</a:t>
            </a:r>
            <a:r>
              <a:rPr lang="en-IN" sz="1200" dirty="0">
                <a:solidFill>
                  <a:srgbClr val="FF0000"/>
                </a:solidFill>
                <a:latin typeface="Times New Roman" panose="02020603050405020304" pitchFamily="18" charset="0"/>
                <a:cs typeface="Times New Roman" panose="02020603050405020304" pitchFamily="18" charset="0"/>
              </a:rPr>
              <a:t> = "</a:t>
            </a:r>
            <a:r>
              <a:rPr lang="en-IN" sz="1200" dirty="0" err="1">
                <a:solidFill>
                  <a:srgbClr val="FF0000"/>
                </a:solidFill>
                <a:latin typeface="Times New Roman" panose="02020603050405020304" pitchFamily="18" charset="0"/>
                <a:cs typeface="Times New Roman" panose="02020603050405020304" pitchFamily="18" charset="0"/>
              </a:rPr>
              <a:t>engineSize</a:t>
            </a:r>
            <a:r>
              <a:rPr lang="en-IN" sz="1200" dirty="0">
                <a:solidFill>
                  <a:srgbClr val="FF0000"/>
                </a:solidFill>
                <a:latin typeface="Times New Roman" panose="02020603050405020304" pitchFamily="18" charset="0"/>
                <a:cs typeface="Times New Roman" panose="02020603050405020304" pitchFamily="18" charset="0"/>
              </a:rPr>
              <a:t> of the car", </a:t>
            </a:r>
            <a:r>
              <a:rPr lang="en-IN" sz="1200" dirty="0" err="1">
                <a:solidFill>
                  <a:srgbClr val="FF0000"/>
                </a:solidFill>
                <a:latin typeface="Times New Roman" panose="02020603050405020304" pitchFamily="18" charset="0"/>
                <a:cs typeface="Times New Roman" panose="02020603050405020304" pitchFamily="18" charset="0"/>
              </a:rPr>
              <a:t>ylab</a:t>
            </a:r>
            <a:r>
              <a:rPr lang="en-IN" sz="1200" dirty="0">
                <a:solidFill>
                  <a:srgbClr val="FF0000"/>
                </a:solidFill>
                <a:latin typeface="Times New Roman" panose="02020603050405020304" pitchFamily="18" charset="0"/>
                <a:cs typeface="Times New Roman" panose="02020603050405020304" pitchFamily="18" charset="0"/>
              </a:rPr>
              <a:t> = "Resale Price", main = "Scatterplot of correlation between </a:t>
            </a:r>
            <a:r>
              <a:rPr lang="en-IN" sz="1200" dirty="0" err="1">
                <a:solidFill>
                  <a:srgbClr val="FF0000"/>
                </a:solidFill>
                <a:latin typeface="Times New Roman" panose="02020603050405020304" pitchFamily="18" charset="0"/>
                <a:cs typeface="Times New Roman" panose="02020603050405020304" pitchFamily="18" charset="0"/>
              </a:rPr>
              <a:t>EngineSize</a:t>
            </a:r>
            <a:r>
              <a:rPr lang="en-IN" sz="1200" dirty="0">
                <a:solidFill>
                  <a:srgbClr val="FF0000"/>
                </a:solidFill>
                <a:latin typeface="Times New Roman" panose="02020603050405020304" pitchFamily="18" charset="0"/>
                <a:cs typeface="Times New Roman" panose="02020603050405020304" pitchFamily="18" charset="0"/>
              </a:rPr>
              <a:t> and Resale price")</a:t>
            </a:r>
          </a:p>
          <a:p>
            <a:r>
              <a:rPr lang="en-IN" sz="1200" dirty="0" err="1">
                <a:solidFill>
                  <a:srgbClr val="FF0000"/>
                </a:solidFill>
                <a:latin typeface="Times New Roman" panose="02020603050405020304" pitchFamily="18" charset="0"/>
                <a:cs typeface="Times New Roman" panose="02020603050405020304" pitchFamily="18" charset="0"/>
              </a:rPr>
              <a:t>abline</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lm</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 </a:t>
            </a:r>
            <a:r>
              <a:rPr lang="en-IN" sz="1200" dirty="0" err="1">
                <a:solidFill>
                  <a:srgbClr val="FF0000"/>
                </a:solidFill>
                <a:latin typeface="Times New Roman" panose="02020603050405020304" pitchFamily="18" charset="0"/>
                <a:cs typeface="Times New Roman" panose="02020603050405020304" pitchFamily="18" charset="0"/>
              </a:rPr>
              <a:t>skoda_data$engineSize</a:t>
            </a:r>
            <a:r>
              <a:rPr lang="en-IN" sz="1200" dirty="0">
                <a:solidFill>
                  <a:srgbClr val="FF0000"/>
                </a:solidFill>
                <a:latin typeface="Times New Roman" panose="02020603050405020304" pitchFamily="18" charset="0"/>
                <a:cs typeface="Times New Roman" panose="02020603050405020304" pitchFamily="18" charset="0"/>
              </a:rPr>
              <a:t>), col = "red")</a:t>
            </a:r>
          </a:p>
        </p:txBody>
      </p:sp>
      <p:sp>
        <p:nvSpPr>
          <p:cNvPr id="18" name="TextBox 17">
            <a:extLst>
              <a:ext uri="{FF2B5EF4-FFF2-40B4-BE49-F238E27FC236}">
                <a16:creationId xmlns:a16="http://schemas.microsoft.com/office/drawing/2014/main" id="{595B0022-375D-48C4-3369-211A8B570870}"/>
              </a:ext>
            </a:extLst>
          </p:cNvPr>
          <p:cNvSpPr txBox="1"/>
          <p:nvPr/>
        </p:nvSpPr>
        <p:spPr>
          <a:xfrm>
            <a:off x="8249265" y="3527322"/>
            <a:ext cx="3942735" cy="1754326"/>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Scatterplot3:</a:t>
            </a:r>
            <a:r>
              <a:rPr lang="en-IN" sz="1200" dirty="0">
                <a:solidFill>
                  <a:srgbClr val="FF0000"/>
                </a:solidFill>
                <a:latin typeface="Times New Roman" panose="02020603050405020304" pitchFamily="18" charset="0"/>
                <a:cs typeface="Times New Roman" panose="02020603050405020304" pitchFamily="18" charset="0"/>
              </a:rPr>
              <a:t>skoda_data&lt;-read.csv("skoda.csv")</a:t>
            </a:r>
          </a:p>
          <a:p>
            <a:r>
              <a:rPr lang="en-IN" sz="1200" dirty="0">
                <a:solidFill>
                  <a:srgbClr val="FF0000"/>
                </a:solidFill>
                <a:latin typeface="Times New Roman" panose="02020603050405020304" pitchFamily="18" charset="0"/>
                <a:cs typeface="Times New Roman" panose="02020603050405020304" pitchFamily="18" charset="0"/>
              </a:rPr>
              <a:t>hist(</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main = "Histogram of Resale Price")</a:t>
            </a:r>
          </a:p>
          <a:p>
            <a:r>
              <a:rPr lang="en-IN" sz="1200" dirty="0" err="1">
                <a:solidFill>
                  <a:srgbClr val="FF0000"/>
                </a:solidFill>
                <a:latin typeface="Times New Roman" panose="02020603050405020304" pitchFamily="18" charset="0"/>
                <a:cs typeface="Times New Roman" panose="02020603050405020304" pitchFamily="18" charset="0"/>
              </a:rPr>
              <a:t>cor.test</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skoda_data$mileage</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method = "spearman", exact = FALSE)</a:t>
            </a:r>
          </a:p>
          <a:p>
            <a:r>
              <a:rPr lang="en-IN" sz="1200" dirty="0">
                <a:solidFill>
                  <a:srgbClr val="FF0000"/>
                </a:solidFill>
                <a:latin typeface="Times New Roman" panose="02020603050405020304" pitchFamily="18" charset="0"/>
                <a:cs typeface="Times New Roman" panose="02020603050405020304" pitchFamily="18" charset="0"/>
              </a:rPr>
              <a:t>plot(</a:t>
            </a:r>
            <a:r>
              <a:rPr lang="en-IN" sz="1200" dirty="0" err="1">
                <a:solidFill>
                  <a:srgbClr val="FF0000"/>
                </a:solidFill>
                <a:latin typeface="Times New Roman" panose="02020603050405020304" pitchFamily="18" charset="0"/>
                <a:cs typeface="Times New Roman" panose="02020603050405020304" pitchFamily="18" charset="0"/>
              </a:rPr>
              <a:t>skoda_data$mileage</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a:t>
            </a:r>
            <a:r>
              <a:rPr lang="en-IN" sz="1200" dirty="0" err="1">
                <a:solidFill>
                  <a:srgbClr val="FF0000"/>
                </a:solidFill>
                <a:latin typeface="Times New Roman" panose="02020603050405020304" pitchFamily="18" charset="0"/>
                <a:cs typeface="Times New Roman" panose="02020603050405020304" pitchFamily="18" charset="0"/>
              </a:rPr>
              <a:t>xlab</a:t>
            </a:r>
            <a:r>
              <a:rPr lang="en-IN" sz="1200" dirty="0">
                <a:solidFill>
                  <a:srgbClr val="FF0000"/>
                </a:solidFill>
                <a:latin typeface="Times New Roman" panose="02020603050405020304" pitchFamily="18" charset="0"/>
                <a:cs typeface="Times New Roman" panose="02020603050405020304" pitchFamily="18" charset="0"/>
              </a:rPr>
              <a:t> = "mileage of the car", </a:t>
            </a:r>
            <a:r>
              <a:rPr lang="en-IN" sz="1200" dirty="0" err="1">
                <a:solidFill>
                  <a:srgbClr val="FF0000"/>
                </a:solidFill>
                <a:latin typeface="Times New Roman" panose="02020603050405020304" pitchFamily="18" charset="0"/>
                <a:cs typeface="Times New Roman" panose="02020603050405020304" pitchFamily="18" charset="0"/>
              </a:rPr>
              <a:t>ylab</a:t>
            </a:r>
            <a:r>
              <a:rPr lang="en-IN" sz="1200" dirty="0">
                <a:solidFill>
                  <a:srgbClr val="FF0000"/>
                </a:solidFill>
                <a:latin typeface="Times New Roman" panose="02020603050405020304" pitchFamily="18" charset="0"/>
                <a:cs typeface="Times New Roman" panose="02020603050405020304" pitchFamily="18" charset="0"/>
              </a:rPr>
              <a:t> = "Resale Price", main = "Scatterplot of correlation between mileage and Resale price")</a:t>
            </a:r>
          </a:p>
          <a:p>
            <a:r>
              <a:rPr lang="en-IN" sz="1200" dirty="0" err="1">
                <a:solidFill>
                  <a:srgbClr val="FF0000"/>
                </a:solidFill>
                <a:latin typeface="Times New Roman" panose="02020603050405020304" pitchFamily="18" charset="0"/>
                <a:cs typeface="Times New Roman" panose="02020603050405020304" pitchFamily="18" charset="0"/>
              </a:rPr>
              <a:t>abline</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lm</a:t>
            </a:r>
            <a:r>
              <a:rPr lang="en-IN" sz="1200" dirty="0">
                <a:solidFill>
                  <a:srgbClr val="FF0000"/>
                </a:solidFill>
                <a:latin typeface="Times New Roman" panose="02020603050405020304" pitchFamily="18" charset="0"/>
                <a:cs typeface="Times New Roman" panose="02020603050405020304" pitchFamily="18" charset="0"/>
              </a:rPr>
              <a:t>(</a:t>
            </a:r>
            <a:r>
              <a:rPr lang="en-IN" sz="1200" dirty="0" err="1">
                <a:solidFill>
                  <a:srgbClr val="FF0000"/>
                </a:solidFill>
                <a:latin typeface="Times New Roman" panose="02020603050405020304" pitchFamily="18" charset="0"/>
                <a:cs typeface="Times New Roman" panose="02020603050405020304" pitchFamily="18" charset="0"/>
              </a:rPr>
              <a:t>skoda_data$price</a:t>
            </a:r>
            <a:r>
              <a:rPr lang="en-IN" sz="1200" dirty="0">
                <a:solidFill>
                  <a:srgbClr val="FF0000"/>
                </a:solidFill>
                <a:latin typeface="Times New Roman" panose="02020603050405020304" pitchFamily="18" charset="0"/>
                <a:cs typeface="Times New Roman" panose="02020603050405020304" pitchFamily="18" charset="0"/>
              </a:rPr>
              <a:t> ~ </a:t>
            </a:r>
            <a:r>
              <a:rPr lang="en-IN" sz="1200" dirty="0" err="1">
                <a:solidFill>
                  <a:srgbClr val="FF0000"/>
                </a:solidFill>
                <a:latin typeface="Times New Roman" panose="02020603050405020304" pitchFamily="18" charset="0"/>
                <a:cs typeface="Times New Roman" panose="02020603050405020304" pitchFamily="18" charset="0"/>
              </a:rPr>
              <a:t>skoda_data$mileage</a:t>
            </a:r>
            <a:r>
              <a:rPr lang="en-IN" sz="1200" dirty="0">
                <a:solidFill>
                  <a:srgbClr val="FF0000"/>
                </a:solidFill>
                <a:latin typeface="Times New Roman" panose="02020603050405020304" pitchFamily="18" charset="0"/>
                <a:cs typeface="Times New Roman" panose="02020603050405020304" pitchFamily="18" charset="0"/>
              </a:rPr>
              <a:t>), col = "blue")</a:t>
            </a:r>
          </a:p>
        </p:txBody>
      </p:sp>
      <p:sp>
        <p:nvSpPr>
          <p:cNvPr id="2" name="TextBox 1">
            <a:extLst>
              <a:ext uri="{FF2B5EF4-FFF2-40B4-BE49-F238E27FC236}">
                <a16:creationId xmlns:a16="http://schemas.microsoft.com/office/drawing/2014/main" id="{82237784-A3FF-F17E-43F3-E1EEA0494AE7}"/>
              </a:ext>
            </a:extLst>
          </p:cNvPr>
          <p:cNvSpPr txBox="1"/>
          <p:nvPr/>
        </p:nvSpPr>
        <p:spPr>
          <a:xfrm>
            <a:off x="501444" y="276602"/>
            <a:ext cx="5122606" cy="646331"/>
          </a:xfrm>
          <a:prstGeom prst="rect">
            <a:avLst/>
          </a:prstGeom>
          <a:noFill/>
        </p:spPr>
        <p:txBody>
          <a:bodyPr wrap="square" rtlCol="0">
            <a:spAutoFit/>
          </a:bodyPr>
          <a:lstStyle/>
          <a:p>
            <a:r>
              <a:rPr lang="en-IN" sz="1800" b="1" dirty="0"/>
              <a:t>Correlation Analysis code “Spearman</a:t>
            </a:r>
            <a:r>
              <a:rPr lang="en-IN" dirty="0"/>
              <a:t>”:</a:t>
            </a:r>
          </a:p>
          <a:p>
            <a:endParaRPr lang="en-IN" dirty="0"/>
          </a:p>
        </p:txBody>
      </p:sp>
    </p:spTree>
    <p:extLst>
      <p:ext uri="{BB962C8B-B14F-4D97-AF65-F5344CB8AC3E}">
        <p14:creationId xmlns:p14="http://schemas.microsoft.com/office/powerpoint/2010/main" val="166614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FD56B3-0658-9788-8DF5-496DCD69A250}"/>
              </a:ext>
            </a:extLst>
          </p:cNvPr>
          <p:cNvSpPr txBox="1"/>
          <p:nvPr/>
        </p:nvSpPr>
        <p:spPr>
          <a:xfrm>
            <a:off x="1605116" y="670052"/>
            <a:ext cx="8981768" cy="4585871"/>
          </a:xfrm>
          <a:prstGeom prst="rect">
            <a:avLst/>
          </a:prstGeom>
          <a:noFill/>
        </p:spPr>
        <p:txBody>
          <a:bodyPr wrap="square" rtlCol="0">
            <a:spAutoFit/>
          </a:bodyPr>
          <a:lstStyle/>
          <a:p>
            <a:r>
              <a:rPr lang="en-IN" sz="1800" b="1" kern="100" dirty="0">
                <a:solidFill>
                  <a:srgbClr val="0F4761"/>
                </a:solidFill>
                <a:effectLst/>
                <a:latin typeface="Times New Roman" panose="02020603050405020304" pitchFamily="18" charset="0"/>
                <a:ea typeface="Aptos" panose="020B0004020202020204" pitchFamily="34" charset="0"/>
                <a:cs typeface="Times New Roman" panose="02020603050405020304" pitchFamily="18" charset="0"/>
              </a:rPr>
              <a:t>Statistical Outcome:</a:t>
            </a:r>
            <a:endParaRPr lang="en-US" sz="1000" b="1" kern="100" dirty="0">
              <a:solidFill>
                <a:srgbClr val="0F4761"/>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statistical outcome and the conclusion on how the independent factors of used car will significantly affect the price for a consumer to buy the used car and the trends can be observed from the report. The p-value of the used independent variables (year and engine size) gives a positive correlation with resale price. Where the variable mileage gives a negative correlation with resale price. Cars with least manufacture date and more engine size providing moderately positive correlation representing customers to buy them and keeping it budget friendly. Whereas Cars with less milage have higher prices and are observed to be providing a negative correlation.</a:t>
            </a:r>
          </a:p>
          <a:p>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IN" sz="1800" b="1" kern="100" dirty="0">
                <a:solidFill>
                  <a:srgbClr val="0F4761"/>
                </a:solidFill>
                <a:effectLst/>
                <a:latin typeface="Times New Roman" panose="02020603050405020304" pitchFamily="18" charset="0"/>
                <a:ea typeface="Aptos" panose="020B0004020202020204" pitchFamily="34" charset="0"/>
                <a:cs typeface="Times New Roman" panose="02020603050405020304" pitchFamily="18" charset="0"/>
              </a:rPr>
              <a:t>Conclusion:</a:t>
            </a:r>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report concludes in all the 3 cases, null hypothesis has been rejected stating that all three variables are significantly related to the resale price. Rejecting the null doesn’t really prove the H1 hypothesis but most of the cases it shows related. Which proves </a:t>
            </a:r>
            <a:r>
              <a:rPr lang="en-US" dirty="0" err="1">
                <a:latin typeface="Times New Roman" panose="02020603050405020304" pitchFamily="18" charset="0"/>
                <a:cs typeface="Times New Roman" panose="02020603050405020304" pitchFamily="18" charset="0"/>
              </a:rPr>
              <a:t>thst</a:t>
            </a:r>
            <a:r>
              <a:rPr lang="en-US" dirty="0">
                <a:latin typeface="Times New Roman" panose="02020603050405020304" pitchFamily="18" charset="0"/>
                <a:cs typeface="Times New Roman" panose="02020603050405020304" pitchFamily="18" charset="0"/>
              </a:rPr>
              <a:t> the factors of the choice do have a relationship with resale price.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391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1637</TotalTime>
  <Words>1191</Words>
  <Application>Microsoft Office PowerPoint</Application>
  <PresentationFormat>Widescreen</PresentationFormat>
  <Paragraphs>54</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Times New Roman</vt:lpstr>
      <vt:lpstr>Office Theme</vt:lpstr>
      <vt:lpstr>Research Question - How  the  factors (Manufacturing year of the car, Engine Size, Mileage)  significantly influence  the  resale  price  of  the  used  Skoda  cars ?           D a t e  :  15  / 11 /  2024</vt:lpstr>
      <vt:lpstr>This dataset is interesting to us because :  The brand Skoda is quite famous, and these cars are  used worldwide. Even the used Skoda cars have high resale values and is preferred by many people, rather than buying a new car, So I and my team felt that this dataset would have proper values to perform a research and provide the analysis.   Our  Independent variable is  Manufacturing year of the car, Engine Size, Mileage                    This  Independent variable datatype is (select one): Interval/measurement data.  Our Dependent variable is   Price (Resale Price of the Skoda Car)                    This Dependent variable datatype is  (select one): Interval/measurement data</vt:lpstr>
      <vt:lpstr>Interval/Ordinal vs Interval/Ordinal: “Is there a correlation between [Price (Resale Price of the Skoda Car) and  Manufacturing year of the car, Engine Size, Mileage]”.   Null Hypothesis: There is no relationship between the independent variables (Manufacturing year of the car, Engine Size, Mileage) and the Resale Price.  Alternative Hypothesis: There is relationship between the independent variables (Manufacturing year of the car, Engine Size, Mileage) and the Resale Price.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lecture</dc:title>
  <dc:creator>Alveen Singh</dc:creator>
  <cp:lastModifiedBy>Wilfred Douglas Anthony</cp:lastModifiedBy>
  <cp:revision>41</cp:revision>
  <dcterms:created xsi:type="dcterms:W3CDTF">2023-10-02T08:28:00Z</dcterms:created>
  <dcterms:modified xsi:type="dcterms:W3CDTF">2024-11-15T13:54:04Z</dcterms:modified>
</cp:coreProperties>
</file>