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1"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24-06-2024</a:t>
            </a:fld>
            <a:endParaRPr lang="en-IN"/>
          </a:p>
        </p:txBody>
      </p:sp>
      <p:sp>
        <p:nvSpPr>
          <p:cNvPr id="104872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dirty="0" lang="en-US"/>
          </a:p>
        </p:txBody>
      </p:sp>
      <p:sp>
        <p:nvSpPr>
          <p:cNvPr id="1048582" name="Subtitle 2"/>
          <p:cNvSpPr>
            <a:spLocks noGrp="1"/>
          </p:cNvSpPr>
          <p:nvPr>
            <p:ph type="subTitle" idx="1"/>
          </p:nvPr>
        </p:nvSpPr>
        <p:spPr>
          <a:xfrm>
            <a:off x="1370693" y="3598339"/>
            <a:ext cx="9440034" cy="1049867"/>
          </a:xfrm>
        </p:spPr>
        <p:txBody>
          <a:bodyPr anchor="t"/>
          <a:lstStyle>
            <a:lvl1pPr algn="ctr"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D291B17-9318-49DB-B28B-6E5994AE9581}" type="datetime1">
              <a:rPr lang="en-US" smtClean="0"/>
              <a:t>6/24/2024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6" name=""/>
        <p:cNvGrpSpPr/>
        <p:nvPr/>
      </p:nvGrpSpPr>
      <p:grpSpPr>
        <a:xfrm>
          <a:off x="0" y="0"/>
          <a:ext cx="0" cy="0"/>
          <a:chOff x="0" y="0"/>
          <a:chExt cx="0" cy="0"/>
        </a:xfrm>
      </p:grpSpPr>
      <p:pic>
        <p:nvPicPr>
          <p:cNvPr id="2097167" name="Picture 15" descr="Slate-V2-HD-panoPhotoInset.png"/>
          <p:cNvPicPr>
            <a:picLocks noChangeAspect="1"/>
          </p:cNvPicPr>
          <p:nvPr/>
        </p:nvPicPr>
        <p:blipFill>
          <a:blip xmlns:r="http://schemas.openxmlformats.org/officeDocument/2006/relationships" r:embed="rId1"/>
          <a:stretch>
            <a:fillRect/>
          </a:stretch>
        </p:blipFill>
        <p:spPr>
          <a:xfrm>
            <a:off x="1013883" y="547807"/>
            <a:ext cx="10141799" cy="3816806"/>
          </a:xfrm>
          <a:prstGeom prst="rect"/>
        </p:spPr>
      </p:pic>
      <p:sp>
        <p:nvSpPr>
          <p:cNvPr id="1048691"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dirty="0" lang="en-US"/>
          </a:p>
        </p:txBody>
      </p:sp>
      <p:sp>
        <p:nvSpPr>
          <p:cNvPr id="1048692" name="Picture Placeholder 2"/>
          <p:cNvSpPr>
            <a:spLocks noChangeAspect="1" noGrp="1"/>
          </p:cNvSpPr>
          <p:nvPr>
            <p:ph type="pic" idx="1"/>
          </p:nvPr>
        </p:nvSpPr>
        <p:spPr>
          <a:xfrm>
            <a:off x="1169349" y="695009"/>
            <a:ext cx="9845346" cy="3525671"/>
          </a:xfrm>
          <a:effectLst>
            <a:outerShdw blurRad="38100" dir="4440000" dist="25400">
              <a:srgbClr val="000000">
                <a:alpha val="36000"/>
              </a:srgbClr>
            </a:outerShdw>
          </a:effectLst>
        </p:spPr>
        <p:txBody>
          <a:bodyPr anchor="t">
            <a:normAutofit/>
          </a:bodyPr>
          <a:lstStyle>
            <a:lvl1pPr algn="ctr" indent="0" marL="0">
              <a:buNone/>
              <a:defRPr sz="2000"/>
            </a:lvl1pPr>
            <a:lvl2pPr indent="0" marL="457200">
              <a:buNone/>
              <a:defRPr sz="20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3" name="Text Placeholder 3"/>
          <p:cNvSpPr>
            <a:spLocks noGrp="1"/>
          </p:cNvSpPr>
          <p:nvPr>
            <p:ph type="body" sz="half" idx="2"/>
          </p:nvPr>
        </p:nvSpPr>
        <p:spPr>
          <a:xfrm>
            <a:off x="913795" y="5108728"/>
            <a:ext cx="10353762" cy="682472"/>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4" name="Date Placeholder 4"/>
          <p:cNvSpPr>
            <a:spLocks noGrp="1"/>
          </p:cNvSpPr>
          <p:nvPr>
            <p:ph type="dt" sz="half" idx="10"/>
          </p:nvPr>
        </p:nvSpPr>
        <p:spPr/>
        <p:txBody>
          <a:bodyPr/>
          <a:p>
            <a:fld id="{ED291B17-9318-49DB-B28B-6E5994AE9581}" type="datetime1">
              <a:rPr lang="en-US" smtClean="0"/>
              <a:t>6/24/2024</a:t>
            </a:fld>
            <a:endParaRPr lang="en-US"/>
          </a:p>
        </p:txBody>
      </p:sp>
      <p:sp>
        <p:nvSpPr>
          <p:cNvPr id="1048695" name="Footer Placeholder 5"/>
          <p:cNvSpPr>
            <a:spLocks noGrp="1"/>
          </p:cNvSpPr>
          <p:nvPr>
            <p:ph type="ftr" sz="quarter" idx="11"/>
          </p:nvPr>
        </p:nvSpPr>
        <p:spPr/>
        <p:txBody>
          <a:bodyPr/>
          <a:p>
            <a:endParaRPr dirty="0" lang="en-US"/>
          </a:p>
        </p:txBody>
      </p:sp>
      <p:sp>
        <p:nvSpPr>
          <p:cNvPr id="104869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41"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dirty="0" lang="en-US"/>
          </a:p>
        </p:txBody>
      </p:sp>
      <p:sp>
        <p:nvSpPr>
          <p:cNvPr id="1048642" name="Text Placeholder 3"/>
          <p:cNvSpPr>
            <a:spLocks noGrp="1"/>
          </p:cNvSpPr>
          <p:nvPr>
            <p:ph type="body" sz="half" idx="2"/>
          </p:nvPr>
        </p:nvSpPr>
        <p:spPr>
          <a:xfrm>
            <a:off x="913794" y="4295180"/>
            <a:ext cx="10353763" cy="150182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p>
            <a:fld id="{ED291B17-9318-49DB-B28B-6E5994AE9581}" type="datetime1">
              <a:rPr lang="en-US" smtClean="0"/>
              <a:t>6/24/2024</a:t>
            </a:fld>
            <a:endParaRPr lang="en-US"/>
          </a:p>
        </p:txBody>
      </p:sp>
      <p:sp>
        <p:nvSpPr>
          <p:cNvPr id="1048644" name="Footer Placeholder 5"/>
          <p:cNvSpPr>
            <a:spLocks noGrp="1"/>
          </p:cNvSpPr>
          <p:nvPr>
            <p:ph type="ftr" sz="quarter" idx="11"/>
          </p:nvPr>
        </p:nvSpPr>
        <p:spPr/>
        <p:txBody>
          <a:bodyPr/>
          <a:p>
            <a:endParaRPr dirty="0" lang="en-US"/>
          </a:p>
        </p:txBody>
      </p:sp>
      <p:sp>
        <p:nvSpPr>
          <p:cNvPr id="104864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5" name=""/>
        <p:cNvGrpSpPr/>
        <p:nvPr/>
      </p:nvGrpSpPr>
      <p:grpSpPr>
        <a:xfrm>
          <a:off x="0" y="0"/>
          <a:ext cx="0" cy="0"/>
          <a:chOff x="0" y="0"/>
          <a:chExt cx="0" cy="0"/>
        </a:xfrm>
      </p:grpSpPr>
      <p:sp>
        <p:nvSpPr>
          <p:cNvPr id="104868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84" name="Text Placeholder 3"/>
          <p:cNvSpPr>
            <a:spLocks noGrp="1"/>
          </p:cNvSpPr>
          <p:nvPr>
            <p:ph type="body" sz="half" idx="13"/>
          </p:nvPr>
        </p:nvSpPr>
        <p:spPr>
          <a:xfrm>
            <a:off x="1720644" y="3610032"/>
            <a:ext cx="8752299" cy="532749"/>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Text Placeholder 3"/>
          <p:cNvSpPr>
            <a:spLocks noGrp="1"/>
          </p:cNvSpPr>
          <p:nvPr>
            <p:ph type="body" sz="half" idx="2"/>
          </p:nvPr>
        </p:nvSpPr>
        <p:spPr>
          <a:xfrm>
            <a:off x="913794" y="4304353"/>
            <a:ext cx="10353763" cy="1489496"/>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p>
            <a:fld id="{ED291B17-9318-49DB-B28B-6E5994AE9581}" type="datetime1">
              <a:rPr lang="en-US" smtClean="0"/>
              <a:t>6/24/2024</a:t>
            </a:fld>
            <a:endParaRPr lang="en-US"/>
          </a:p>
        </p:txBody>
      </p:sp>
      <p:sp>
        <p:nvSpPr>
          <p:cNvPr id="1048687" name="Footer Placeholder 5"/>
          <p:cNvSpPr>
            <a:spLocks noGrp="1"/>
          </p:cNvSpPr>
          <p:nvPr>
            <p:ph type="ftr" sz="quarter" idx="11"/>
          </p:nvPr>
        </p:nvSpPr>
        <p:spPr/>
        <p:txBody>
          <a:bodyPr/>
          <a:p>
            <a:endParaRPr dirty="0" lang="en-US"/>
          </a:p>
        </p:txBody>
      </p:sp>
      <p:sp>
        <p:nvSpPr>
          <p:cNvPr id="1048688" name="Slide Number Placeholder 6"/>
          <p:cNvSpPr>
            <a:spLocks noGrp="1"/>
          </p:cNvSpPr>
          <p:nvPr>
            <p:ph type="sldNum" sz="quarter" idx="12"/>
          </p:nvPr>
        </p:nvSpPr>
        <p:spPr/>
        <p:txBody>
          <a:bodyPr/>
          <a:p>
            <a:fld id="{3A98EE3D-8CD1-4C3F-BD1C-C98C9596463C}" type="slidenum">
              <a:rPr lang="en-US" smtClean="0"/>
              <a:t>‹#›</a:t>
            </a:fld>
            <a:endParaRPr lang="en-US"/>
          </a:p>
        </p:txBody>
      </p:sp>
      <p:sp>
        <p:nvSpPr>
          <p:cNvPr id="1048689" name="TextBox 10"/>
          <p:cNvSpPr txBox="1"/>
          <p:nvPr/>
        </p:nvSpPr>
        <p:spPr>
          <a:xfrm>
            <a:off x="990600" y="88479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0" name="TextBox 12"/>
          <p:cNvSpPr txBox="1"/>
          <p:nvPr/>
        </p:nvSpPr>
        <p:spPr>
          <a:xfrm>
            <a:off x="10504716" y="292825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36"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dirty="0" lang="en-US"/>
          </a:p>
        </p:txBody>
      </p:sp>
      <p:sp>
        <p:nvSpPr>
          <p:cNvPr id="1048637" name="Text Placeholder 3"/>
          <p:cNvSpPr>
            <a:spLocks noGrp="1"/>
          </p:cNvSpPr>
          <p:nvPr>
            <p:ph type="body" sz="half" idx="2"/>
          </p:nvPr>
        </p:nvSpPr>
        <p:spPr>
          <a:xfrm>
            <a:off x="913784" y="4650556"/>
            <a:ext cx="10352199"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8" name="Date Placeholder 4"/>
          <p:cNvSpPr>
            <a:spLocks noGrp="1"/>
          </p:cNvSpPr>
          <p:nvPr>
            <p:ph type="dt" sz="half" idx="10"/>
          </p:nvPr>
        </p:nvSpPr>
        <p:spPr/>
        <p:txBody>
          <a:bodyPr/>
          <a:p>
            <a:fld id="{ED291B17-9318-49DB-B28B-6E5994AE9581}" type="datetime1">
              <a:rPr lang="en-US" smtClean="0"/>
              <a:t>6/24/2024</a:t>
            </a:fld>
            <a:endParaRPr lang="en-US"/>
          </a:p>
        </p:txBody>
      </p:sp>
      <p:sp>
        <p:nvSpPr>
          <p:cNvPr id="1048639" name="Footer Placeholder 5"/>
          <p:cNvSpPr>
            <a:spLocks noGrp="1"/>
          </p:cNvSpPr>
          <p:nvPr>
            <p:ph type="ftr" sz="quarter" idx="11"/>
          </p:nvPr>
        </p:nvSpPr>
        <p:spPr/>
        <p:txBody>
          <a:bodyPr/>
          <a:p>
            <a:endParaRPr dirty="0" lang="en-US"/>
          </a:p>
        </p:txBody>
      </p:sp>
      <p:sp>
        <p:nvSpPr>
          <p:cNvPr id="104864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8" name=""/>
        <p:cNvGrpSpPr/>
        <p:nvPr/>
      </p:nvGrpSpPr>
      <p:grpSpPr>
        <a:xfrm>
          <a:off x="0" y="0"/>
          <a:ext cx="0" cy="0"/>
          <a:chOff x="0" y="0"/>
          <a:chExt cx="0" cy="0"/>
        </a:xfrm>
      </p:grpSpPr>
      <p:sp>
        <p:nvSpPr>
          <p:cNvPr id="1048703" name="Title 1"/>
          <p:cNvSpPr>
            <a:spLocks noGrp="1"/>
          </p:cNvSpPr>
          <p:nvPr>
            <p:ph type="title"/>
          </p:nvPr>
        </p:nvSpPr>
        <p:spPr>
          <a:xfrm>
            <a:off x="913795" y="609600"/>
            <a:ext cx="10353762" cy="970450"/>
          </a:xfrm>
        </p:spPr>
        <p:txBody>
          <a:bodyPr/>
          <a:p>
            <a:r>
              <a:rPr lang="en-US"/>
              <a:t>Click to edit Master title style</a:t>
            </a:r>
            <a:endParaRPr dirty="0" lang="en-US"/>
          </a:p>
        </p:txBody>
      </p:sp>
      <p:sp>
        <p:nvSpPr>
          <p:cNvPr id="1048704" name="Text Placeholder 2"/>
          <p:cNvSpPr>
            <a:spLocks noGrp="1"/>
          </p:cNvSpPr>
          <p:nvPr>
            <p:ph type="body" idx="1"/>
          </p:nvPr>
        </p:nvSpPr>
        <p:spPr>
          <a:xfrm>
            <a:off x="913795" y="1885950"/>
            <a:ext cx="3300984" cy="576262"/>
          </a:xfrm>
        </p:spPr>
        <p:txBody>
          <a:bodyPr anchor="b">
            <a:noAutofit/>
          </a:bodyPr>
          <a:lstStyle>
            <a:lvl1pPr algn="ct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5" name="Text Placeholder 3"/>
          <p:cNvSpPr>
            <a:spLocks noGrp="1"/>
          </p:cNvSpPr>
          <p:nvPr>
            <p:ph type="body" sz="half" idx="15"/>
          </p:nvPr>
        </p:nvSpPr>
        <p:spPr>
          <a:xfrm>
            <a:off x="913795" y="2571750"/>
            <a:ext cx="3300984" cy="321945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6" name="Text Placeholder 4"/>
          <p:cNvSpPr>
            <a:spLocks noGrp="1"/>
          </p:cNvSpPr>
          <p:nvPr>
            <p:ph type="body" sz="quarter" idx="3"/>
          </p:nvPr>
        </p:nvSpPr>
        <p:spPr>
          <a:xfrm>
            <a:off x="4446711" y="1885950"/>
            <a:ext cx="3300984" cy="576262"/>
          </a:xfrm>
        </p:spPr>
        <p:txBody>
          <a:bodyPr anchor="b">
            <a:noAutofit/>
          </a:bodyPr>
          <a:lstStyle>
            <a:lvl1pPr algn="ct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7" name="Text Placeholder 3"/>
          <p:cNvSpPr>
            <a:spLocks noGrp="1"/>
          </p:cNvSpPr>
          <p:nvPr>
            <p:ph type="body" sz="half" idx="16"/>
          </p:nvPr>
        </p:nvSpPr>
        <p:spPr>
          <a:xfrm>
            <a:off x="4441435" y="2571750"/>
            <a:ext cx="3300984" cy="321945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8" name="Text Placeholder 4"/>
          <p:cNvSpPr>
            <a:spLocks noGrp="1"/>
          </p:cNvSpPr>
          <p:nvPr>
            <p:ph type="body" sz="quarter" idx="13"/>
          </p:nvPr>
        </p:nvSpPr>
        <p:spPr>
          <a:xfrm>
            <a:off x="7966572" y="1885950"/>
            <a:ext cx="3300984" cy="576262"/>
          </a:xfrm>
        </p:spPr>
        <p:txBody>
          <a:bodyPr anchor="b">
            <a:noAutofit/>
          </a:bodyPr>
          <a:lstStyle>
            <a:lvl1pPr algn="ct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Text Placeholder 3"/>
          <p:cNvSpPr>
            <a:spLocks noGrp="1"/>
          </p:cNvSpPr>
          <p:nvPr>
            <p:ph type="body" sz="half" idx="17"/>
          </p:nvPr>
        </p:nvSpPr>
        <p:spPr>
          <a:xfrm>
            <a:off x="7966572" y="2571750"/>
            <a:ext cx="3300984" cy="321945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Date Placeholder 2"/>
          <p:cNvSpPr>
            <a:spLocks noGrp="1"/>
          </p:cNvSpPr>
          <p:nvPr>
            <p:ph type="dt" sz="half" idx="10"/>
          </p:nvPr>
        </p:nvSpPr>
        <p:spPr/>
        <p:txBody>
          <a:bodyPr/>
          <a:p>
            <a:fld id="{ED291B17-9318-49DB-B28B-6E5994AE9581}" type="datetime1">
              <a:rPr lang="en-US" smtClean="0"/>
              <a:t>6/24/2024</a:t>
            </a:fld>
            <a:endParaRPr lang="en-US"/>
          </a:p>
        </p:txBody>
      </p:sp>
      <p:sp>
        <p:nvSpPr>
          <p:cNvPr id="1048711" name="Footer Placeholder 3"/>
          <p:cNvSpPr>
            <a:spLocks noGrp="1"/>
          </p:cNvSpPr>
          <p:nvPr>
            <p:ph type="ftr" sz="quarter" idx="11"/>
          </p:nvPr>
        </p:nvSpPr>
        <p:spPr/>
        <p:txBody>
          <a:bodyPr/>
          <a:p>
            <a:endParaRPr dirty="0" lang="en-US"/>
          </a:p>
        </p:txBody>
      </p:sp>
      <p:sp>
        <p:nvSpPr>
          <p:cNvPr id="104871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1" name=""/>
        <p:cNvGrpSpPr/>
        <p:nvPr/>
      </p:nvGrpSpPr>
      <p:grpSpPr>
        <a:xfrm>
          <a:off x="0" y="0"/>
          <a:ext cx="0" cy="0"/>
          <a:chOff x="0" y="0"/>
          <a:chExt cx="0" cy="0"/>
        </a:xfrm>
      </p:grpSpPr>
      <p:pic>
        <p:nvPicPr>
          <p:cNvPr id="2097162" name="Picture 1" descr="Slate-V2-HD-3colPhotoInset.png"/>
          <p:cNvPicPr>
            <a:picLocks noChangeAspect="1"/>
          </p:cNvPicPr>
          <p:nvPr/>
        </p:nvPicPr>
        <p:blipFill>
          <a:blip xmlns:r="http://schemas.openxmlformats.org/officeDocument/2006/relationships" r:embed="rId1"/>
          <a:stretch>
            <a:fillRect/>
          </a:stretch>
        </p:blipFill>
        <p:spPr>
          <a:xfrm>
            <a:off x="897962" y="1818214"/>
            <a:ext cx="3339972" cy="1847851"/>
          </a:xfrm>
          <a:prstGeom prst="rect"/>
        </p:spPr>
      </p:pic>
      <p:pic>
        <p:nvPicPr>
          <p:cNvPr id="2097163" name="Picture 35" descr="Slate-V2-HD-3colPhotoInset.png"/>
          <p:cNvPicPr>
            <a:picLocks noChangeAspect="1"/>
          </p:cNvPicPr>
          <p:nvPr/>
        </p:nvPicPr>
        <p:blipFill>
          <a:blip xmlns:r="http://schemas.openxmlformats.org/officeDocument/2006/relationships" r:embed="rId1"/>
          <a:stretch>
            <a:fillRect/>
          </a:stretch>
        </p:blipFill>
        <p:spPr>
          <a:xfrm>
            <a:off x="4403800" y="1818214"/>
            <a:ext cx="3339972" cy="1847851"/>
          </a:xfrm>
          <a:prstGeom prst="rect"/>
        </p:spPr>
      </p:pic>
      <p:pic>
        <p:nvPicPr>
          <p:cNvPr id="2097164" name="Picture 36" descr="Slate-V2-HD-3colPhotoInset.png"/>
          <p:cNvPicPr>
            <a:picLocks noChangeAspect="1"/>
          </p:cNvPicPr>
          <p:nvPr/>
        </p:nvPicPr>
        <p:blipFill>
          <a:blip xmlns:r="http://schemas.openxmlformats.org/officeDocument/2006/relationships" r:embed="rId1"/>
          <a:stretch>
            <a:fillRect/>
          </a:stretch>
        </p:blipFill>
        <p:spPr>
          <a:xfrm>
            <a:off x="7936051" y="1818214"/>
            <a:ext cx="3339972" cy="1847851"/>
          </a:xfrm>
          <a:prstGeom prst="rect"/>
        </p:spPr>
      </p:pic>
      <p:sp>
        <p:nvSpPr>
          <p:cNvPr id="1048652" name="Title 1"/>
          <p:cNvSpPr>
            <a:spLocks noGrp="1"/>
          </p:cNvSpPr>
          <p:nvPr>
            <p:ph type="title"/>
          </p:nvPr>
        </p:nvSpPr>
        <p:spPr>
          <a:xfrm>
            <a:off x="913794" y="609600"/>
            <a:ext cx="10353763" cy="970450"/>
          </a:xfrm>
        </p:spPr>
        <p:txBody>
          <a:bodyPr/>
          <a:p>
            <a:r>
              <a:rPr lang="en-US"/>
              <a:t>Click to edit Master title style</a:t>
            </a:r>
            <a:endParaRPr dirty="0" lang="en-US"/>
          </a:p>
        </p:txBody>
      </p:sp>
      <p:sp>
        <p:nvSpPr>
          <p:cNvPr id="1048653" name="Text Placeholder 2"/>
          <p:cNvSpPr>
            <a:spLocks noGrp="1"/>
          </p:cNvSpPr>
          <p:nvPr>
            <p:ph type="body" idx="1"/>
          </p:nvPr>
        </p:nvSpPr>
        <p:spPr>
          <a:xfrm>
            <a:off x="913795" y="3904106"/>
            <a:ext cx="3300984" cy="576262"/>
          </a:xfrm>
        </p:spPr>
        <p:txBody>
          <a:bodyPr anchor="b">
            <a:noAutofit/>
          </a:bodyPr>
          <a:lstStyle>
            <a:lvl1pPr algn="ctr" indent="0" marL="0">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Picture Placeholder 2"/>
          <p:cNvSpPr>
            <a:spLocks noChangeAspect="1" noGrp="1"/>
          </p:cNvSpPr>
          <p:nvPr>
            <p:ph type="pic" idx="15"/>
          </p:nvPr>
        </p:nvSpPr>
        <p:spPr>
          <a:xfrm>
            <a:off x="1018102" y="1938918"/>
            <a:ext cx="3092368" cy="1602954"/>
          </a:xfrm>
          <a:prstGeom prst="roundRect">
            <a:avLst>
              <a:gd name="adj" fmla="val 1858"/>
            </a:avLst>
          </a:prstGeom>
          <a:effectLst>
            <a:outerShdw blurRad="38100" dir="4440000" dist="25400">
              <a:srgbClr val="000000">
                <a:alpha val="36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5" name="Text Placeholder 3"/>
          <p:cNvSpPr>
            <a:spLocks noGrp="1"/>
          </p:cNvSpPr>
          <p:nvPr>
            <p:ph type="body" sz="half" idx="18"/>
          </p:nvPr>
        </p:nvSpPr>
        <p:spPr>
          <a:xfrm>
            <a:off x="913795" y="4480368"/>
            <a:ext cx="3300984" cy="1310833"/>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6" name="Text Placeholder 4"/>
          <p:cNvSpPr>
            <a:spLocks noGrp="1"/>
          </p:cNvSpPr>
          <p:nvPr>
            <p:ph type="body" sz="quarter" idx="3"/>
          </p:nvPr>
        </p:nvSpPr>
        <p:spPr>
          <a:xfrm>
            <a:off x="4442788" y="3904106"/>
            <a:ext cx="3300984" cy="576262"/>
          </a:xfrm>
        </p:spPr>
        <p:txBody>
          <a:bodyPr anchor="b">
            <a:noAutofit/>
          </a:bodyPr>
          <a:lstStyle>
            <a:lvl1pPr algn="ctr" indent="0" marL="0">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Picture Placeholder 2"/>
          <p:cNvSpPr>
            <a:spLocks noChangeAspect="1" noGrp="1"/>
          </p:cNvSpPr>
          <p:nvPr>
            <p:ph type="pic" idx="21"/>
          </p:nvPr>
        </p:nvSpPr>
        <p:spPr>
          <a:xfrm>
            <a:off x="4545743" y="1939094"/>
            <a:ext cx="3092368" cy="1608164"/>
          </a:xfrm>
          <a:prstGeom prst="roundRect">
            <a:avLst>
              <a:gd name="adj" fmla="val 1858"/>
            </a:avLst>
          </a:prstGeom>
          <a:effectLst>
            <a:outerShdw blurRad="38100" dir="4440000" dist="25400">
              <a:srgbClr val="000000">
                <a:alpha val="36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19"/>
          </p:nvPr>
        </p:nvSpPr>
        <p:spPr>
          <a:xfrm>
            <a:off x="4441435" y="4480367"/>
            <a:ext cx="3300984" cy="1310833"/>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Text Placeholder 4"/>
          <p:cNvSpPr>
            <a:spLocks noGrp="1"/>
          </p:cNvSpPr>
          <p:nvPr>
            <p:ph type="body" sz="quarter" idx="13"/>
          </p:nvPr>
        </p:nvSpPr>
        <p:spPr>
          <a:xfrm>
            <a:off x="7966697" y="3904106"/>
            <a:ext cx="3300984" cy="576262"/>
          </a:xfrm>
        </p:spPr>
        <p:txBody>
          <a:bodyPr anchor="b">
            <a:noAutofit/>
          </a:bodyPr>
          <a:lstStyle>
            <a:lvl1pPr algn="ctr" indent="0" marL="0">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Picture Placeholder 2"/>
          <p:cNvSpPr>
            <a:spLocks noChangeAspect="1" noGrp="1"/>
          </p:cNvSpPr>
          <p:nvPr>
            <p:ph type="pic" idx="22"/>
          </p:nvPr>
        </p:nvSpPr>
        <p:spPr>
          <a:xfrm>
            <a:off x="8075698" y="1934432"/>
            <a:ext cx="3092368" cy="1607294"/>
          </a:xfrm>
          <a:prstGeom prst="roundRect">
            <a:avLst>
              <a:gd name="adj" fmla="val 1858"/>
            </a:avLst>
          </a:prstGeom>
          <a:effectLst>
            <a:outerShdw blurRad="38100" dir="4440000" dist="25400">
              <a:srgbClr val="000000">
                <a:alpha val="36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1" name="Text Placeholder 3"/>
          <p:cNvSpPr>
            <a:spLocks noGrp="1"/>
          </p:cNvSpPr>
          <p:nvPr>
            <p:ph type="body" sz="half" idx="20"/>
          </p:nvPr>
        </p:nvSpPr>
        <p:spPr>
          <a:xfrm>
            <a:off x="7966572" y="4480365"/>
            <a:ext cx="3300984" cy="131083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2"/>
          <p:cNvSpPr>
            <a:spLocks noGrp="1"/>
          </p:cNvSpPr>
          <p:nvPr>
            <p:ph type="dt" sz="half" idx="10"/>
          </p:nvPr>
        </p:nvSpPr>
        <p:spPr/>
        <p:txBody>
          <a:bodyPr/>
          <a:p>
            <a:fld id="{ED291B17-9318-49DB-B28B-6E5994AE9581}" type="datetime1">
              <a:rPr lang="en-US" smtClean="0"/>
              <a:t>6/24/2024</a:t>
            </a:fld>
            <a:endParaRPr lang="en-US"/>
          </a:p>
        </p:txBody>
      </p:sp>
      <p:sp>
        <p:nvSpPr>
          <p:cNvPr id="1048663" name="Footer Placeholder 3"/>
          <p:cNvSpPr>
            <a:spLocks noGrp="1"/>
          </p:cNvSpPr>
          <p:nvPr>
            <p:ph type="ftr" sz="quarter" idx="11"/>
          </p:nvPr>
        </p:nvSpPr>
        <p:spPr/>
        <p:txBody>
          <a:bodyPr/>
          <a:p>
            <a:endParaRPr dirty="0" lang="en-US"/>
          </a:p>
        </p:txBody>
      </p:sp>
      <p:sp>
        <p:nvSpPr>
          <p:cNvPr id="104866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19" name="Title 1"/>
          <p:cNvSpPr>
            <a:spLocks noGrp="1"/>
          </p:cNvSpPr>
          <p:nvPr>
            <p:ph type="title"/>
          </p:nvPr>
        </p:nvSpPr>
        <p:spPr/>
        <p:txBody>
          <a:bodyPr/>
          <a:p>
            <a:r>
              <a:rPr lang="en-US"/>
              <a:t>Click to edit Master title style</a:t>
            </a:r>
            <a:endParaRPr dirty="0" lang="en-US"/>
          </a:p>
        </p:txBody>
      </p:sp>
      <p:sp>
        <p:nvSpPr>
          <p:cNvPr id="1048720"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1" name="Date Placeholder 3"/>
          <p:cNvSpPr>
            <a:spLocks noGrp="1"/>
          </p:cNvSpPr>
          <p:nvPr>
            <p:ph type="dt" sz="half" idx="10"/>
          </p:nvPr>
        </p:nvSpPr>
        <p:spPr/>
        <p:txBody>
          <a:bodyPr/>
          <a:p>
            <a:fld id="{2CED4963-E985-44C4-B8C4-FDD613B7C2F8}" type="datetime1">
              <a:rPr lang="en-US" smtClean="0"/>
              <a:t>6/24/2024</a:t>
            </a:fld>
            <a:endParaRPr lang="en-US"/>
          </a:p>
        </p:txBody>
      </p:sp>
      <p:sp>
        <p:nvSpPr>
          <p:cNvPr id="1048722" name="Footer Placeholder 4"/>
          <p:cNvSpPr>
            <a:spLocks noGrp="1"/>
          </p:cNvSpPr>
          <p:nvPr>
            <p:ph type="ftr" sz="quarter" idx="11"/>
          </p:nvPr>
        </p:nvSpPr>
        <p:spPr/>
        <p:txBody>
          <a:bodyPr/>
          <a:p>
            <a:endParaRPr lang="en-US"/>
          </a:p>
        </p:txBody>
      </p:sp>
      <p:sp>
        <p:nvSpPr>
          <p:cNvPr id="104872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4" name=""/>
        <p:cNvGrpSpPr/>
        <p:nvPr/>
      </p:nvGrpSpPr>
      <p:grpSpPr>
        <a:xfrm>
          <a:off x="0" y="0"/>
          <a:ext cx="0" cy="0"/>
          <a:chOff x="0" y="0"/>
          <a:chExt cx="0" cy="0"/>
        </a:xfrm>
      </p:grpSpPr>
      <p:sp>
        <p:nvSpPr>
          <p:cNvPr id="1048678" name="Vertical Title 1"/>
          <p:cNvSpPr>
            <a:spLocks noGrp="1"/>
          </p:cNvSpPr>
          <p:nvPr>
            <p:ph type="title" orient="vert"/>
          </p:nvPr>
        </p:nvSpPr>
        <p:spPr>
          <a:xfrm>
            <a:off x="8983068" y="609599"/>
            <a:ext cx="2284487" cy="5181601"/>
          </a:xfrm>
        </p:spPr>
        <p:txBody>
          <a:bodyPr vert="eaVert"/>
          <a:lstStyle>
            <a:lvl1pPr algn="l"/>
          </a:lstStyle>
          <a:p>
            <a:r>
              <a:rPr lang="en-US"/>
              <a:t>Click to edit Master title style</a:t>
            </a:r>
            <a:endParaRPr dirty="0" lang="en-US"/>
          </a:p>
        </p:txBody>
      </p:sp>
      <p:sp>
        <p:nvSpPr>
          <p:cNvPr id="1048679" name="Vertical Text Placeholder 2"/>
          <p:cNvSpPr>
            <a:spLocks noGrp="1"/>
          </p:cNvSpPr>
          <p:nvPr>
            <p:ph type="body" orient="vert" idx="1"/>
          </p:nvPr>
        </p:nvSpPr>
        <p:spPr>
          <a:xfrm>
            <a:off x="913796" y="609599"/>
            <a:ext cx="7916872" cy="5181601"/>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3"/>
          <p:cNvSpPr>
            <a:spLocks noGrp="1"/>
          </p:cNvSpPr>
          <p:nvPr>
            <p:ph type="dt" sz="half" idx="10"/>
          </p:nvPr>
        </p:nvSpPr>
        <p:spPr/>
        <p:txBody>
          <a:bodyPr/>
          <a:p>
            <a:fld id="{ED291B17-9318-49DB-B28B-6E5994AE9581}" type="datetime1">
              <a:rPr lang="en-US" smtClean="0"/>
              <a:t>6/24/2024</a:t>
            </a:fld>
            <a:endParaRPr lang="en-US"/>
          </a:p>
        </p:txBody>
      </p:sp>
      <p:sp>
        <p:nvSpPr>
          <p:cNvPr id="1048681" name="Footer Placeholder 4"/>
          <p:cNvSpPr>
            <a:spLocks noGrp="1"/>
          </p:cNvSpPr>
          <p:nvPr>
            <p:ph type="ftr" sz="quarter" idx="11"/>
          </p:nvPr>
        </p:nvSpPr>
        <p:spPr/>
        <p:txBody>
          <a:bodyPr/>
          <a:p>
            <a:endParaRPr lang="en-US"/>
          </a:p>
        </p:txBody>
      </p:sp>
      <p:sp>
        <p:nvSpPr>
          <p:cNvPr id="104868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10"/>
          </p:nvPr>
        </p:nvSpPr>
        <p:spPr/>
        <p:txBody>
          <a:bodyPr/>
          <a:p>
            <a:fld id="{78DD82B9-B8EE-4375-B6FF-88FA6ABB15D9}" type="datetime1">
              <a:rPr lang="en-US" smtClean="0"/>
              <a:t>6/24/2024</a:t>
            </a:fld>
            <a:endParaRPr lang="en-US"/>
          </a:p>
        </p:txBody>
      </p:sp>
      <p:sp>
        <p:nvSpPr>
          <p:cNvPr id="1048604" name="Footer Placeholder 4"/>
          <p:cNvSpPr>
            <a:spLocks noGrp="1"/>
          </p:cNvSpPr>
          <p:nvPr>
            <p:ph type="ftr" sz="quarter" idx="11"/>
          </p:nvPr>
        </p:nvSpPr>
        <p:spPr/>
        <p:txBody>
          <a:bodyPr/>
          <a:p>
            <a:endParaRPr dirty="0" lang="en-US"/>
          </a:p>
        </p:txBody>
      </p:sp>
      <p:sp>
        <p:nvSpPr>
          <p:cNvPr id="1048605"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65" name="Title 1"/>
          <p:cNvSpPr>
            <a:spLocks noGrp="1"/>
          </p:cNvSpPr>
          <p:nvPr>
            <p:ph type="title"/>
          </p:nvPr>
        </p:nvSpPr>
        <p:spPr>
          <a:xfrm>
            <a:off x="1295401" y="1761067"/>
            <a:ext cx="9590550" cy="1828813"/>
          </a:xfrm>
        </p:spPr>
        <p:txBody>
          <a:bodyPr anchor="b"/>
          <a:lstStyle>
            <a:lvl1pPr algn="ctr">
              <a:defRPr b="0" cap="none" sz="4000"/>
            </a:lvl1pPr>
          </a:lstStyle>
          <a:p>
            <a:r>
              <a:rPr lang="en-US"/>
              <a:t>Click to edit Master title style</a:t>
            </a:r>
            <a:endParaRPr dirty="0" lang="en-US"/>
          </a:p>
        </p:txBody>
      </p:sp>
      <p:sp>
        <p:nvSpPr>
          <p:cNvPr id="1048666" name="Text Placeholder 2"/>
          <p:cNvSpPr>
            <a:spLocks noGrp="1"/>
          </p:cNvSpPr>
          <p:nvPr>
            <p:ph type="body" idx="1"/>
          </p:nvPr>
        </p:nvSpPr>
        <p:spPr>
          <a:xfrm>
            <a:off x="1295401" y="3589879"/>
            <a:ext cx="9590550" cy="1507054"/>
          </a:xfrm>
        </p:spPr>
        <p:txBody>
          <a:bodyPr anchor="t"/>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p>
            <a:fld id="{B2497495-0637-405E-AE64-5CC7506D51F5}" type="datetime1">
              <a:rPr lang="en-US" smtClean="0"/>
              <a:t>6/24/2024</a:t>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sz="half" idx="1"/>
          </p:nvPr>
        </p:nvSpPr>
        <p:spPr>
          <a:xfrm>
            <a:off x="913795" y="1732449"/>
            <a:ext cx="5060497" cy="4058750"/>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Content Placeholder 3"/>
          <p:cNvSpPr>
            <a:spLocks noGrp="1"/>
          </p:cNvSpPr>
          <p:nvPr>
            <p:ph sz="half" idx="2"/>
          </p:nvPr>
        </p:nvSpPr>
        <p:spPr>
          <a:xfrm>
            <a:off x="6202892" y="1732449"/>
            <a:ext cx="5064665" cy="4058751"/>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4"/>
          <p:cNvSpPr>
            <a:spLocks noGrp="1"/>
          </p:cNvSpPr>
          <p:nvPr>
            <p:ph type="dt" sz="half" idx="10"/>
          </p:nvPr>
        </p:nvSpPr>
        <p:spPr/>
        <p:txBody>
          <a:bodyPr/>
          <a:p>
            <a:fld id="{7BFFD690-9426-415D-8B65-26881E07B2D4}" type="datetime1">
              <a:rPr lang="en-US" smtClean="0"/>
              <a:t>6/24/2024</a:t>
            </a:fld>
            <a:endParaRPr lang="en-US"/>
          </a:p>
        </p:txBody>
      </p:sp>
      <p:sp>
        <p:nvSpPr>
          <p:cNvPr id="1048701" name="Footer Placeholder 5"/>
          <p:cNvSpPr>
            <a:spLocks noGrp="1"/>
          </p:cNvSpPr>
          <p:nvPr>
            <p:ph type="ftr" sz="quarter" idx="11"/>
          </p:nvPr>
        </p:nvSpPr>
        <p:spPr/>
        <p:txBody>
          <a:bodyPr/>
          <a:p>
            <a:endParaRPr lang="en-US"/>
          </a:p>
        </p:txBody>
      </p:sp>
      <p:sp>
        <p:nvSpPr>
          <p:cNvPr id="104870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pic>
        <p:nvPicPr>
          <p:cNvPr id="2097165" name="Picture 19" descr="Slate-V2-HD-compPhotoInset.png"/>
          <p:cNvPicPr>
            <a:picLocks noChangeAspect="1"/>
          </p:cNvPicPr>
          <p:nvPr/>
        </p:nvPicPr>
        <p:blipFill>
          <a:blip xmlns:r="http://schemas.openxmlformats.org/officeDocument/2006/relationships" r:embed="rId1"/>
          <a:stretch>
            <a:fillRect/>
          </a:stretch>
        </p:blipFill>
        <p:spPr>
          <a:xfrm>
            <a:off x="913795" y="1734506"/>
            <a:ext cx="5089072" cy="4148769"/>
          </a:xfrm>
          <a:prstGeom prst="rect"/>
        </p:spPr>
      </p:pic>
      <p:pic>
        <p:nvPicPr>
          <p:cNvPr id="2097166" name="Picture 20" descr="Slate-V2-HD-compPhotoInset.png"/>
          <p:cNvPicPr>
            <a:picLocks noChangeAspect="1"/>
          </p:cNvPicPr>
          <p:nvPr/>
        </p:nvPicPr>
        <p:blipFill>
          <a:blip xmlns:r="http://schemas.openxmlformats.org/officeDocument/2006/relationships" r:embed="rId1"/>
          <a:stretch>
            <a:fillRect/>
          </a:stretch>
        </p:blipFill>
        <p:spPr>
          <a:xfrm>
            <a:off x="6178485" y="1734506"/>
            <a:ext cx="5089072" cy="4148769"/>
          </a:xfrm>
          <a:prstGeom prst="rect"/>
        </p:spPr>
      </p:pic>
      <p:sp>
        <p:nvSpPr>
          <p:cNvPr id="1048670" name="Title 1"/>
          <p:cNvSpPr>
            <a:spLocks noGrp="1"/>
          </p:cNvSpPr>
          <p:nvPr>
            <p:ph type="title"/>
          </p:nvPr>
        </p:nvSpPr>
        <p:spPr/>
        <p:txBody>
          <a:bodyPr/>
          <a:p>
            <a:r>
              <a:rPr lang="en-US"/>
              <a:t>Click to edit Master title style</a:t>
            </a:r>
            <a:endParaRPr dirty="0" lang="en-US"/>
          </a:p>
        </p:txBody>
      </p:sp>
      <p:sp>
        <p:nvSpPr>
          <p:cNvPr id="1048671" name="Text Placeholder 2"/>
          <p:cNvSpPr>
            <a:spLocks noGrp="1"/>
          </p:cNvSpPr>
          <p:nvPr>
            <p:ph type="body" idx="1"/>
          </p:nvPr>
        </p:nvSpPr>
        <p:spPr>
          <a:xfrm>
            <a:off x="1005872" y="1835254"/>
            <a:ext cx="4876344" cy="544884"/>
          </a:xfrm>
        </p:spPr>
        <p:txBody>
          <a:bodyPr anchor="b">
            <a:noAutofit/>
          </a:bodyPr>
          <a:lstStyle>
            <a:lvl1pPr algn="ct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2"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4"/>
          <p:cNvSpPr>
            <a:spLocks noGrp="1"/>
          </p:cNvSpPr>
          <p:nvPr>
            <p:ph type="body" sz="quarter" idx="3"/>
          </p:nvPr>
        </p:nvSpPr>
        <p:spPr>
          <a:xfrm>
            <a:off x="6294967" y="1835254"/>
            <a:ext cx="4895330" cy="544883"/>
          </a:xfrm>
        </p:spPr>
        <p:txBody>
          <a:bodyPr anchor="b">
            <a:noAutofit/>
          </a:bodyPr>
          <a:lstStyle>
            <a:lvl1pPr algn="ct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Date Placeholder 6"/>
          <p:cNvSpPr>
            <a:spLocks noGrp="1"/>
          </p:cNvSpPr>
          <p:nvPr>
            <p:ph type="dt" sz="half" idx="10"/>
          </p:nvPr>
        </p:nvSpPr>
        <p:spPr/>
        <p:txBody>
          <a:bodyPr/>
          <a:p>
            <a:fld id="{04C4989A-474C-40DE-95B9-011C28B71673}" type="datetime1">
              <a:rPr lang="en-US" smtClean="0"/>
              <a:t>6/24/2024</a:t>
            </a:fld>
            <a:endParaRPr lang="en-US"/>
          </a:p>
        </p:txBody>
      </p:sp>
      <p:sp>
        <p:nvSpPr>
          <p:cNvPr id="1048676" name="Footer Placeholder 7"/>
          <p:cNvSpPr>
            <a:spLocks noGrp="1"/>
          </p:cNvSpPr>
          <p:nvPr>
            <p:ph type="ftr" sz="quarter" idx="11"/>
          </p:nvPr>
        </p:nvSpPr>
        <p:spPr/>
        <p:txBody>
          <a:bodyPr/>
          <a:p>
            <a:endParaRPr lang="en-US"/>
          </a:p>
        </p:txBody>
      </p:sp>
      <p:sp>
        <p:nvSpPr>
          <p:cNvPr id="104867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Date Placeholder 2"/>
          <p:cNvSpPr>
            <a:spLocks noGrp="1"/>
          </p:cNvSpPr>
          <p:nvPr>
            <p:ph type="dt" sz="half" idx="10"/>
          </p:nvPr>
        </p:nvSpPr>
        <p:spPr/>
        <p:txBody>
          <a:bodyPr/>
          <a:p>
            <a:fld id="{5DB4ED54-5B5E-4A04-93D3-5772E3CE3818}" type="datetime1">
              <a:rPr lang="en-US" smtClean="0"/>
              <a:t>6/24/2024</a:t>
            </a:fld>
            <a:endParaRPr lang="en-US"/>
          </a:p>
        </p:txBody>
      </p:sp>
      <p:sp>
        <p:nvSpPr>
          <p:cNvPr id="1048590" name="Footer Placeholder 3"/>
          <p:cNvSpPr>
            <a:spLocks noGrp="1"/>
          </p:cNvSpPr>
          <p:nvPr>
            <p:ph type="ftr" sz="quarter" idx="11"/>
          </p:nvPr>
        </p:nvSpPr>
        <p:spPr/>
        <p:txBody>
          <a:bodyPr/>
          <a:p>
            <a:endParaRPr lang="en-US"/>
          </a:p>
        </p:txBody>
      </p:sp>
      <p:sp>
        <p:nvSpPr>
          <p:cNvPr id="104859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16" name="Date Placeholder 1"/>
          <p:cNvSpPr>
            <a:spLocks noGrp="1"/>
          </p:cNvSpPr>
          <p:nvPr>
            <p:ph type="dt" sz="half" idx="10"/>
          </p:nvPr>
        </p:nvSpPr>
        <p:spPr/>
        <p:txBody>
          <a:bodyPr/>
          <a:p>
            <a:fld id="{4EDE50D6-574B-40AF-946F-D52A04ADE379}" type="datetime1">
              <a:rPr lang="en-US" smtClean="0"/>
              <a:t>6/24/2024</a:t>
            </a:fld>
            <a:endParaRPr lang="en-US"/>
          </a:p>
        </p:txBody>
      </p:sp>
      <p:sp>
        <p:nvSpPr>
          <p:cNvPr id="1048617" name="Footer Placeholder 2"/>
          <p:cNvSpPr>
            <a:spLocks noGrp="1"/>
          </p:cNvSpPr>
          <p:nvPr>
            <p:ph type="ftr" sz="quarter" idx="11"/>
          </p:nvPr>
        </p:nvSpPr>
        <p:spPr/>
        <p:txBody>
          <a:bodyPr/>
          <a:p>
            <a:endParaRPr lang="en-US"/>
          </a:p>
        </p:txBody>
      </p:sp>
      <p:sp>
        <p:nvSpPr>
          <p:cNvPr id="104861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9" name=""/>
        <p:cNvGrpSpPr/>
        <p:nvPr/>
      </p:nvGrpSpPr>
      <p:grpSpPr>
        <a:xfrm>
          <a:off x="0" y="0"/>
          <a:ext cx="0" cy="0"/>
          <a:chOff x="0" y="0"/>
          <a:chExt cx="0" cy="0"/>
        </a:xfrm>
      </p:grpSpPr>
      <p:sp>
        <p:nvSpPr>
          <p:cNvPr id="1048713" name="Title 1"/>
          <p:cNvSpPr>
            <a:spLocks noGrp="1"/>
          </p:cNvSpPr>
          <p:nvPr>
            <p:ph type="title"/>
          </p:nvPr>
        </p:nvSpPr>
        <p:spPr>
          <a:xfrm>
            <a:off x="913795" y="609600"/>
            <a:ext cx="3706889" cy="1821918"/>
          </a:xfrm>
        </p:spPr>
        <p:txBody>
          <a:bodyPr anchor="b">
            <a:normAutofit/>
          </a:bodyPr>
          <a:lstStyle>
            <a:lvl1pPr algn="ctr">
              <a:defRPr b="0" sz="2400"/>
            </a:lvl1pPr>
          </a:lstStyle>
          <a:p>
            <a:r>
              <a:rPr lang="en-US"/>
              <a:t>Click to edit Master title style</a:t>
            </a:r>
            <a:endParaRPr dirty="0" lang="en-US"/>
          </a:p>
        </p:txBody>
      </p:sp>
      <p:sp>
        <p:nvSpPr>
          <p:cNvPr id="1048714" name="Content Placeholder 2"/>
          <p:cNvSpPr>
            <a:spLocks noGrp="1"/>
          </p:cNvSpPr>
          <p:nvPr>
            <p:ph idx="1"/>
          </p:nvPr>
        </p:nvSpPr>
        <p:spPr>
          <a:xfrm>
            <a:off x="4855633" y="609600"/>
            <a:ext cx="6411924" cy="518160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Text Placeholder 3"/>
          <p:cNvSpPr>
            <a:spLocks noGrp="1"/>
          </p:cNvSpPr>
          <p:nvPr>
            <p:ph type="body" sz="half" idx="2"/>
          </p:nvPr>
        </p:nvSpPr>
        <p:spPr>
          <a:xfrm>
            <a:off x="913795" y="2431518"/>
            <a:ext cx="3706889" cy="3359681"/>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6" name="Date Placeholder 4"/>
          <p:cNvSpPr>
            <a:spLocks noGrp="1"/>
          </p:cNvSpPr>
          <p:nvPr>
            <p:ph type="dt" sz="half" idx="10"/>
          </p:nvPr>
        </p:nvSpPr>
        <p:spPr/>
        <p:txBody>
          <a:bodyPr/>
          <a:p>
            <a:fld id="{D82884F1-FFEA-405F-9602-3DCA865EDA4E}" type="datetime1">
              <a:rPr lang="en-US" smtClean="0"/>
              <a:t>6/24/2024</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pic>
        <p:nvPicPr>
          <p:cNvPr id="2097161" name="Picture 21" descr="Slate-V2-HD-vertPhotoInset.png"/>
          <p:cNvPicPr>
            <a:picLocks noChangeAspect="1"/>
          </p:cNvPicPr>
          <p:nvPr/>
        </p:nvPicPr>
        <p:blipFill>
          <a:blip xmlns:r="http://schemas.openxmlformats.org/officeDocument/2006/relationships" r:embed="rId1"/>
          <a:stretch>
            <a:fillRect/>
          </a:stretch>
        </p:blipFill>
        <p:spPr>
          <a:xfrm>
            <a:off x="7293665" y="609600"/>
            <a:ext cx="3584166" cy="5204832"/>
          </a:xfrm>
          <a:prstGeom prst="rect"/>
        </p:spPr>
      </p:pic>
      <p:sp>
        <p:nvSpPr>
          <p:cNvPr id="1048646" name="Title 1"/>
          <p:cNvSpPr>
            <a:spLocks noGrp="1"/>
          </p:cNvSpPr>
          <p:nvPr>
            <p:ph type="title"/>
          </p:nvPr>
        </p:nvSpPr>
        <p:spPr>
          <a:xfrm>
            <a:off x="913795" y="609923"/>
            <a:ext cx="5934949" cy="1829338"/>
          </a:xfrm>
        </p:spPr>
        <p:txBody>
          <a:bodyPr anchor="b">
            <a:noAutofit/>
          </a:bodyPr>
          <a:lstStyle>
            <a:lvl1pPr algn="ctr">
              <a:defRPr b="0" sz="3200"/>
            </a:lvl1pPr>
          </a:lstStyle>
          <a:p>
            <a:r>
              <a:rPr lang="en-US"/>
              <a:t>Click to edit Master title style</a:t>
            </a:r>
            <a:endParaRPr dirty="0" lang="en-US"/>
          </a:p>
        </p:txBody>
      </p:sp>
      <p:sp>
        <p:nvSpPr>
          <p:cNvPr id="1048647" name="Picture Placeholder 2"/>
          <p:cNvSpPr>
            <a:spLocks noChangeAspect="1" noGrp="1"/>
          </p:cNvSpPr>
          <p:nvPr>
            <p:ph type="pic" idx="1"/>
          </p:nvPr>
        </p:nvSpPr>
        <p:spPr>
          <a:xfrm>
            <a:off x="7442551" y="763702"/>
            <a:ext cx="3275751" cy="4912822"/>
          </a:xfrm>
          <a:effectLst>
            <a:outerShdw blurRad="38100" dir="4440000" dist="25400">
              <a:srgbClr val="000000">
                <a:alpha val="36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2"/>
          </p:nvPr>
        </p:nvSpPr>
        <p:spPr>
          <a:xfrm>
            <a:off x="913795" y="2439261"/>
            <a:ext cx="5934949" cy="337613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p>
            <a:fld id="{7E18DB4A-8810-4A10-AD5C-D5E2C667F5B3}" type="datetime1">
              <a:rPr lang="en-US" smtClean="0"/>
              <a:t>6/24/2024</a:t>
            </a:fld>
            <a:endParaRPr lang="en-US"/>
          </a:p>
        </p:txBody>
      </p:sp>
      <p:sp>
        <p:nvSpPr>
          <p:cNvPr id="1048650" name="Footer Placeholder 5"/>
          <p:cNvSpPr>
            <a:spLocks noGrp="1"/>
          </p:cNvSpPr>
          <p:nvPr>
            <p:ph type="ftr" sz="quarter" idx="11"/>
          </p:nvPr>
        </p:nvSpPr>
        <p:spPr/>
        <p:txBody>
          <a:bodyPr/>
          <a:p>
            <a:pPr algn="l"/>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5.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2" cy="970450"/>
          </a:xfrm>
          <a:prstGeom prst="rect"/>
          <a:effectLst>
            <a:outerShdw blurRad="25400" dir="17880000">
              <a:srgbClr val="000000">
                <a:alpha val="46000"/>
              </a:srgbClr>
            </a:outerShdw>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1732449"/>
            <a:ext cx="10353762" cy="4058751"/>
          </a:xfrm>
          <a:prstGeom prst="rect"/>
          <a:effectLst>
            <a:outerShdw blurRad="25400" dir="17880000">
              <a:srgbClr val="000000">
                <a:alpha val="46000"/>
              </a:srgbClr>
            </a:outerShdw>
          </a:effectLs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lumMod val="95000"/>
                  </a:schemeClr>
                </a:solidFill>
                <a:effectLst>
                  <a:outerShdw algn="tl" blurRad="50800" dir="2700000" dist="38100" rotWithShape="0">
                    <a:schemeClr val="bg1">
                      <a:alpha val="43000"/>
                    </a:schemeClr>
                  </a:outerShdw>
                </a:effectLst>
              </a:defRPr>
            </a:lvl1pPr>
          </a:lstStyle>
          <a:p>
            <a:fld id="{ED291B17-9318-49DB-B28B-6E5994AE9581}" type="datetime1">
              <a:rPr lang="en-US" smtClean="0"/>
              <a:t>6/24/2024</a:t>
            </a:fld>
            <a:endParaRPr lang="en-US"/>
          </a:p>
        </p:txBody>
      </p:sp>
      <p:sp>
        <p:nvSpPr>
          <p:cNvPr id="1048579" name="Footer Placeholder 4"/>
          <p:cNvSpPr>
            <a:spLocks noGrp="1"/>
          </p:cNvSpPr>
          <p:nvPr>
            <p:ph type="ftr" sz="quarter" idx="3"/>
          </p:nvPr>
        </p:nvSpPr>
        <p:spPr>
          <a:xfrm>
            <a:off x="913795" y="5883275"/>
            <a:ext cx="6672865" cy="365125"/>
          </a:xfrm>
          <a:prstGeom prst="rect"/>
        </p:spPr>
        <p:txBody>
          <a:bodyPr anchor="ctr" bIns="45720" lIns="91440" rIns="91440" rtlCol="0" tIns="45720" vert="horz"/>
          <a:lstStyle>
            <a:lvl1pPr algn="l">
              <a:defRPr sz="1000">
                <a:solidFill>
                  <a:schemeClr val="tx1">
                    <a:lumMod val="95000"/>
                  </a:schemeClr>
                </a:solidFill>
                <a:effectLst>
                  <a:outerShdw algn="tl" blurRad="50800" dir="2700000" dist="38100" rotWithShape="0">
                    <a:schemeClr val="bg1">
                      <a:alpha val="43000"/>
                    </a:schemeClr>
                  </a:outerShdw>
                </a:effectLst>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lumMod val="95000"/>
                  </a:schemeClr>
                </a:solidFill>
                <a:effectLst>
                  <a:outerShdw algn="tl" blurRad="50800" dir="2700000" dist="38100" rotWithShape="0">
                    <a:schemeClr val="bg1">
                      <a:alpha val="43000"/>
                    </a:schemeClr>
                  </a:outerShdw>
                </a:effectLst>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8"/>
          <a:stretch>
            <a:fillRect/>
          </a:stretch>
        </p:blipFill>
        <p:spPr>
          <a:xfrm>
            <a:off x="10485003" y="6437910"/>
            <a:ext cx="1125805" cy="365126"/>
          </a:xfrm>
          <a:prstGeom prst="rect"/>
        </p:spPr>
      </p:pic>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457200" eaLnBrk="1" hangingPunct="1" latinLnBrk="0" rtl="0">
        <a:spcBef>
          <a:spcPct val="0"/>
        </a:spcBef>
        <a:buNone/>
        <a:defRPr sz="40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42900" rtl="0">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1pPr>
      <a:lvl2pPr algn="l" defTabSz="457200" eaLnBrk="1" hangingPunct="1" indent="-270000" latinLnBrk="0" marL="720000" rtl="0">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2pPr>
      <a:lvl3pPr algn="l" defTabSz="457200" eaLnBrk="1" hangingPunct="1" indent="-216000" latinLnBrk="0" marL="1026000" rtl="0">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3pPr>
      <a:lvl4pPr algn="l" defTabSz="457200" eaLnBrk="1" hangingPunct="1" indent="-216000" latinLnBrk="0" marL="1386000" rtl="0">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4pPr>
      <a:lvl5pPr algn="l" defTabSz="457200" eaLnBrk="1" hangingPunct="1" indent="-216000" latinLnBrk="0" marL="1674000" rtl="0">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5pPr>
      <a:lvl6pPr algn="l" defTabSz="457200" eaLnBrk="1" hangingPunct="1" indent="-228600" latinLnBrk="0" marL="2014600" rtl="0">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6pPr>
      <a:lvl7pPr algn="l" defTabSz="457200" eaLnBrk="1" hangingPunct="1" indent="-228600" latinLnBrk="0" marL="2401800" rtl="0">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7pPr>
      <a:lvl8pPr algn="l" defTabSz="457200" eaLnBrk="1" hangingPunct="1" indent="-228600" latinLnBrk="0" marL="2789000" rtl="0">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8pPr>
      <a:lvl9pPr algn="l" defTabSz="457200" eaLnBrk="1" hangingPunct="1" indent="-228600" latinLnBrk="0" marL="3106200" rtl="0">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algn="tl" blurRad="9525" dir="14640000" dist="25400" rotWithShape="0">
              <a:schemeClr val="bg1">
                <a:alpha val="30000"/>
              </a:schemeClr>
            </a:outerShdw>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1"/>
          <p:cNvSpPr>
            <a:spLocks noGrp="1"/>
          </p:cNvSpPr>
          <p:nvPr>
            <p:ph type="ctrTitle"/>
          </p:nvPr>
        </p:nvSpPr>
        <p:spPr>
          <a:xfrm>
            <a:off x="1262856" y="1372378"/>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SENTIMENT ANALYSIS</a:t>
            </a:r>
          </a:p>
        </p:txBody>
      </p:sp>
      <p:sp>
        <p:nvSpPr>
          <p:cNvPr id="1048587" name="TextBox 2"/>
          <p:cNvSpPr txBox="1"/>
          <p:nvPr/>
        </p:nvSpPr>
        <p:spPr>
          <a:xfrm>
            <a:off x="-359278" y="641031"/>
            <a:ext cx="12726648" cy="584775"/>
          </a:xfrm>
          <a:prstGeom prst="rect"/>
          <a:noFill/>
        </p:spPr>
        <p:txBody>
          <a:bodyPr anchor="t" bIns="45720" lIns="91440" rIns="91440" rtlCol="0" tIns="45720" wrap="square">
            <a:spAutoFit/>
          </a:bodyPr>
          <a:p>
            <a:pPr algn="ctr"/>
            <a:r>
              <a:rPr b="1" dirty="0" sz="3200" lang="en-US">
                <a:solidFill>
                  <a:schemeClr val="accent1"/>
                </a:solidFill>
                <a:latin typeface="Arial"/>
                <a:cs typeface="Arial"/>
              </a:rPr>
              <a:t>PROJECT ON</a:t>
            </a:r>
          </a:p>
        </p:txBody>
      </p:sp>
      <p:pic>
        <p:nvPicPr>
          <p:cNvPr id="2097153" name="Picture 2" descr="What is Sentiment Analysis? | Travel ..."/>
          <p:cNvPicPr>
            <a:picLocks noChangeAspect="1" noChangeArrowheads="1"/>
          </p:cNvPicPr>
          <p:nvPr/>
        </p:nvPicPr>
        <p:blipFill>
          <a:blip xmlns:r="http://schemas.openxmlformats.org/officeDocument/2006/relationships" r:embed="rId1"/>
          <a:srcRect/>
          <a:stretch>
            <a:fillRect/>
          </a:stretch>
        </p:blipFill>
        <p:spPr bwMode="auto">
          <a:xfrm>
            <a:off x="2659037" y="2586038"/>
            <a:ext cx="6351638" cy="3630931"/>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2" name="Title 1"/>
          <p:cNvSpPr>
            <a:spLocks noGrp="1"/>
          </p:cNvSpPr>
          <p:nvPr>
            <p:ph type="title"/>
          </p:nvPr>
        </p:nvSpPr>
        <p:spPr/>
        <p:txBody>
          <a:bodyPr/>
          <a:p>
            <a:endParaRPr lang="en-IN"/>
          </a:p>
        </p:txBody>
      </p:sp>
      <p:pic>
        <p:nvPicPr>
          <p:cNvPr id="2097155" name="Content Placeholder 3"/>
          <p:cNvPicPr>
            <a:picLocks noGrp="1"/>
          </p:cNvPicPr>
          <p:nvPr>
            <p:ph idx="1"/>
          </p:nvPr>
        </p:nvPicPr>
        <p:blipFill>
          <a:blip xmlns:r="http://schemas.openxmlformats.org/officeDocument/2006/relationships" r:embed="rId1"/>
          <a:srcRect l="3614" r="2609"/>
          <a:stretch>
            <a:fillRect/>
          </a:stretch>
        </p:blipFill>
        <p:spPr>
          <a:xfrm rot="21582112">
            <a:off x="17424" y="31768"/>
            <a:ext cx="12156817" cy="685790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itle 4"/>
          <p:cNvSpPr>
            <a:spLocks noGrp="1"/>
          </p:cNvSpPr>
          <p:nvPr>
            <p:ph type="title"/>
          </p:nvPr>
        </p:nvSpPr>
        <p:spPr>
          <a:xfrm>
            <a:off x="284531" y="206477"/>
            <a:ext cx="10353762" cy="970450"/>
          </a:xfrm>
        </p:spPr>
        <p:txBody>
          <a:bodyPr>
            <a:normAutofit/>
          </a:bodyPr>
          <a:p>
            <a:r>
              <a:rPr b="1" dirty="0" sz="4400" lang="en-US">
                <a:solidFill>
                  <a:schemeClr val="accent1"/>
                </a:solidFill>
                <a:latin typeface="Times New Roman" panose="02020603050405020304" pitchFamily="18" charset="0"/>
                <a:ea typeface="+mj-lt"/>
                <a:cs typeface="Times New Roman" panose="02020603050405020304" pitchFamily="18" charset="0"/>
              </a:rPr>
              <a:t>RESULT</a:t>
            </a:r>
            <a:endParaRPr dirty="0" lang="en-US">
              <a:latin typeface="Times New Roman" panose="02020603050405020304" pitchFamily="18" charset="0"/>
              <a:cs typeface="Times New Roman" panose="02020603050405020304" pitchFamily="18" charset="0"/>
            </a:endParaRPr>
          </a:p>
        </p:txBody>
      </p:sp>
      <p:sp>
        <p:nvSpPr>
          <p:cNvPr id="1048624" name="Content Placeholder 1"/>
          <p:cNvSpPr>
            <a:spLocks noGrp="1"/>
          </p:cNvSpPr>
          <p:nvPr>
            <p:ph idx="1"/>
          </p:nvPr>
        </p:nvSpPr>
        <p:spPr>
          <a:xfrm>
            <a:off x="365760" y="1371600"/>
            <a:ext cx="11245047" cy="5029200"/>
          </a:xfrm>
        </p:spPr>
        <p:txBody>
          <a:bodyPr>
            <a:normAutofit/>
          </a:bodyPr>
          <a:p>
            <a:pPr indent="0" marL="0">
              <a:buNone/>
            </a:pPr>
            <a:r>
              <a:rPr dirty="0" sz="1400" lang="en-IN">
                <a:solidFill>
                  <a:schemeClr val="tx1"/>
                </a:solidFill>
                <a:latin typeface="Times New Roman" panose="02020603050405020304" pitchFamily="18" charset="0"/>
                <a:ea typeface="+mn-lt"/>
                <a:cs typeface="Times New Roman" panose="02020603050405020304" pitchFamily="18" charset="0"/>
              </a:rPr>
              <a:t>Present the results of the machine learning model in terms of its accuracy and effectiveness </a:t>
            </a:r>
            <a:r>
              <a:rPr dirty="0" sz="1400" lang="en-US">
                <a:latin typeface="Times New Roman" panose="02020603050405020304" pitchFamily="18" charset="0"/>
                <a:cs typeface="Times New Roman" panose="02020603050405020304" pitchFamily="18" charset="0"/>
              </a:rPr>
              <a:t>the result of sentiment analysis in the context of food reviews is a categorical label indicating the sentiment expressed in the review, helping restaurants understand customer feedback at a glance.</a:t>
            </a:r>
            <a:r>
              <a:rPr dirty="0" sz="1400" lang="en-IN">
                <a:solidFill>
                  <a:srgbClr val="0F0F0F"/>
                </a:solidFill>
                <a:latin typeface="Times New Roman" panose="02020603050405020304" pitchFamily="18" charset="0"/>
                <a:ea typeface="+mn-lt"/>
                <a:cs typeface="Times New Roman" panose="02020603050405020304" pitchFamily="18" charset="0"/>
              </a:rPr>
              <a:t>.</a:t>
            </a:r>
          </a:p>
          <a:p>
            <a:pPr indent="0" marL="0">
              <a:buNone/>
            </a:pPr>
            <a:r>
              <a:rPr dirty="0" sz="1400" lang="en-US">
                <a:latin typeface="Times New Roman" panose="02020603050405020304" pitchFamily="18" charset="0"/>
                <a:cs typeface="Times New Roman" panose="02020603050405020304" pitchFamily="18" charset="0"/>
              </a:rPr>
              <a:t>Given the text of a food review, a sentiment analysis model will process the text and output one of the sentiment categories</a:t>
            </a:r>
          </a:p>
          <a:p>
            <a:r>
              <a:rPr b="1" dirty="0" sz="1400" lang="en-US">
                <a:solidFill>
                  <a:srgbClr val="FF0000"/>
                </a:solidFill>
                <a:latin typeface="Times New Roman" panose="02020603050405020304" pitchFamily="18" charset="0"/>
                <a:cs typeface="Times New Roman" panose="02020603050405020304" pitchFamily="18" charset="0"/>
              </a:rPr>
              <a:t>Positive Review</a:t>
            </a:r>
            <a:r>
              <a:rPr dirty="0" sz="1400" lang="en-US">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b="1" dirty="0" sz="1400" lang="en-US">
                <a:latin typeface="Times New Roman" panose="02020603050405020304" pitchFamily="18" charset="0"/>
                <a:cs typeface="Times New Roman" panose="02020603050405020304" pitchFamily="18" charset="0"/>
              </a:rPr>
              <a:t>Review Text</a:t>
            </a:r>
            <a:r>
              <a:rPr dirty="0" sz="1400" lang="en-US">
                <a:latin typeface="Times New Roman" panose="02020603050405020304" pitchFamily="18" charset="0"/>
                <a:cs typeface="Times New Roman" panose="02020603050405020304" pitchFamily="18" charset="0"/>
              </a:rPr>
              <a:t>: "The food was amazing! The pasta was perfectly cooked and the sauce was rich and flavorful. Highly recommend this restaurant!"</a:t>
            </a:r>
          </a:p>
          <a:p>
            <a:pPr>
              <a:buFont typeface="Arial" panose="020B0604020202020204" pitchFamily="34" charset="0"/>
              <a:buChar char="•"/>
            </a:pPr>
            <a:r>
              <a:rPr b="1" dirty="0" sz="1400" lang="en-US">
                <a:latin typeface="Times New Roman" panose="02020603050405020304" pitchFamily="18" charset="0"/>
                <a:cs typeface="Times New Roman" panose="02020603050405020304" pitchFamily="18" charset="0"/>
              </a:rPr>
              <a:t>Sentiment</a:t>
            </a:r>
            <a:r>
              <a:rPr dirty="0" sz="1400" lang="en-US">
                <a:latin typeface="Times New Roman" panose="02020603050405020304" pitchFamily="18" charset="0"/>
                <a:cs typeface="Times New Roman" panose="02020603050405020304" pitchFamily="18" charset="0"/>
              </a:rPr>
              <a:t>: Positive</a:t>
            </a:r>
          </a:p>
          <a:p>
            <a:r>
              <a:rPr b="1" dirty="0" sz="1400" lang="en-US">
                <a:solidFill>
                  <a:srgbClr val="FF0000"/>
                </a:solidFill>
                <a:latin typeface="Times New Roman" panose="02020603050405020304" pitchFamily="18" charset="0"/>
                <a:cs typeface="Times New Roman" panose="02020603050405020304" pitchFamily="18" charset="0"/>
              </a:rPr>
              <a:t>Negative Review</a:t>
            </a:r>
            <a:r>
              <a:rPr dirty="0" sz="1400" lang="en-US">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b="1" dirty="0" sz="1400" lang="en-US">
                <a:latin typeface="Times New Roman" panose="02020603050405020304" pitchFamily="18" charset="0"/>
                <a:cs typeface="Times New Roman" panose="02020603050405020304" pitchFamily="18" charset="0"/>
              </a:rPr>
              <a:t>Review Text</a:t>
            </a:r>
            <a:r>
              <a:rPr dirty="0" sz="1400" lang="en-US">
                <a:latin typeface="Times New Roman" panose="02020603050405020304" pitchFamily="18" charset="0"/>
                <a:cs typeface="Times New Roman" panose="02020603050405020304" pitchFamily="18" charset="0"/>
              </a:rPr>
              <a:t>: "I had a terrible experience. The service was slow, and the food was cold and bland. I won't be coming back."</a:t>
            </a:r>
          </a:p>
          <a:p>
            <a:pPr>
              <a:buFont typeface="Arial" panose="020B0604020202020204" pitchFamily="34" charset="0"/>
              <a:buChar char="•"/>
            </a:pPr>
            <a:r>
              <a:rPr b="1" dirty="0" sz="1400" lang="en-US">
                <a:latin typeface="Times New Roman" panose="02020603050405020304" pitchFamily="18" charset="0"/>
                <a:cs typeface="Times New Roman" panose="02020603050405020304" pitchFamily="18" charset="0"/>
              </a:rPr>
              <a:t>Sentiment</a:t>
            </a:r>
            <a:r>
              <a:rPr dirty="0" sz="1400" lang="en-US">
                <a:latin typeface="Times New Roman" panose="02020603050405020304" pitchFamily="18" charset="0"/>
                <a:cs typeface="Times New Roman" panose="02020603050405020304" pitchFamily="18" charset="0"/>
              </a:rPr>
              <a:t>: Negative</a:t>
            </a:r>
          </a:p>
          <a:p>
            <a:r>
              <a:rPr b="1" dirty="0" sz="1400" lang="en-US">
                <a:solidFill>
                  <a:srgbClr val="FF0000"/>
                </a:solidFill>
                <a:latin typeface="Times New Roman" panose="02020603050405020304" pitchFamily="18" charset="0"/>
                <a:cs typeface="Times New Roman" panose="02020603050405020304" pitchFamily="18" charset="0"/>
              </a:rPr>
              <a:t>Neutral Review</a:t>
            </a:r>
            <a:r>
              <a:rPr dirty="0" sz="1400" lang="en-US">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b="1" dirty="0" sz="1400" lang="en-US">
                <a:latin typeface="Times New Roman" panose="02020603050405020304" pitchFamily="18" charset="0"/>
                <a:cs typeface="Times New Roman" panose="02020603050405020304" pitchFamily="18" charset="0"/>
              </a:rPr>
              <a:t>Review Text</a:t>
            </a:r>
            <a:r>
              <a:rPr dirty="0" sz="1400" lang="en-US">
                <a:latin typeface="Times New Roman" panose="02020603050405020304" pitchFamily="18" charset="0"/>
                <a:cs typeface="Times New Roman" panose="02020603050405020304" pitchFamily="18" charset="0"/>
              </a:rPr>
              <a:t>: "The food was okay, nothing special. The ambiance was nice, but I’ve had better dining experiences elsewhere."</a:t>
            </a:r>
          </a:p>
          <a:p>
            <a:pPr>
              <a:buFont typeface="Arial" panose="020B0604020202020204" pitchFamily="34" charset="0"/>
              <a:buChar char="•"/>
            </a:pPr>
            <a:r>
              <a:rPr b="1" dirty="0" sz="1400" lang="en-US">
                <a:latin typeface="Times New Roman" panose="02020603050405020304" pitchFamily="18" charset="0"/>
                <a:cs typeface="Times New Roman" panose="02020603050405020304" pitchFamily="18" charset="0"/>
              </a:rPr>
              <a:t>Sentiment</a:t>
            </a:r>
            <a:r>
              <a:rPr dirty="0" sz="1400" lang="en-US">
                <a:latin typeface="Times New Roman" panose="02020603050405020304" pitchFamily="18" charset="0"/>
                <a:cs typeface="Times New Roman" panose="02020603050405020304" pitchFamily="18" charset="0"/>
              </a:rPr>
              <a:t>: Neutral</a:t>
            </a:r>
          </a:p>
          <a:p>
            <a:pPr>
              <a:buFont typeface="Arial" panose="020B0604020202020204" pitchFamily="34" charset="0"/>
              <a:buChar char="•"/>
            </a:pPr>
            <a:endParaRPr dirty="0" sz="1200" lang="en-US">
              <a:latin typeface="Times New Roman" panose="02020603050405020304" pitchFamily="18" charset="0"/>
              <a:cs typeface="Times New Roman" panose="02020603050405020304" pitchFamily="18" charset="0"/>
            </a:endParaRPr>
          </a:p>
          <a:p>
            <a:pPr indent="0" marL="0">
              <a:buNone/>
            </a:pPr>
            <a:endParaRPr dirty="0" sz="1200" lang="en-US">
              <a:latin typeface="Times New Roman" panose="02020603050405020304" pitchFamily="18" charset="0"/>
              <a:cs typeface="Times New Roman" panose="02020603050405020304" pitchFamily="18" charset="0"/>
            </a:endParaRPr>
          </a:p>
          <a:p>
            <a:pPr indent="0" marL="0">
              <a:buNone/>
            </a:pPr>
            <a:endParaRPr dirty="0" sz="1200" lang="en-IN">
              <a:solidFill>
                <a:srgbClr val="0F0F0F"/>
              </a:solidFill>
              <a:latin typeface="Times New Roman" panose="02020603050405020304" pitchFamily="18" charset="0"/>
              <a:ea typeface="+mn-lt"/>
              <a:cs typeface="Times New Roman" panose="02020603050405020304" pitchFamily="18" charset="0"/>
            </a:endParaRPr>
          </a:p>
          <a:p>
            <a:pPr indent="0" marL="0">
              <a:buNone/>
            </a:pPr>
            <a:endParaRPr dirty="0" sz="1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5" name="Title 1"/>
          <p:cNvSpPr>
            <a:spLocks noGrp="1"/>
          </p:cNvSpPr>
          <p:nvPr>
            <p:ph type="title"/>
          </p:nvPr>
        </p:nvSpPr>
        <p:spPr>
          <a:xfrm>
            <a:off x="903058" y="177968"/>
            <a:ext cx="10353762" cy="970450"/>
          </a:xfrm>
        </p:spPr>
        <p:txBody>
          <a:bodyPr>
            <a:noAutofit/>
          </a:bodyPr>
          <a:p>
            <a:r>
              <a:rPr b="1" dirty="0" sz="4000" lang="en-US">
                <a:solidFill>
                  <a:schemeClr val="accent1"/>
                </a:solidFill>
                <a:latin typeface="Arial" panose="020B0604020202020204" pitchFamily="34" charset="0"/>
                <a:cs typeface="Arial" panose="020B0604020202020204" pitchFamily="34" charset="0"/>
              </a:rPr>
              <a:t>CODES &amp; OUTPUTS</a:t>
            </a:r>
            <a:endParaRPr b="1" dirty="0" sz="4000" lang="en-IN">
              <a:solidFill>
                <a:schemeClr val="accent1"/>
              </a:solidFill>
              <a:latin typeface="Arial" panose="020B0604020202020204" pitchFamily="34" charset="0"/>
              <a:cs typeface="Arial" panose="020B0604020202020204" pitchFamily="34" charset="0"/>
            </a:endParaRPr>
          </a:p>
        </p:txBody>
      </p:sp>
      <p:sp>
        <p:nvSpPr>
          <p:cNvPr id="1048626" name="Content Placeholder 4"/>
          <p:cNvSpPr>
            <a:spLocks noGrp="1"/>
          </p:cNvSpPr>
          <p:nvPr>
            <p:ph idx="1"/>
          </p:nvPr>
        </p:nvSpPr>
        <p:spPr/>
        <p:txBody>
          <a:bodyPr/>
          <a:p>
            <a:endParaRPr dirty="0" lang="en-IN"/>
          </a:p>
        </p:txBody>
      </p:sp>
      <p:pic>
        <p:nvPicPr>
          <p:cNvPr id="2097156" name="Picture 8"/>
          <p:cNvPicPr>
            <a:picLocks noChangeAspect="1"/>
          </p:cNvPicPr>
          <p:nvPr/>
        </p:nvPicPr>
        <p:blipFill>
          <a:blip xmlns:r="http://schemas.openxmlformats.org/officeDocument/2006/relationships" r:embed="rId1"/>
          <a:stretch>
            <a:fillRect/>
          </a:stretch>
        </p:blipFill>
        <p:spPr>
          <a:xfrm>
            <a:off x="924443" y="1732449"/>
            <a:ext cx="3581400" cy="3876675"/>
          </a:xfrm>
          <a:prstGeom prst="rect"/>
        </p:spPr>
      </p:pic>
      <p:pic>
        <p:nvPicPr>
          <p:cNvPr id="2097157" name="Picture 10"/>
          <p:cNvPicPr>
            <a:picLocks noChangeAspect="1"/>
          </p:cNvPicPr>
          <p:nvPr/>
        </p:nvPicPr>
        <p:blipFill>
          <a:blip xmlns:r="http://schemas.openxmlformats.org/officeDocument/2006/relationships" r:embed="rId2"/>
          <a:stretch>
            <a:fillRect/>
          </a:stretch>
        </p:blipFill>
        <p:spPr>
          <a:xfrm>
            <a:off x="5780463" y="1833646"/>
            <a:ext cx="5067517" cy="387667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itle 1"/>
          <p:cNvSpPr>
            <a:spLocks noGrp="1"/>
          </p:cNvSpPr>
          <p:nvPr>
            <p:ph type="title"/>
          </p:nvPr>
        </p:nvSpPr>
        <p:spPr>
          <a:xfrm>
            <a:off x="737552" y="176530"/>
            <a:ext cx="10353762" cy="970450"/>
          </a:xfrm>
        </p:spPr>
        <p:txBody>
          <a:bodyPr>
            <a:noAutofit/>
          </a:bodyPr>
          <a:p>
            <a:r>
              <a:rPr b="1" dirty="0" sz="4000" lang="en-US">
                <a:solidFill>
                  <a:schemeClr val="accent1"/>
                </a:solidFill>
                <a:latin typeface="Arial" panose="020B0604020202020204" pitchFamily="34" charset="0"/>
                <a:cs typeface="Arial" panose="020B0604020202020204" pitchFamily="34" charset="0"/>
              </a:rPr>
              <a:t>Codes and outputs</a:t>
            </a:r>
            <a:endParaRPr b="1" dirty="0" sz="4000" lang="en-IN">
              <a:solidFill>
                <a:schemeClr val="accent1"/>
              </a:solidFill>
              <a:latin typeface="Arial" panose="020B0604020202020204" pitchFamily="34" charset="0"/>
              <a:cs typeface="Arial" panose="020B0604020202020204" pitchFamily="34" charset="0"/>
            </a:endParaRPr>
          </a:p>
        </p:txBody>
      </p:sp>
      <p:sp>
        <p:nvSpPr>
          <p:cNvPr id="1048628" name="Content Placeholder 4"/>
          <p:cNvSpPr>
            <a:spLocks noGrp="1"/>
          </p:cNvSpPr>
          <p:nvPr>
            <p:ph idx="1"/>
          </p:nvPr>
        </p:nvSpPr>
        <p:spPr>
          <a:xfrm>
            <a:off x="162560" y="1146980"/>
            <a:ext cx="11460480" cy="5233499"/>
          </a:xfrm>
        </p:spPr>
        <p:txBody>
          <a:bodyPr/>
          <a:p>
            <a:pPr lvl="1">
              <a:lnSpc>
                <a:spcPct val="150000"/>
              </a:lnSpc>
            </a:pPr>
            <a:r>
              <a:rPr dirty="0" lang="en-US">
                <a:solidFill>
                  <a:srgbClr val="FF0000"/>
                </a:solidFill>
              </a:rPr>
              <a:t>Test preprocessing                                                        Tokenization</a:t>
            </a:r>
            <a:endParaRPr dirty="0" lang="en-IN">
              <a:solidFill>
                <a:srgbClr val="FF0000"/>
              </a:solidFill>
            </a:endParaRPr>
          </a:p>
        </p:txBody>
      </p:sp>
      <p:pic>
        <p:nvPicPr>
          <p:cNvPr id="2097158" name="Picture 5"/>
          <p:cNvPicPr>
            <a:picLocks noChangeAspect="1"/>
          </p:cNvPicPr>
          <p:nvPr/>
        </p:nvPicPr>
        <p:blipFill>
          <a:blip xmlns:r="http://schemas.openxmlformats.org/officeDocument/2006/relationships" r:embed="rId1"/>
          <a:stretch>
            <a:fillRect/>
          </a:stretch>
        </p:blipFill>
        <p:spPr>
          <a:xfrm>
            <a:off x="402272" y="2005795"/>
            <a:ext cx="4905375" cy="3705225"/>
          </a:xfrm>
          <a:prstGeom prst="rect"/>
          <a:solidFill>
            <a:srgbClr val="FFFFFF">
              <a:shade val="85000"/>
            </a:srgbClr>
          </a:solidFill>
          <a:ln w="190500" cap="rnd">
            <a:solidFill>
              <a:srgbClr val="FFFFFF"/>
            </a:solidFill>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pic>
        <p:nvPicPr>
          <p:cNvPr id="2097159" name="Picture 7"/>
          <p:cNvPicPr>
            <a:picLocks noChangeAspect="1"/>
          </p:cNvPicPr>
          <p:nvPr/>
        </p:nvPicPr>
        <p:blipFill>
          <a:blip xmlns:r="http://schemas.openxmlformats.org/officeDocument/2006/relationships" r:embed="rId2"/>
          <a:stretch>
            <a:fillRect/>
          </a:stretch>
        </p:blipFill>
        <p:spPr>
          <a:xfrm>
            <a:off x="5987354" y="2005795"/>
            <a:ext cx="5706806" cy="3612685"/>
          </a:xfrm>
          <a:prstGeom prst="rect"/>
          <a:solidFill>
            <a:srgbClr val="FFFFFF">
              <a:shade val="85000"/>
            </a:srgbClr>
          </a:solidFill>
          <a:ln w="190500" cap="rnd">
            <a:solidFill>
              <a:srgbClr val="FFFFFF"/>
            </a:solidFill>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9" name="Title 4"/>
          <p:cNvSpPr>
            <a:spLocks noGrp="1"/>
          </p:cNvSpPr>
          <p:nvPr>
            <p:ph type="title"/>
          </p:nvPr>
        </p:nvSpPr>
        <p:spPr>
          <a:xfrm>
            <a:off x="581192" y="203200"/>
            <a:ext cx="10353762" cy="970450"/>
          </a:xfrm>
        </p:spPr>
        <p:txBody>
          <a:bodyPr>
            <a:normAutofit/>
          </a:bodyPr>
          <a:p>
            <a:r>
              <a:rPr b="1" dirty="0" sz="4400" lang="en-US">
                <a:solidFill>
                  <a:schemeClr val="accent1"/>
                </a:solidFill>
                <a:latin typeface="Arial"/>
                <a:ea typeface="+mj-lt"/>
                <a:cs typeface="Arial"/>
              </a:rPr>
              <a:t>CONCLUSION</a:t>
            </a:r>
            <a:endParaRPr dirty="0" lang="en-US"/>
          </a:p>
        </p:txBody>
      </p:sp>
      <p:sp>
        <p:nvSpPr>
          <p:cNvPr id="1048630" name="Content Placeholder 1"/>
          <p:cNvSpPr>
            <a:spLocks noGrp="1"/>
          </p:cNvSpPr>
          <p:nvPr>
            <p:ph idx="1"/>
          </p:nvPr>
        </p:nvSpPr>
        <p:spPr>
          <a:xfrm>
            <a:off x="581192" y="1302025"/>
            <a:ext cx="11029615" cy="5216761"/>
          </a:xfrm>
        </p:spPr>
        <p:txBody>
          <a:bodyPr>
            <a:normAutofit fontScale="92857" lnSpcReduction="10000"/>
          </a:bodyPr>
          <a:p>
            <a:pPr algn="l"/>
            <a:r>
              <a:rPr b="0" dirty="0" sz="1400" i="0" lang="en-US">
                <a:solidFill>
                  <a:schemeClr val="tx1"/>
                </a:solidFill>
                <a:effectLst/>
                <a:latin typeface="Times New Roman" panose="02020603050405020304" pitchFamily="18" charset="0"/>
                <a:cs typeface="Times New Roman" panose="02020603050405020304" pitchFamily="18" charset="0"/>
              </a:rPr>
              <a:t>From the above study, an attempt has been made to classify sentiment analysis for restaurant reviews using machine learning techniques. Two algorithms namely Multinomial Naive Bayes and Bernoulli Naive Bayes are implemented.</a:t>
            </a:r>
          </a:p>
          <a:p>
            <a:pPr algn="l"/>
            <a:r>
              <a:rPr b="0" dirty="0" sz="1400" i="0" lang="en-US">
                <a:solidFill>
                  <a:schemeClr val="tx1"/>
                </a:solidFill>
                <a:effectLst/>
                <a:latin typeface="Times New Roman" panose="02020603050405020304" pitchFamily="18" charset="0"/>
                <a:cs typeface="Times New Roman" panose="02020603050405020304" pitchFamily="18" charset="0"/>
              </a:rPr>
              <a:t>Evaluation metrics used here are accuracy, precision and recall.</a:t>
            </a:r>
          </a:p>
          <a:p>
            <a:pPr algn="l"/>
            <a:r>
              <a:rPr b="1" dirty="0" sz="1400" i="0" lang="en-US">
                <a:solidFill>
                  <a:srgbClr val="FF0000"/>
                </a:solidFill>
                <a:effectLst/>
                <a:latin typeface="Times New Roman" panose="02020603050405020304" pitchFamily="18" charset="0"/>
                <a:cs typeface="Times New Roman" panose="02020603050405020304" pitchFamily="18" charset="0"/>
              </a:rPr>
              <a:t>Using Multinomial Naive Bayes,</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Accuracy of prediction is 77.67%.</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Precision of prediction is 0.78.</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Recall of prediction is 0.77.</a:t>
            </a:r>
          </a:p>
          <a:p>
            <a:pPr algn="l"/>
            <a:r>
              <a:rPr b="1" dirty="0" sz="1400" i="0" lang="en-US">
                <a:solidFill>
                  <a:srgbClr val="FF0000"/>
                </a:solidFill>
                <a:effectLst/>
                <a:latin typeface="Times New Roman" panose="02020603050405020304" pitchFamily="18" charset="0"/>
                <a:cs typeface="Times New Roman" panose="02020603050405020304" pitchFamily="18" charset="0"/>
              </a:rPr>
              <a:t>Using Bernoulli Naive Bayes,</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Accuracy of prediction is 77.0%.</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Precision of prediction is 0.76.</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Recall of prediction is 0.78.</a:t>
            </a:r>
          </a:p>
          <a:p>
            <a:pPr algn="l"/>
            <a:r>
              <a:rPr b="1" dirty="0" sz="1400" i="0" lang="en-US">
                <a:solidFill>
                  <a:srgbClr val="FF0000"/>
                </a:solidFill>
                <a:effectLst/>
                <a:latin typeface="Times New Roman" panose="02020603050405020304" pitchFamily="18" charset="0"/>
                <a:cs typeface="Times New Roman" panose="02020603050405020304" pitchFamily="18" charset="0"/>
              </a:rPr>
              <a:t>Using Logistic Regression,</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Accuracy of prediction is 76.67%.</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Precision of prediction is 0.8.</a:t>
            </a:r>
          </a:p>
          <a:p>
            <a:pPr lvl="1">
              <a:buFont typeface="Arial" panose="020B0604020202020204" pitchFamily="34" charset="0"/>
              <a:buChar char="•"/>
            </a:pPr>
            <a:r>
              <a:rPr b="0" dirty="0" i="0" lang="en-US">
                <a:solidFill>
                  <a:schemeClr val="tx1"/>
                </a:solidFill>
                <a:effectLst/>
                <a:latin typeface="Times New Roman" panose="02020603050405020304" pitchFamily="18" charset="0"/>
                <a:cs typeface="Times New Roman" panose="02020603050405020304" pitchFamily="18" charset="0"/>
              </a:rPr>
              <a:t>Recall of prediction is 0.71.</a:t>
            </a:r>
          </a:p>
          <a:p>
            <a:pPr algn="l">
              <a:buFont typeface="Arial" panose="020B0604020202020204" pitchFamily="34" charset="0"/>
              <a:buChar char="•"/>
            </a:pPr>
            <a:endParaRPr b="0" dirty="0" sz="1400" i="0" lang="en-US">
              <a:solidFill>
                <a:schemeClr val="tx1"/>
              </a:solidFill>
              <a:effectLst/>
              <a:latin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1" name="Content Placeholder 2"/>
          <p:cNvSpPr>
            <a:spLocks noGrp="1"/>
          </p:cNvSpPr>
          <p:nvPr>
            <p:ph idx="1"/>
          </p:nvPr>
        </p:nvSpPr>
        <p:spPr>
          <a:xfrm>
            <a:off x="626714" y="1315453"/>
            <a:ext cx="11029616" cy="4475747"/>
          </a:xfrm>
        </p:spPr>
        <p:txBody>
          <a:bodyPr>
            <a:normAutofit fontScale="75000" lnSpcReduction="20000"/>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nSpc>
                <a:spcPct val="150000"/>
              </a:lnSpc>
            </a:pPr>
            <a:r>
              <a:rPr b="1" dirty="0" sz="2000" lang="en-US">
                <a:solidFill>
                  <a:srgbClr val="92D04F"/>
                </a:solidFill>
                <a:effectLst>
                  <a:outerShdw algn="br" blurRad="38100" dir="2700000" dist="38100" rotWithShape="0">
                    <a:srgbClr val="000000"/>
                  </a:outerShdw>
                </a:effectLst>
              </a:rPr>
              <a:t>Enhanced Personalization: </a:t>
            </a:r>
            <a:r>
              <a:rPr b="1" dirty="0" sz="2000" lang="en-US">
                <a:solidFill>
                  <a:srgbClr val="FFFFFF"/>
                </a:solidFill>
                <a:effectLst>
                  <a:outerShdw algn="br" blurRad="38100" dir="2700000" dist="38100" rotWithShape="0">
                    <a:srgbClr val="000000"/>
                  </a:outerShdw>
                </a:effectLst>
              </a:rPr>
              <a:t>Utilize sentiment analysis to personalize customer interactions and delivery plans based on individual preferences and feedback.</a:t>
            </a:r>
          </a:p>
          <a:p>
            <a:pPr>
              <a:lnSpc>
                <a:spcPct val="150000"/>
              </a:lnSpc>
            </a:pPr>
            <a:r>
              <a:rPr b="1" dirty="0" sz="2000" lang="en-US">
                <a:solidFill>
                  <a:srgbClr val="92D04F"/>
                </a:solidFill>
                <a:effectLst>
                  <a:outerShdw algn="br" blurRad="38100" dir="2700000" dist="38100" rotWithShape="0">
                    <a:srgbClr val="000000"/>
                  </a:outerShdw>
                </a:effectLst>
              </a:rPr>
              <a:t>Real-Time Feedback Mechanisms</a:t>
            </a:r>
            <a:r>
              <a:rPr b="1" dirty="0" sz="2000" lang="en-US">
                <a:solidFill>
                  <a:srgbClr val="FFFFFF"/>
                </a:solidFill>
                <a:effectLst>
                  <a:outerShdw algn="br" blurRad="38100" dir="2700000" dist="38100" rotWithShape="0">
                    <a:srgbClr val="000000"/>
                  </a:outerShdw>
                </a:effectLst>
              </a:rPr>
              <a:t>: Implement real-time feedback systems to capture and analyze customer sentiments instantly, enabling immediate service improvements.</a:t>
            </a:r>
          </a:p>
          <a:p>
            <a:pPr>
              <a:lnSpc>
                <a:spcPct val="150000"/>
              </a:lnSpc>
            </a:pPr>
            <a:r>
              <a:rPr b="1" dirty="0" sz="2000" lang="en-US">
                <a:solidFill>
                  <a:srgbClr val="92D04F"/>
                </a:solidFill>
                <a:effectLst>
                  <a:outerShdw algn="br" blurRad="38100" dir="2700000" dist="38100" rotWithShape="0">
                    <a:srgbClr val="000000"/>
                  </a:outerShdw>
                </a:effectLst>
              </a:rPr>
              <a:t>Integration with AI and IoT</a:t>
            </a:r>
            <a:r>
              <a:rPr b="1" dirty="0" sz="2000" lang="en-US">
                <a:solidFill>
                  <a:srgbClr val="FFFFFF"/>
                </a:solidFill>
                <a:effectLst>
                  <a:outerShdw algn="br" blurRad="38100" dir="2700000" dist="38100" rotWithShape="0">
                    <a:srgbClr val="000000"/>
                  </a:outerShdw>
                </a:effectLst>
              </a:rPr>
              <a:t>: Integrate sentiment analysis with AI and IoT devices to monitor customer emotions and experiences in real-time, enhancing proactive restaurant delivery.</a:t>
            </a:r>
          </a:p>
          <a:p>
            <a:pPr>
              <a:lnSpc>
                <a:spcPct val="150000"/>
              </a:lnSpc>
            </a:pPr>
            <a:r>
              <a:rPr b="1" dirty="0" sz="2000" lang="en-US">
                <a:solidFill>
                  <a:srgbClr val="92D04F"/>
                </a:solidFill>
                <a:effectLst>
                  <a:outerShdw algn="br" blurRad="38100" dir="2700000" dist="38100" rotWithShape="0">
                    <a:srgbClr val="000000"/>
                  </a:outerShdw>
                </a:effectLst>
              </a:rPr>
              <a:t>Predictive Analytics: </a:t>
            </a:r>
            <a:r>
              <a:rPr b="1" dirty="0" sz="2000" lang="en-US">
                <a:solidFill>
                  <a:srgbClr val="FFFFFF"/>
                </a:solidFill>
                <a:effectLst>
                  <a:outerShdw algn="br" blurRad="38100" dir="2700000" dist="38100" rotWithShape="0">
                    <a:srgbClr val="000000"/>
                  </a:outerShdw>
                </a:effectLst>
              </a:rPr>
              <a:t>Develop predictive models using historical sentiment data to anticipate patient needs and optimize resource allocation and service planning</a:t>
            </a:r>
            <a:r>
              <a:rPr b="1" dirty="0" sz="2000" lang="en-US">
                <a:solidFill>
                  <a:srgbClr val="92D04F"/>
                </a:solidFill>
                <a:effectLst>
                  <a:outerShdw algn="br" blurRad="38100" dir="2700000" dist="38100" rotWithShape="0">
                    <a:srgbClr val="000000"/>
                  </a:outerShdw>
                </a:effectLst>
              </a:rPr>
              <a:t>.</a:t>
            </a:r>
          </a:p>
          <a:p>
            <a:pPr>
              <a:lnSpc>
                <a:spcPct val="150000"/>
              </a:lnSpc>
            </a:pPr>
            <a:r>
              <a:rPr b="1" dirty="0" sz="2000" lang="en-US">
                <a:solidFill>
                  <a:srgbClr val="92D04F"/>
                </a:solidFill>
                <a:effectLst>
                  <a:outerShdw algn="br" blurRad="38100" dir="2700000" dist="38100" rotWithShape="0">
                    <a:srgbClr val="000000"/>
                  </a:outerShdw>
                </a:effectLst>
              </a:rPr>
              <a:t>Cross-Institutional Benchmarking: </a:t>
            </a:r>
            <a:r>
              <a:rPr b="1" dirty="0" sz="2000" lang="en-US">
                <a:solidFill>
                  <a:srgbClr val="FFFFFF"/>
                </a:solidFill>
                <a:effectLst>
                  <a:outerShdw algn="br" blurRad="38100" dir="2700000" dist="38100" rotWithShape="0">
                    <a:srgbClr val="000000"/>
                  </a:outerShdw>
                </a:effectLst>
              </a:rPr>
              <a:t>Establish benchmarks for sentiment analysis across customer institutions to compare performance and identify best practices for continuous improvement.</a:t>
            </a:r>
          </a:p>
          <a:p>
            <a:pPr indent="-305435" marL="305435"/>
            <a:endParaRPr dirty="0" sz="2000" lang="en-US"/>
          </a:p>
          <a:p>
            <a:pPr indent="-305435" marL="305435"/>
            <a:endParaRPr dirty="0" lang="en-US"/>
          </a:p>
        </p:txBody>
      </p:sp>
      <p:sp>
        <p:nvSpPr>
          <p:cNvPr id="1048632" name="Title 4"/>
          <p:cNvSpPr txBox="1"/>
          <p:nvPr/>
        </p:nvSpPr>
        <p:spPr>
          <a:xfrm>
            <a:off x="770253" y="379438"/>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3"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34" name="Content Placeholder 1"/>
          <p:cNvSpPr>
            <a:spLocks noGrp="1"/>
          </p:cNvSpPr>
          <p:nvPr>
            <p:ph idx="1"/>
          </p:nvPr>
        </p:nvSpPr>
        <p:spPr/>
        <p:txBody>
          <a:bodyPr>
            <a:normAutofit fontScale="62500" lnSpcReduction="20000"/>
          </a:bodyPr>
          <a:p>
            <a:pPr>
              <a:lnSpc>
                <a:spcPct val="150000"/>
              </a:lnSpc>
            </a:pPr>
            <a:r>
              <a:rPr b="1" dirty="0" sz="2400" lang="en-US">
                <a:solidFill>
                  <a:srgbClr val="FFFFFF"/>
                </a:solidFill>
                <a:effectLst>
                  <a:outerShdw algn="br" blurRad="38100" dir="2700000" dist="38100" rotWithShape="0">
                    <a:srgbClr val="000000"/>
                  </a:outerShdw>
                </a:effectLst>
              </a:rPr>
              <a:t>[1] M. Govindarajan, “Sentiment Analysis of Restaurant Reviews Using Hybrid Classification Model,” IRF International Conference, 2014. [ D. V. N. Devi, C.K. Kumar and S. </a:t>
            </a:r>
            <a:r>
              <a:rPr b="1" dirty="0" sz="2400" lang="en-US" err="1">
                <a:solidFill>
                  <a:srgbClr val="FFFFFF"/>
                </a:solidFill>
                <a:effectLst>
                  <a:outerShdw algn="br" blurRad="38100" dir="2700000" dist="38100" rotWithShape="0">
                    <a:srgbClr val="000000"/>
                  </a:outerShdw>
                </a:effectLst>
              </a:rPr>
              <a:t>Prasasd</a:t>
            </a:r>
            <a:r>
              <a:rPr b="1" dirty="0" sz="2400" lang="en-US">
                <a:solidFill>
                  <a:srgbClr val="FFFFFF"/>
                </a:solidFill>
                <a:effectLst>
                  <a:outerShdw algn="br" blurRad="38100" dir="2700000" dist="38100" rotWithShape="0">
                    <a:srgbClr val="000000"/>
                  </a:outerShdw>
                </a:effectLst>
              </a:rPr>
              <a:t> “A feature Based Approach for Sentiment Analysis by Using Support Vector Machine”.</a:t>
            </a:r>
          </a:p>
          <a:p>
            <a:pPr>
              <a:lnSpc>
                <a:spcPct val="150000"/>
              </a:lnSpc>
            </a:pPr>
            <a:r>
              <a:rPr b="1" dirty="0" sz="2400" lang="en-US">
                <a:solidFill>
                  <a:srgbClr val="FFFFFF"/>
                </a:solidFill>
                <a:effectLst>
                  <a:outerShdw algn="br" blurRad="38100" dir="2700000" dist="38100" rotWithShape="0">
                    <a:srgbClr val="000000"/>
                  </a:outerShdw>
                </a:effectLst>
              </a:rPr>
              <a:t>Y. </a:t>
            </a:r>
            <a:r>
              <a:rPr b="1" dirty="0" sz="2400" lang="en-US" err="1">
                <a:solidFill>
                  <a:srgbClr val="FFFFFF"/>
                </a:solidFill>
                <a:effectLst>
                  <a:outerShdw algn="br" blurRad="38100" dir="2700000" dist="38100" rotWithShape="0">
                    <a:srgbClr val="000000"/>
                  </a:outerShdw>
                </a:effectLst>
              </a:rPr>
              <a:t>Woldemariam</a:t>
            </a:r>
            <a:r>
              <a:rPr b="1" dirty="0" sz="2400" lang="en-US">
                <a:solidFill>
                  <a:srgbClr val="FFFFFF"/>
                </a:solidFill>
                <a:effectLst>
                  <a:outerShdw algn="br" blurRad="38100" dir="2700000" dist="38100" rotWithShape="0">
                    <a:srgbClr val="000000"/>
                  </a:outerShdw>
                </a:effectLst>
              </a:rPr>
              <a:t>, “Sentiment analysis in a cross-media analysis framework,” Hangzhou, 2016. [4] E. </a:t>
            </a:r>
            <a:r>
              <a:rPr b="1" dirty="0" sz="2400" lang="en-US" err="1">
                <a:solidFill>
                  <a:srgbClr val="FFFFFF"/>
                </a:solidFill>
                <a:effectLst>
                  <a:outerShdw algn="br" blurRad="38100" dir="2700000" dist="38100" rotWithShape="0">
                    <a:srgbClr val="000000"/>
                  </a:outerShdw>
                </a:effectLst>
              </a:rPr>
              <a:t>Boiv</a:t>
            </a:r>
            <a:r>
              <a:rPr b="1" dirty="0" sz="2400" lang="en-US">
                <a:solidFill>
                  <a:srgbClr val="FFFFFF"/>
                </a:solidFill>
                <a:effectLst>
                  <a:outerShdw algn="br" blurRad="38100" dir="2700000" dist="38100" rotWithShape="0">
                    <a:srgbClr val="000000"/>
                  </a:outerShdw>
                </a:effectLst>
              </a:rPr>
              <a:t> and M. F. </a:t>
            </a:r>
            <a:r>
              <a:rPr b="1" dirty="0" sz="2400" lang="en-US" err="1">
                <a:solidFill>
                  <a:srgbClr val="FFFFFF"/>
                </a:solidFill>
                <a:effectLst>
                  <a:outerShdw algn="br" blurRad="38100" dir="2700000" dist="38100" rotWithShape="0">
                    <a:srgbClr val="000000"/>
                  </a:outerShdw>
                </a:effectLst>
              </a:rPr>
              <a:t>Moens</a:t>
            </a:r>
            <a:r>
              <a:rPr b="1" dirty="0" sz="2400" lang="en-US">
                <a:solidFill>
                  <a:srgbClr val="FFFFFF"/>
                </a:solidFill>
                <a:effectLst>
                  <a:outerShdw algn="br" blurRad="38100" dir="2700000" dist="38100" rotWithShape="0">
                    <a:srgbClr val="000000"/>
                  </a:outerShdw>
                </a:effectLst>
              </a:rPr>
              <a:t>, “A machine learning approach to sentiment analysis in multilingual Web texts,” Belgium: Springer- Information Retrieval Journals, 2008.[5] A.B. Pawar, M.A. </a:t>
            </a:r>
            <a:r>
              <a:rPr b="1" dirty="0" sz="2400" lang="en-US" err="1">
                <a:solidFill>
                  <a:srgbClr val="FFFFFF"/>
                </a:solidFill>
                <a:effectLst>
                  <a:outerShdw algn="br" blurRad="38100" dir="2700000" dist="38100" rotWithShape="0">
                    <a:srgbClr val="000000"/>
                  </a:outerShdw>
                </a:effectLst>
              </a:rPr>
              <a:t>Jawale</a:t>
            </a:r>
            <a:r>
              <a:rPr b="1" dirty="0" sz="2400" lang="en-US">
                <a:solidFill>
                  <a:srgbClr val="FFFFFF"/>
                </a:solidFill>
                <a:effectLst>
                  <a:outerShdw algn="br" blurRad="38100" dir="2700000" dist="38100" rotWithShape="0">
                    <a:srgbClr val="000000"/>
                  </a:outerShdw>
                </a:effectLst>
              </a:rPr>
              <a:t> and D.N. </a:t>
            </a:r>
            <a:r>
              <a:rPr b="1" dirty="0" sz="2400" lang="en-US" err="1">
                <a:solidFill>
                  <a:srgbClr val="FFFFFF"/>
                </a:solidFill>
                <a:effectLst>
                  <a:outerShdw algn="br" blurRad="38100" dir="2700000" dist="38100" rotWithShape="0">
                    <a:srgbClr val="000000"/>
                  </a:outerShdw>
                </a:effectLst>
              </a:rPr>
              <a:t>Kyatanavar</a:t>
            </a:r>
            <a:r>
              <a:rPr b="1" dirty="0" sz="2400" lang="en-US">
                <a:solidFill>
                  <a:srgbClr val="FFFFFF"/>
                </a:solidFill>
                <a:effectLst>
                  <a:outerShdw algn="br" blurRad="38100" dir="2700000" dist="38100" rotWithShape="0">
                    <a:srgbClr val="000000"/>
                  </a:outerShdw>
                </a:effectLst>
              </a:rPr>
              <a:t>, “Fundamentals of Sentiment Analysis: Concepts and Methodology”, An Environment of Computation Intelligence, Springer International Publishing Switzerland 2016, pp. 25-35.[6] Peter </a:t>
            </a:r>
            <a:r>
              <a:rPr b="1" dirty="0" sz="2400" lang="en-US" err="1">
                <a:solidFill>
                  <a:srgbClr val="FFFFFF"/>
                </a:solidFill>
                <a:effectLst>
                  <a:outerShdw algn="br" blurRad="38100" dir="2700000" dist="38100" rotWithShape="0">
                    <a:srgbClr val="000000"/>
                  </a:outerShdw>
                </a:effectLst>
              </a:rPr>
              <a:t>Koncz</a:t>
            </a:r>
            <a:r>
              <a:rPr b="1" dirty="0" sz="2400" lang="en-US">
                <a:solidFill>
                  <a:srgbClr val="FFFFFF"/>
                </a:solidFill>
                <a:effectLst>
                  <a:outerShdw algn="br" blurRad="38100" dir="2700000" dist="38100" rotWithShape="0">
                    <a:srgbClr val="000000"/>
                  </a:outerShdw>
                </a:effectLst>
              </a:rPr>
              <a:t> and Jan Paralic, “An approach to feature selection for sentiment analysis”, 15th International Conference on Intelligent Engineering Systems, June 23 –25, 2011, </a:t>
            </a:r>
            <a:r>
              <a:rPr b="1" dirty="0" sz="2400" lang="en-US" err="1">
                <a:solidFill>
                  <a:srgbClr val="FFFFFF"/>
                </a:solidFill>
                <a:effectLst>
                  <a:outerShdw algn="br" blurRad="38100" dir="2700000" dist="38100" rotWithShape="0">
                    <a:srgbClr val="000000"/>
                  </a:outerShdw>
                </a:effectLst>
              </a:rPr>
              <a:t>Poprad</a:t>
            </a:r>
            <a:r>
              <a:rPr b="1" dirty="0" sz="2400" lang="en-US">
                <a:solidFill>
                  <a:srgbClr val="FFFFFF"/>
                </a:solidFill>
                <a:effectLst>
                  <a:outerShdw algn="br" blurRad="38100" dir="2700000" dist="38100" rotWithShape="0">
                    <a:srgbClr val="000000"/>
                  </a:outerShdw>
                </a:effectLst>
              </a:rPr>
              <a:t>, Slovakia.[7] </a:t>
            </a:r>
            <a:r>
              <a:rPr b="1" dirty="0" sz="2400" lang="en-US" err="1">
                <a:solidFill>
                  <a:srgbClr val="FFFFFF"/>
                </a:solidFill>
                <a:effectLst>
                  <a:outerShdw algn="br" blurRad="38100" dir="2700000" dist="38100" rotWithShape="0">
                    <a:srgbClr val="000000"/>
                  </a:outerShdw>
                </a:effectLst>
              </a:rPr>
              <a:t>S.Vidhya</a:t>
            </a:r>
            <a:r>
              <a:rPr b="1" dirty="0" sz="2400" lang="en-US">
                <a:solidFill>
                  <a:srgbClr val="FFFFFF"/>
                </a:solidFill>
                <a:effectLst>
                  <a:outerShdw algn="br" blurRad="38100" dir="2700000" dist="38100" rotWithShape="0">
                    <a:srgbClr val="000000"/>
                  </a:outerShdw>
                </a:effectLst>
              </a:rPr>
              <a:t>, </a:t>
            </a:r>
            <a:r>
              <a:rPr b="1" dirty="0" sz="2400" lang="en-US" err="1">
                <a:solidFill>
                  <a:srgbClr val="FFFFFF"/>
                </a:solidFill>
                <a:effectLst>
                  <a:outerShdw algn="br" blurRad="38100" dir="2700000" dist="38100" rotWithShape="0">
                    <a:srgbClr val="000000"/>
                  </a:outerShdw>
                </a:effectLst>
              </a:rPr>
              <a:t>D.Asir</a:t>
            </a:r>
            <a:r>
              <a:rPr b="1" dirty="0" sz="2400" lang="en-US">
                <a:solidFill>
                  <a:srgbClr val="FFFFFF"/>
                </a:solidFill>
                <a:effectLst>
                  <a:outerShdw algn="br" blurRad="38100" dir="2700000" dist="38100" rotWithShape="0">
                    <a:srgbClr val="000000"/>
                  </a:outerShdw>
                </a:effectLst>
              </a:rPr>
              <a:t> Antony Gnana Singh and </a:t>
            </a:r>
            <a:r>
              <a:rPr b="1" dirty="0" sz="2400" lang="en-US" err="1">
                <a:solidFill>
                  <a:srgbClr val="FFFFFF"/>
                </a:solidFill>
                <a:effectLst>
                  <a:outerShdw algn="br" blurRad="38100" dir="2700000" dist="38100" rotWithShape="0">
                    <a:srgbClr val="000000"/>
                  </a:outerShdw>
                </a:effectLst>
              </a:rPr>
              <a:t>E.Jebamalar</a:t>
            </a:r>
            <a:r>
              <a:rPr b="1" dirty="0" sz="2400" lang="en-US">
                <a:solidFill>
                  <a:srgbClr val="FFFFFF"/>
                </a:solidFill>
                <a:effectLst>
                  <a:outerShdw algn="br" blurRad="38100" dir="2700000" dist="38100" rotWithShape="0">
                    <a:srgbClr val="000000"/>
                  </a:outerShdw>
                </a:effectLst>
              </a:rPr>
              <a:t> </a:t>
            </a:r>
            <a:r>
              <a:rPr b="1" dirty="0" sz="2400" lang="en-US" err="1">
                <a:solidFill>
                  <a:srgbClr val="FFFFFF"/>
                </a:solidFill>
                <a:effectLst>
                  <a:outerShdw algn="br" blurRad="38100" dir="2700000" dist="38100" rotWithShape="0">
                    <a:srgbClr val="000000"/>
                  </a:outerShdw>
                </a:effectLst>
              </a:rPr>
              <a:t>Leavline</a:t>
            </a:r>
            <a:r>
              <a:rPr b="1" dirty="0" sz="2400" lang="en-US">
                <a:solidFill>
                  <a:srgbClr val="FFFFFF"/>
                </a:solidFill>
                <a:effectLst>
                  <a:outerShdw algn="br" blurRad="38100" dir="2700000" dist="38100" rotWithShape="0">
                    <a:srgbClr val="000000"/>
                  </a:outerShdw>
                </a:effectLst>
              </a:rPr>
              <a:t>, “Feature Extraction for Document Classification”, International Journal of Innovative Research in Science, Engineering and Technology, Vol. 4, Special Issue 6[8] </a:t>
            </a:r>
            <a:r>
              <a:rPr b="1" dirty="0" sz="2400" lang="en-US" err="1">
                <a:solidFill>
                  <a:srgbClr val="FFFFFF"/>
                </a:solidFill>
                <a:effectLst>
                  <a:outerShdw algn="br" blurRad="38100" dir="2700000" dist="38100" rotWithShape="0">
                    <a:srgbClr val="000000"/>
                  </a:outerShdw>
                </a:effectLst>
              </a:rPr>
              <a:t>B.Pang</a:t>
            </a:r>
            <a:r>
              <a:rPr b="1" dirty="0" sz="2400" lang="en-US">
                <a:solidFill>
                  <a:srgbClr val="FFFFFF"/>
                </a:solidFill>
                <a:effectLst>
                  <a:outerShdw algn="br" blurRad="38100" dir="2700000" dist="38100" rotWithShape="0">
                    <a:srgbClr val="000000"/>
                  </a:outerShdw>
                </a:effectLst>
              </a:rPr>
              <a:t> and </a:t>
            </a:r>
            <a:r>
              <a:rPr b="1" dirty="0" sz="2400" lang="en-US" err="1">
                <a:solidFill>
                  <a:srgbClr val="FFFFFF"/>
                </a:solidFill>
                <a:effectLst>
                  <a:outerShdw algn="br" blurRad="38100" dir="2700000" dist="38100" rotWithShape="0">
                    <a:srgbClr val="000000"/>
                  </a:outerShdw>
                </a:effectLst>
              </a:rPr>
              <a:t>L.Lee</a:t>
            </a:r>
            <a:r>
              <a:rPr b="1" dirty="0" sz="2400" lang="en-US">
                <a:solidFill>
                  <a:srgbClr val="FFFFFF"/>
                </a:solidFill>
                <a:effectLst>
                  <a:outerShdw algn="br" blurRad="38100" dir="2700000" dist="38100" rotWithShape="0">
                    <a:srgbClr val="000000"/>
                  </a:outerShdw>
                </a:effectLst>
              </a:rPr>
              <a:t>, “Opinion mining and sentiment analysis,” vol. 3, no. 1-2, 2008.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5" name="Title 4"/>
          <p:cNvSpPr>
            <a:spLocks noGrp="1"/>
          </p:cNvSpPr>
          <p:nvPr>
            <p:ph type="title"/>
          </p:nvPr>
        </p:nvSpPr>
        <p:spPr>
          <a:xfrm>
            <a:off x="1463041" y="2766218"/>
            <a:ext cx="9298744" cy="1325563"/>
          </a:xfrm>
        </p:spPr>
        <p:txBody>
          <a:bodyPr/>
          <a:p>
            <a:pPr algn="ctr"/>
            <a:endParaRPr b="1" dirty="0" lang="en-US">
              <a:solidFill>
                <a:srgbClr val="002060"/>
              </a:solidFill>
              <a:latin typeface="Arial" panose="020B0604020202020204" pitchFamily="34" charset="0"/>
              <a:cs typeface="Arial" panose="020B0604020202020204" pitchFamily="34" charset="0"/>
            </a:endParaRPr>
          </a:p>
        </p:txBody>
      </p:sp>
      <p:pic>
        <p:nvPicPr>
          <p:cNvPr id="2097160" name="Picture 3"/>
          <p:cNvPicPr>
            <a:picLocks noChangeAspect="1"/>
          </p:cNvPicPr>
          <p:nvPr/>
        </p:nvPicPr>
        <p:blipFill>
          <a:blip xmlns:r="http://schemas.openxmlformats.org/officeDocument/2006/relationships" r:embed="rId1"/>
          <a:stretch>
            <a:fillRect/>
          </a:stretch>
        </p:blipFill>
        <p:spPr>
          <a:xfrm>
            <a:off x="137653" y="68826"/>
            <a:ext cx="11887200" cy="671543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2" name="Title 1"/>
          <p:cNvSpPr>
            <a:spLocks noGrp="1"/>
          </p:cNvSpPr>
          <p:nvPr>
            <p:ph type="title"/>
          </p:nvPr>
        </p:nvSpPr>
        <p:spPr>
          <a:xfrm>
            <a:off x="63910" y="-437536"/>
            <a:ext cx="12128090" cy="7379098"/>
          </a:xfrm>
        </p:spPr>
        <p:txBody>
          <a:bodyPr>
            <a:normAutofit/>
          </a:bodyPr>
          <a:p>
            <a:pPr algn="l"/>
            <a:r>
              <a:rPr dirty="0" sz="2400" lang="en-US"/>
              <a:t>      </a:t>
            </a:r>
            <a:r>
              <a:rPr dirty="0" sz="2400" lang="en-US">
                <a:solidFill>
                  <a:srgbClr val="FF0000"/>
                </a:solidFill>
              </a:rPr>
              <a:t>            PROJECT TITLE:</a:t>
            </a:r>
            <a:br>
              <a:rPr dirty="0" sz="1600" lang="en-US">
                <a:solidFill>
                  <a:srgbClr val="FF0000"/>
                </a:solidFill>
              </a:rPr>
            </a:br>
            <a:br>
              <a:rPr dirty="0" sz="1600" lang="en-US"/>
            </a:br>
            <a:br>
              <a:rPr dirty="0" sz="1600" lang="en-US"/>
            </a:br>
            <a:br>
              <a:rPr dirty="0" sz="1600" lang="en-US"/>
            </a:br>
            <a:br>
              <a:rPr dirty="0" sz="1600" lang="en-US"/>
            </a:br>
            <a:br>
              <a:rPr dirty="0" sz="1600" lang="en-US"/>
            </a:br>
            <a:br>
              <a:rPr dirty="0" sz="1600" lang="en-US"/>
            </a:br>
            <a:br>
              <a:rPr dirty="0" sz="1600" lang="en-US"/>
            </a:br>
            <a:br>
              <a:rPr dirty="0" sz="1600" lang="en-US"/>
            </a:br>
            <a:br>
              <a:rPr dirty="0" sz="1600" lang="en-US"/>
            </a:br>
            <a:br>
              <a:rPr dirty="0" sz="1600" lang="en-US"/>
            </a:br>
            <a:br>
              <a:rPr dirty="0" sz="1600" lang="en-US"/>
            </a:br>
            <a:br>
              <a:rPr dirty="0" sz="1600" lang="en-US"/>
            </a:br>
            <a:r>
              <a:rPr dirty="0" sz="1600" lang="en-US"/>
              <a:t>   </a:t>
            </a:r>
            <a:br>
              <a:rPr dirty="0" sz="1600" lang="en-US"/>
            </a:br>
            <a:br>
              <a:rPr dirty="0" sz="1600" lang="en-US"/>
            </a:br>
            <a:r>
              <a:rPr dirty="0" sz="2400" lang="en-US">
                <a:solidFill>
                  <a:srgbClr val="FF0000"/>
                </a:solidFill>
              </a:rPr>
              <a:t>PRESENTED BY:</a:t>
            </a:r>
            <a:br>
              <a:rPr dirty="0" sz="1600" lang="en-US"/>
            </a:br>
            <a:r>
              <a:rPr dirty="0" sz="1600" lang="en-US"/>
              <a:t>                             </a:t>
            </a:r>
            <a:r>
              <a:rPr dirty="0" sz="1600" lang="en-US">
                <a:solidFill>
                  <a:srgbClr val="FF0000"/>
                </a:solidFill>
              </a:rPr>
              <a:t>NAME                                    : </a:t>
            </a:r>
            <a:r>
              <a:rPr dirty="0" sz="1600" lang="en-US">
                <a:solidFill>
                  <a:srgbClr val="FFC000"/>
                </a:solidFill>
              </a:rPr>
              <a:t>Villa. Krupa </a:t>
            </a:r>
            <a:r>
              <a:rPr dirty="0" sz="1600" lang="en-US" err="1">
                <a:solidFill>
                  <a:srgbClr val="FFC000"/>
                </a:solidFill>
              </a:rPr>
              <a:t>sagar</a:t>
            </a:r>
            <a:br>
              <a:rPr dirty="0" sz="1600" lang="en-US"/>
            </a:br>
            <a:r>
              <a:rPr dirty="0" sz="1600" lang="en-US"/>
              <a:t>                             </a:t>
            </a:r>
            <a:r>
              <a:rPr dirty="0" sz="1600" lang="en-US">
                <a:solidFill>
                  <a:srgbClr val="FF0000"/>
                </a:solidFill>
              </a:rPr>
              <a:t>COLLEGE  NAME               : </a:t>
            </a:r>
            <a:r>
              <a:rPr dirty="0" sz="1600" lang="en-US">
                <a:solidFill>
                  <a:srgbClr val="FFC000"/>
                </a:solidFill>
              </a:rPr>
              <a:t>ADITYA COLLEGE OF ENGINEERING,SURAMPALEM,ANDHARA PRADESH.</a:t>
            </a:r>
            <a:br>
              <a:rPr dirty="0" sz="1600" lang="en-US">
                <a:solidFill>
                  <a:srgbClr val="FFC000"/>
                </a:solidFill>
              </a:rPr>
            </a:br>
            <a:r>
              <a:rPr dirty="0" sz="1600" lang="en-US"/>
              <a:t>                             </a:t>
            </a:r>
            <a:r>
              <a:rPr dirty="0" sz="1600" lang="en-US">
                <a:solidFill>
                  <a:srgbClr val="FF0000"/>
                </a:solidFill>
              </a:rPr>
              <a:t>INTERNSHIP DOMAIN     :</a:t>
            </a:r>
            <a:r>
              <a:rPr dirty="0" sz="1600" lang="en-US"/>
              <a:t> </a:t>
            </a:r>
            <a:r>
              <a:rPr dirty="0" sz="1600" lang="en-US">
                <a:solidFill>
                  <a:srgbClr val="FFC000"/>
                </a:solidFill>
              </a:rPr>
              <a:t>ARTIFICIAL INTELLIGENCE &amp; MACHINE LEARNING.</a:t>
            </a:r>
            <a:br>
              <a:rPr dirty="0" sz="1600" lang="en-US"/>
            </a:br>
            <a:r>
              <a:rPr dirty="0" sz="1600" lang="en-US">
                <a:solidFill>
                  <a:srgbClr val="FF0000"/>
                </a:solidFill>
              </a:rPr>
              <a:t>                        </a:t>
            </a:r>
            <a:br>
              <a:rPr dirty="0" sz="1600" lang="en-US"/>
            </a:br>
            <a:endParaRPr dirty="0" sz="1600" lang="en-IN"/>
          </a:p>
        </p:txBody>
      </p:sp>
      <p:sp>
        <p:nvSpPr>
          <p:cNvPr id="1048593" name="Rectangle 1"/>
          <p:cNvSpPr>
            <a:spLocks noChangeArrowheads="1"/>
          </p:cNvSpPr>
          <p:nvPr/>
        </p:nvSpPr>
        <p:spPr bwMode="auto">
          <a:xfrm>
            <a:off x="0" y="-17907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594" name="Rectangle 8"/>
          <p:cNvSpPr>
            <a:spLocks noChangeArrowheads="1"/>
          </p:cNvSpPr>
          <p:nvPr/>
        </p:nvSpPr>
        <p:spPr bwMode="auto">
          <a:xfrm>
            <a:off x="152400" y="-2667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595" name="Rectangle 9"/>
          <p:cNvSpPr>
            <a:spLocks noChangeArrowheads="1"/>
          </p:cNvSpPr>
          <p:nvPr/>
        </p:nvSpPr>
        <p:spPr bwMode="auto">
          <a:xfrm>
            <a:off x="304800" y="12573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596" name="Rectangle 10"/>
          <p:cNvSpPr>
            <a:spLocks noChangeArrowheads="1"/>
          </p:cNvSpPr>
          <p:nvPr/>
        </p:nvSpPr>
        <p:spPr bwMode="auto">
          <a:xfrm>
            <a:off x="457200" y="27813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597" name="Rectangle 11"/>
          <p:cNvSpPr>
            <a:spLocks noChangeArrowheads="1"/>
          </p:cNvSpPr>
          <p:nvPr/>
        </p:nvSpPr>
        <p:spPr bwMode="auto">
          <a:xfrm>
            <a:off x="609600" y="43053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598" name="Rectangle 12"/>
          <p:cNvSpPr>
            <a:spLocks noChangeArrowheads="1"/>
          </p:cNvSpPr>
          <p:nvPr/>
        </p:nvSpPr>
        <p:spPr bwMode="auto">
          <a:xfrm>
            <a:off x="762000" y="58293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599" name="Rectangle 13"/>
          <p:cNvSpPr>
            <a:spLocks noChangeArrowheads="1"/>
          </p:cNvSpPr>
          <p:nvPr/>
        </p:nvSpPr>
        <p:spPr bwMode="auto">
          <a:xfrm>
            <a:off x="914400" y="73533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sp>
        <p:nvSpPr>
          <p:cNvPr id="1048600" name="Rectangle 14"/>
          <p:cNvSpPr>
            <a:spLocks noChangeArrowheads="1"/>
          </p:cNvSpPr>
          <p:nvPr/>
        </p:nvSpPr>
        <p:spPr bwMode="auto">
          <a:xfrm>
            <a:off x="1066800" y="887730"/>
            <a:ext cx="182880" cy="358140"/>
          </a:xfrm>
          <a:prstGeom prst="rect"/>
          <a:noFill/>
          <a:ln>
            <a:noFill/>
          </a:ln>
          <a:effectLst/>
        </p:spPr>
        <p:txBody>
          <a:bodyPr anchor="ctr" anchorCtr="0" bIns="45720" compatLnSpc="1" lIns="91440" numCol="1" rIns="91440" tIns="45720" vert="horz" wrap="none">
            <a:prstTxWarp prst="textNoShape"/>
            <a:spAutoFit/>
          </a:bodyPr>
          <a:p>
            <a:endParaRPr lang="en-IN"/>
          </a:p>
        </p:txBody>
      </p:sp>
      <p:pic>
        <p:nvPicPr>
          <p:cNvPr id="2097154" name="Picture 37"/>
          <p:cNvPicPr>
            <a:picLocks noChangeAspect="1"/>
          </p:cNvPicPr>
          <p:nvPr/>
        </p:nvPicPr>
        <p:blipFill>
          <a:blip xmlns:r="http://schemas.openxmlformats.org/officeDocument/2006/relationships" r:embed="rId1">
            <a:alphaModFix amt="50000"/>
          </a:blip>
          <a:stretch>
            <a:fillRect/>
          </a:stretch>
        </p:blipFill>
        <p:spPr>
          <a:xfrm>
            <a:off x="0" y="231604"/>
            <a:ext cx="12152671" cy="3736803"/>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6" name="Title 1"/>
          <p:cNvSpPr>
            <a:spLocks noGrp="1"/>
          </p:cNvSpPr>
          <p:nvPr>
            <p:ph type="title"/>
          </p:nvPr>
        </p:nvSpPr>
        <p:spPr>
          <a:xfrm>
            <a:off x="966667" y="430648"/>
            <a:ext cx="9680752" cy="1325563"/>
          </a:xfrm>
        </p:spPr>
        <p:txBody>
          <a:bodyPr/>
          <a:p>
            <a:r>
              <a:rPr b="1" dirty="0" lang="en-US">
                <a:solidFill>
                  <a:srgbClr val="FF0000"/>
                </a:solidFill>
                <a:latin typeface="Arial" panose="020B0604020202020204" pitchFamily="34" charset="0"/>
                <a:cs typeface="Arial" panose="020B0604020202020204" pitchFamily="34" charset="0"/>
              </a:rPr>
              <a:t>OUTLINE</a:t>
            </a:r>
          </a:p>
        </p:txBody>
      </p:sp>
      <p:sp>
        <p:nvSpPr>
          <p:cNvPr id="1048607"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r>
              <a:rPr b="1" dirty="0" sz="2000" lang="en-US">
                <a:latin typeface="Arial"/>
                <a:ea typeface="+mn-lt"/>
                <a:cs typeface="Arial"/>
              </a:rPr>
              <a:t>Proposed System/Solution</a:t>
            </a:r>
            <a:endParaRPr dirty="0" lang="en-US">
              <a:latin typeface="Arial"/>
              <a:cs typeface="Arial"/>
            </a:endParaRPr>
          </a:p>
          <a:p>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r>
              <a:rPr b="1" dirty="0" sz="2000" lang="en-US">
                <a:latin typeface="Arial"/>
                <a:ea typeface="+mn-lt"/>
                <a:cs typeface="+mn-lt"/>
              </a:rPr>
              <a:t>Algorithm &amp; Deployment  </a:t>
            </a:r>
            <a:endParaRPr dirty="0" lang="en-US">
              <a:latin typeface="Arial"/>
              <a:cs typeface="Calibri"/>
            </a:endParaRPr>
          </a:p>
          <a:p>
            <a:r>
              <a:rPr b="1" dirty="0" sz="2000" lang="en-US">
                <a:latin typeface="Arial"/>
                <a:ea typeface="+mn-lt"/>
                <a:cs typeface="Arial"/>
              </a:rPr>
              <a:t>Result</a:t>
            </a:r>
          </a:p>
          <a:p>
            <a:r>
              <a:rPr b="1" dirty="0" sz="2000" lang="en-US">
                <a:latin typeface="Arial"/>
                <a:ea typeface="+mn-lt"/>
                <a:cs typeface="Arial"/>
              </a:rPr>
              <a:t>Codes and outputs</a:t>
            </a:r>
          </a:p>
          <a:p>
            <a:r>
              <a:rPr b="1" dirty="0" sz="2000" lang="en-US">
                <a:latin typeface="Arial"/>
                <a:ea typeface="+mn-lt"/>
                <a:cs typeface="Arial"/>
              </a:rPr>
              <a:t>Conclusion</a:t>
            </a:r>
            <a:endParaRPr dirty="0" lang="en-US">
              <a:latin typeface="Arial"/>
              <a:cs typeface="Arial"/>
            </a:endParaRPr>
          </a:p>
          <a:p>
            <a:r>
              <a:rPr b="1" dirty="0" sz="2000" lang="en-US">
                <a:latin typeface="Arial"/>
                <a:ea typeface="+mn-lt"/>
                <a:cs typeface="Arial"/>
              </a:rPr>
              <a:t>Future Scope</a:t>
            </a:r>
          </a:p>
          <a:p>
            <a:r>
              <a:rPr b="1" dirty="0" sz="2000" lang="en-US">
                <a:latin typeface="Arial"/>
                <a:ea typeface="+mn-lt"/>
                <a:cs typeface="Arial"/>
              </a:rPr>
              <a:t>References</a:t>
            </a:r>
            <a:endParaRPr dirty="0" lang="en-US">
              <a:latin typeface="Arial"/>
              <a:cs typeface="Arial"/>
            </a:endParaRPr>
          </a:p>
          <a:p>
            <a:endParaRPr dirty="0" lang="en-US">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746647" y="216310"/>
            <a:ext cx="10353762" cy="97045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9" name="Content Placeholder 1"/>
          <p:cNvSpPr>
            <a:spLocks noGrp="1"/>
          </p:cNvSpPr>
          <p:nvPr>
            <p:ph idx="1"/>
          </p:nvPr>
        </p:nvSpPr>
        <p:spPr>
          <a:xfrm>
            <a:off x="869498" y="1299029"/>
            <a:ext cx="11322502" cy="4673324"/>
          </a:xfrm>
        </p:spPr>
        <p:txBody>
          <a:bodyPr>
            <a:normAutofit/>
          </a:bodyPr>
          <a:p>
            <a:pPr indent="0" marL="0">
              <a:buNone/>
            </a:pPr>
            <a:r>
              <a:rPr dirty="0" lang="en-IN">
                <a:solidFill>
                  <a:srgbClr val="FF0000"/>
                </a:solidFill>
                <a:latin typeface="Times New Roman" panose="02020603050405020304" pitchFamily="18" charset="0"/>
                <a:ea typeface="+mn-lt"/>
                <a:cs typeface="Times New Roman" panose="02020603050405020304" pitchFamily="18" charset="0"/>
              </a:rPr>
              <a:t>Example:  </a:t>
            </a:r>
            <a:r>
              <a:rPr dirty="0" lang="en-US">
                <a:latin typeface="Times New Roman" panose="02020603050405020304" pitchFamily="18" charset="0"/>
                <a:cs typeface="Times New Roman" panose="02020603050405020304" pitchFamily="18" charset="0"/>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p>
          <a:p>
            <a:pPr indent="0" marL="0">
              <a:buNone/>
            </a:pPr>
            <a:endParaRPr dirty="0" lang="en-US">
              <a:latin typeface="Times New Roman" panose="02020603050405020304" pitchFamily="18" charset="0"/>
              <a:cs typeface="Times New Roman" panose="02020603050405020304" pitchFamily="18" charset="0"/>
            </a:endParaRPr>
          </a:p>
          <a:p>
            <a:pPr indent="0" marL="0">
              <a:buNone/>
            </a:pPr>
            <a:r>
              <a:rPr dirty="0" lang="en-US">
                <a:solidFill>
                  <a:srgbClr val="FF0000"/>
                </a:solidFill>
                <a:latin typeface="Times New Roman" panose="02020603050405020304" pitchFamily="18" charset="0"/>
                <a:cs typeface="Times New Roman" panose="02020603050405020304" pitchFamily="18" charset="0"/>
              </a:rPr>
              <a:t>Objective:  </a:t>
            </a:r>
            <a:r>
              <a:rPr dirty="0" lang="en-US">
                <a:latin typeface="Times New Roman" panose="02020603050405020304" pitchFamily="18" charset="0"/>
                <a:cs typeface="Times New Roman" panose="02020603050405020304" pitchFamily="18" charset="0"/>
              </a:rPr>
              <a:t>This project aims to develop a sentiment analysis model to classify food reviews as positive, negative, or neutral. This will help restaurants gain actionable insights from customer feedback, enabling them to improve their services and address issues effectively.</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1" name="Content Placeholder 1"/>
          <p:cNvSpPr>
            <a:spLocks noGrp="1"/>
          </p:cNvSpPr>
          <p:nvPr>
            <p:ph idx="1"/>
          </p:nvPr>
        </p:nvSpPr>
        <p:spPr>
          <a:xfrm>
            <a:off x="188977" y="969264"/>
            <a:ext cx="11866180" cy="5682087"/>
          </a:xfrm>
        </p:spPr>
        <p:txBody>
          <a:bodyPr anchor="ctr" bIns="45720" lIns="91440" rIns="91440" rtlCol="0" tIns="45720" vert="horz">
            <a:noAutofit/>
          </a:bodyPr>
          <a:p>
            <a:pPr indent="-305435" marL="305435"/>
            <a:endParaRPr b="1" dirty="0" sz="1400" lang="en-IN">
              <a:latin typeface="Times New Roman" panose="02020603050405020304" pitchFamily="18" charset="0"/>
              <a:cs typeface="Times New Roman" panose="02020603050405020304" pitchFamily="18" charset="0"/>
            </a:endParaRPr>
          </a:p>
          <a:p>
            <a:pPr indent="-305435" marL="305435"/>
            <a:r>
              <a:rPr b="1" dirty="0" sz="1400" lang="en-IN">
                <a:latin typeface="Times New Roman" panose="02020603050405020304" pitchFamily="18" charset="0"/>
                <a:ea typeface="+mn-lt"/>
                <a:cs typeface="Times New Roman" panose="02020603050405020304" pitchFamily="18" charset="0"/>
              </a:rPr>
              <a:t>The proposed system aims to address the challenge of </a:t>
            </a:r>
            <a:r>
              <a:rPr b="1" dirty="0" sz="1400" lang="en-IN">
                <a:latin typeface="Times New Roman" panose="02020603050405020304" pitchFamily="18" charset="0"/>
                <a:cs typeface="Times New Roman" panose="02020603050405020304" pitchFamily="18" charset="0"/>
              </a:rPr>
              <a:t>Different food reviews that which are given by the customers </a:t>
            </a:r>
            <a:r>
              <a:rPr b="1" dirty="0" sz="1400" lang="en-US">
                <a:latin typeface="Times New Roman" panose="02020603050405020304" pitchFamily="18" charset="0"/>
                <a:cs typeface="Times New Roman" panose="02020603050405020304" pitchFamily="18" charset="0"/>
              </a:rPr>
              <a:t>so goal is to design and implement a machine learning-based sentiment analysis system that can analyze textual data from food reviews. The system should be capable of:</a:t>
            </a:r>
            <a:r>
              <a:rPr b="1" dirty="0" sz="1400" lang="en-IN">
                <a:latin typeface="Times New Roman" panose="02020603050405020304" pitchFamily="18" charset="0"/>
                <a:ea typeface="+mn-lt"/>
                <a:cs typeface="Times New Roman" panose="02020603050405020304" pitchFamily="18" charset="0"/>
              </a:rPr>
              <a:t>:</a:t>
            </a:r>
            <a:endParaRPr b="1" dirty="0" sz="1400" lang="en-IN">
              <a:latin typeface="Times New Roman" panose="02020603050405020304" pitchFamily="18" charset="0"/>
              <a:cs typeface="Times New Roman" panose="02020603050405020304" pitchFamily="18" charset="0"/>
            </a:endParaRPr>
          </a:p>
          <a:p>
            <a:pPr indent="-305435" marL="305435"/>
            <a:r>
              <a:rPr b="1" dirty="0" sz="1400" lang="en-IN">
                <a:solidFill>
                  <a:srgbClr val="FF0000"/>
                </a:solidFill>
                <a:latin typeface="Times New Roman" panose="02020603050405020304" pitchFamily="18" charset="0"/>
                <a:ea typeface="+mn-lt"/>
                <a:cs typeface="Times New Roman" panose="02020603050405020304" pitchFamily="18" charset="0"/>
              </a:rPr>
              <a:t>Data Collection:</a:t>
            </a:r>
            <a:endParaRPr b="1" dirty="0" sz="1400" lang="en-IN">
              <a:solidFill>
                <a:srgbClr val="FF0000"/>
              </a:solidFill>
              <a:latin typeface="Times New Roman" panose="02020603050405020304" pitchFamily="18" charset="0"/>
              <a:cs typeface="Times New Roman" panose="02020603050405020304" pitchFamily="18" charset="0"/>
            </a:endParaRPr>
          </a:p>
          <a:p>
            <a:pPr indent="-305435" lvl="1" marL="629920"/>
            <a:r>
              <a:rPr b="1" dirty="0" sz="1400" lang="en-US">
                <a:latin typeface="Times New Roman" panose="02020603050405020304" pitchFamily="18" charset="0"/>
                <a:cs typeface="Times New Roman" panose="02020603050405020304" pitchFamily="18" charset="0"/>
              </a:rPr>
              <a:t>A dataset of food reviews from online platforms, containing the review text and corresponding sentiment labels (positive, negative, neutral).</a:t>
            </a:r>
          </a:p>
          <a:p>
            <a:pPr indent="-305435" lvl="1" marL="629920"/>
            <a:r>
              <a:rPr b="1" dirty="0" sz="1400" lang="en-US">
                <a:latin typeface="Times New Roman" panose="02020603050405020304" pitchFamily="18" charset="0"/>
                <a:cs typeface="Times New Roman" panose="02020603050405020304" pitchFamily="18" charset="0"/>
              </a:rPr>
              <a:t>gather additional metadata such as the date of the review, reviewer's username or profile information (if available), restaurant name, location, and rating given by the reviewer.</a:t>
            </a:r>
          </a:p>
          <a:p>
            <a:pPr indent="-305435" marL="305435"/>
            <a:r>
              <a:rPr b="1" dirty="0" sz="1400" lang="en-IN">
                <a:solidFill>
                  <a:srgbClr val="FF0000"/>
                </a:solidFill>
                <a:latin typeface="Times New Roman" panose="02020603050405020304" pitchFamily="18" charset="0"/>
                <a:ea typeface="+mn-lt"/>
                <a:cs typeface="Times New Roman" panose="02020603050405020304" pitchFamily="18" charset="0"/>
              </a:rPr>
              <a:t>Data Preprocessing:</a:t>
            </a:r>
            <a:endParaRPr b="1" dirty="0" sz="1400" lang="en-IN">
              <a:solidFill>
                <a:srgbClr val="FF0000"/>
              </a:solidFill>
              <a:latin typeface="Times New Roman" panose="02020603050405020304" pitchFamily="18" charset="0"/>
              <a:cs typeface="Times New Roman" panose="02020603050405020304" pitchFamily="18" charset="0"/>
            </a:endParaRPr>
          </a:p>
          <a:p>
            <a:pPr indent="-305435" lvl="1" marL="629920"/>
            <a:r>
              <a:rPr b="1" dirty="0" sz="1400" lang="en-IN">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r>
              <a:rPr b="1" dirty="0" sz="1400" lang="en-US">
                <a:latin typeface="Times New Roman" panose="02020603050405020304" pitchFamily="18" charset="0"/>
                <a:cs typeface="Times New Roman" panose="02020603050405020304" pitchFamily="18" charset="0"/>
              </a:rPr>
              <a:t> </a:t>
            </a:r>
          </a:p>
          <a:p>
            <a:pPr indent="-305435" lvl="1" marL="629920"/>
            <a:r>
              <a:rPr b="1" dirty="0" sz="1400" lang="en-US">
                <a:latin typeface="Times New Roman" panose="02020603050405020304" pitchFamily="18" charset="0"/>
                <a:cs typeface="Times New Roman" panose="02020603050405020304" pitchFamily="18" charset="0"/>
              </a:rPr>
              <a:t>Handling misspellings, slang, and diverse writing styles in review texts.</a:t>
            </a:r>
            <a:endParaRPr b="1" dirty="0" sz="1400" lang="en-IN">
              <a:latin typeface="Times New Roman" panose="02020603050405020304" pitchFamily="18" charset="0"/>
              <a:cs typeface="Times New Roman" panose="02020603050405020304" pitchFamily="18" charset="0"/>
            </a:endParaRPr>
          </a:p>
          <a:p>
            <a:pPr indent="-305435" marL="305435"/>
            <a:r>
              <a:rPr b="1" dirty="0" sz="1400" lang="en-IN">
                <a:solidFill>
                  <a:srgbClr val="FF0000"/>
                </a:solidFill>
                <a:latin typeface="Times New Roman" panose="02020603050405020304" pitchFamily="18" charset="0"/>
                <a:ea typeface="+mn-lt"/>
                <a:cs typeface="Times New Roman" panose="02020603050405020304" pitchFamily="18" charset="0"/>
              </a:rPr>
              <a:t>Machine Learning Algorithm:</a:t>
            </a:r>
            <a:endParaRPr b="1" dirty="0" sz="1400" lang="en-IN">
              <a:solidFill>
                <a:srgbClr val="FF0000"/>
              </a:solidFill>
              <a:latin typeface="Times New Roman" panose="02020603050405020304" pitchFamily="18" charset="0"/>
              <a:cs typeface="Times New Roman" panose="02020603050405020304" pitchFamily="18" charset="0"/>
            </a:endParaRPr>
          </a:p>
          <a:p>
            <a:pPr indent="-305435" lvl="1" marL="629920"/>
            <a:r>
              <a:rPr b="1" dirty="0" sz="1400" lang="en-IN">
                <a:latin typeface="Times New Roman" panose="02020603050405020304" pitchFamily="18" charset="0"/>
                <a:ea typeface="+mn-lt"/>
                <a:cs typeface="Times New Roman" panose="02020603050405020304" pitchFamily="18" charset="0"/>
              </a:rPr>
              <a:t>Implement a naïve bayes to </a:t>
            </a:r>
            <a:r>
              <a:rPr b="1" dirty="0" sz="1400" lang="en-US">
                <a:latin typeface="Times New Roman" panose="02020603050405020304" pitchFamily="18" charset="0"/>
                <a:cs typeface="Times New Roman" panose="02020603050405020304" pitchFamily="18" charset="0"/>
              </a:rPr>
              <a:t> food reviews to Improve Restaurant Customer Satisfaction</a:t>
            </a:r>
          </a:p>
          <a:p>
            <a:pPr indent="-305435" lvl="1" marL="629920"/>
            <a:r>
              <a:rPr b="1" dirty="0" sz="1400" lang="en-US">
                <a:latin typeface="Times New Roman" panose="02020603050405020304" pitchFamily="18" charset="0"/>
                <a:cs typeface="Times New Roman" panose="02020603050405020304" pitchFamily="18" charset="0"/>
              </a:rPr>
              <a:t>Use techniques like TF-IDF, word embeddings, or sentiment lexicons to extract features from the text.</a:t>
            </a:r>
            <a:endParaRPr b="1" dirty="0" sz="1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p:txBody>
          <a:bodyPr/>
          <a:p>
            <a:endParaRPr lang="en-IN"/>
          </a:p>
        </p:txBody>
      </p:sp>
      <p:sp>
        <p:nvSpPr>
          <p:cNvPr id="1048613" name="Content Placeholder 2"/>
          <p:cNvSpPr>
            <a:spLocks noGrp="1"/>
          </p:cNvSpPr>
          <p:nvPr>
            <p:ph idx="1"/>
          </p:nvPr>
        </p:nvSpPr>
        <p:spPr>
          <a:xfrm>
            <a:off x="953729" y="1514168"/>
            <a:ext cx="10550883" cy="4876800"/>
          </a:xfrm>
        </p:spPr>
        <p:txBody>
          <a:bodyPr>
            <a:normAutofit/>
          </a:bodyPr>
          <a:p>
            <a:pPr indent="-305435" marL="305435"/>
            <a:r>
              <a:rPr b="1" dirty="0" lang="en-IN">
                <a:solidFill>
                  <a:srgbClr val="FF0000"/>
                </a:solidFill>
                <a:latin typeface="Times New Roman" panose="02020603050405020304" pitchFamily="18" charset="0"/>
                <a:ea typeface="+mn-lt"/>
                <a:cs typeface="Times New Roman" panose="02020603050405020304" pitchFamily="18" charset="0"/>
              </a:rPr>
              <a:t>Deployment:</a:t>
            </a:r>
            <a:endParaRPr b="1" dirty="0" lang="en-IN">
              <a:solidFill>
                <a:srgbClr val="FF0000"/>
              </a:solidFill>
              <a:latin typeface="Times New Roman" panose="02020603050405020304" pitchFamily="18" charset="0"/>
              <a:cs typeface="Times New Roman" panose="02020603050405020304" pitchFamily="18" charset="0"/>
            </a:endParaRPr>
          </a:p>
          <a:p>
            <a:pPr indent="-305435" lvl="1" marL="629920"/>
            <a:r>
              <a:rPr b="1" dirty="0" sz="1800" lang="en-US">
                <a:latin typeface="Times New Roman" panose="02020603050405020304" pitchFamily="18" charset="0"/>
                <a:cs typeface="Times New Roman" panose="02020603050405020304" pitchFamily="18" charset="0"/>
              </a:rPr>
              <a:t>Develop a user-friendly interface for restaurant managers to input reviews and get sentiment analysis results.</a:t>
            </a:r>
          </a:p>
          <a:p>
            <a:pPr indent="-305435" lvl="1" marL="629920"/>
            <a:r>
              <a:rPr b="1" dirty="0" sz="1800" lang="en-US">
                <a:latin typeface="Times New Roman" panose="02020603050405020304" pitchFamily="18" charset="0"/>
                <a:cs typeface="Times New Roman" panose="02020603050405020304" pitchFamily="18" charset="0"/>
              </a:rPr>
              <a:t>Choose the best-performing model from your experiments, ensuring it balances accuracy, speed, and interpretability.</a:t>
            </a:r>
            <a:endParaRPr b="1" dirty="0" sz="1800" lang="en-IN">
              <a:latin typeface="Times New Roman" panose="02020603050405020304" pitchFamily="18" charset="0"/>
              <a:cs typeface="Times New Roman" panose="02020603050405020304" pitchFamily="18" charset="0"/>
            </a:endParaRPr>
          </a:p>
          <a:p>
            <a:pPr indent="-305435" marL="305435"/>
            <a:r>
              <a:rPr b="1" dirty="0" lang="en-IN">
                <a:solidFill>
                  <a:srgbClr val="FF0000"/>
                </a:solidFill>
                <a:latin typeface="Times New Roman" panose="02020603050405020304" pitchFamily="18" charset="0"/>
                <a:ea typeface="+mn-lt"/>
                <a:cs typeface="Times New Roman" panose="02020603050405020304" pitchFamily="18" charset="0"/>
              </a:rPr>
              <a:t>Evaluation:</a:t>
            </a:r>
            <a:endParaRPr b="1" dirty="0" lang="en-IN">
              <a:solidFill>
                <a:srgbClr val="FF0000"/>
              </a:solidFill>
              <a:latin typeface="Times New Roman" panose="02020603050405020304" pitchFamily="18" charset="0"/>
              <a:cs typeface="Times New Roman" panose="02020603050405020304" pitchFamily="18" charset="0"/>
            </a:endParaRPr>
          </a:p>
          <a:p>
            <a:pPr indent="-305435" lvl="1" marL="629920"/>
            <a:r>
              <a:rPr b="1" dirty="0" sz="1800" lang="en-IN">
                <a:latin typeface="Times New Roman" panose="02020603050405020304" pitchFamily="18" charset="0"/>
                <a:ea typeface="+mn-lt"/>
                <a:cs typeface="Times New Roman" panose="02020603050405020304" pitchFamily="18" charset="0"/>
              </a:rPr>
              <a:t>Assess the model's performance using appropriate metrics such as </a:t>
            </a:r>
            <a:r>
              <a:rPr b="1" dirty="0" lang="en-IN">
                <a:latin typeface="Times New Roman" panose="02020603050405020304" pitchFamily="18" charset="0"/>
                <a:ea typeface="+mn-lt"/>
                <a:cs typeface="Times New Roman" panose="02020603050405020304" pitchFamily="18" charset="0"/>
              </a:rPr>
              <a:t> accuracy.</a:t>
            </a:r>
            <a:endParaRPr b="1" dirty="0" sz="1800" lang="en-IN">
              <a:latin typeface="Times New Roman" panose="02020603050405020304" pitchFamily="18" charset="0"/>
              <a:cs typeface="Times New Roman" panose="02020603050405020304" pitchFamily="18" charset="0"/>
            </a:endParaRPr>
          </a:p>
          <a:p>
            <a:pPr indent="-305435" lvl="1" marL="629920"/>
            <a:r>
              <a:rPr b="1" dirty="0" sz="1800" lang="en-IN">
                <a:latin typeface="Times New Roman" panose="02020603050405020304" pitchFamily="18" charset="0"/>
                <a:ea typeface="+mn-lt"/>
                <a:cs typeface="Times New Roman" panose="02020603050405020304" pitchFamily="18" charset="0"/>
              </a:rPr>
              <a:t>Result: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4"/>
          <p:cNvSpPr>
            <a:spLocks noGrp="1"/>
          </p:cNvSpPr>
          <p:nvPr>
            <p:ph type="title"/>
          </p:nvPr>
        </p:nvSpPr>
        <p:spPr>
          <a:xfrm>
            <a:off x="386080" y="352354"/>
            <a:ext cx="11029616" cy="530296"/>
          </a:xfrm>
        </p:spPr>
        <p:txBody>
          <a:bodyPr>
            <a:normAutofit/>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15" name="Content Placeholder 1"/>
          <p:cNvSpPr>
            <a:spLocks noGrp="1"/>
          </p:cNvSpPr>
          <p:nvPr>
            <p:ph idx="1"/>
          </p:nvPr>
        </p:nvSpPr>
        <p:spPr>
          <a:xfrm>
            <a:off x="314632" y="983226"/>
            <a:ext cx="11296175" cy="4992124"/>
          </a:xfrm>
        </p:spPr>
        <p:txBody>
          <a:bodyPr>
            <a:noAutofit/>
          </a:bodyPr>
          <a:p>
            <a:pPr indent="0" marL="0">
              <a:buNone/>
            </a:pPr>
            <a:r>
              <a:rPr b="1" dirty="0" sz="1200" lang="en-IN">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sentiment analysis on reviews as positive or negative. Here's a suggested structure for this section:</a:t>
            </a:r>
          </a:p>
          <a:p>
            <a:pPr>
              <a:lnSpc>
                <a:spcPct val="150000"/>
              </a:lnSpc>
            </a:pPr>
            <a:r>
              <a:rPr b="1" dirty="0" sz="1200" lang="en-US">
                <a:solidFill>
                  <a:srgbClr val="FFFFFF"/>
                </a:solidFill>
                <a:effectLst>
                  <a:outerShdw algn="br" blurRad="38100" dir="2700000" dist="38100" rotWithShape="0">
                    <a:srgbClr val="000000"/>
                  </a:outerShdw>
                </a:effectLst>
              </a:rPr>
              <a:t>In Restaurant, understanding customer sentiment is crucial for improving food delivery. A tech-powered approach unlocks valuable insights from various sources. Open-ended survey responses, online reviews, and social media discussions within customer support groups all offer a wealth of data.</a:t>
            </a:r>
          </a:p>
          <a:p>
            <a:pPr>
              <a:lnSpc>
                <a:spcPct val="150000"/>
              </a:lnSpc>
            </a:pPr>
            <a:r>
              <a:rPr b="1" dirty="0" sz="1200" lang="en-US">
                <a:solidFill>
                  <a:srgbClr val="FFFFFF"/>
                </a:solidFill>
                <a:effectLst>
                  <a:outerShdw algn="br" blurRad="38100" dir="2700000" dist="38100" rotWithShape="0">
                    <a:srgbClr val="000000"/>
                  </a:outerShdw>
                </a:effectLst>
              </a:rPr>
              <a:t>Natural Language Processing (NLP)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pPr>
              <a:lnSpc>
                <a:spcPct val="150000"/>
              </a:lnSpc>
            </a:pPr>
            <a:r>
              <a:rPr b="1" dirty="0" sz="1200" lang="en-US">
                <a:solidFill>
                  <a:srgbClr val="FFFFFF"/>
                </a:solidFill>
                <a:effectLst>
                  <a:outerShdw algn="br" blurRad="38100" dir="2700000" dist="38100" rotWithShape="0">
                    <a:srgbClr val="000000"/>
                  </a:outerShdw>
                </a:effectLst>
              </a:rPr>
              <a:t>This analysis provides Restaurant providers with a deeper understanding of customer satisfaction with care. It reveals areas for improvement, allowing them to address specific concerns and prioritize resources effectively. Ultimately, by harnessing technology to understand customer voices, restaurant institutions can foster better patient engagement and deliver a more positive experience.</a:t>
            </a:r>
          </a:p>
          <a:p>
            <a:pPr>
              <a:lnSpc>
                <a:spcPct val="150000"/>
              </a:lnSpc>
            </a:pPr>
            <a:r>
              <a:rPr b="1" dirty="0" sz="1200" lang="en-US">
                <a:solidFill>
                  <a:srgbClr val="FFFFFF"/>
                </a:solidFill>
                <a:effectLst>
                  <a:outerShdw algn="br" blurRad="38100" dir="2700000" dist="38100" rotWithShape="0">
                    <a:srgbClr val="000000"/>
                  </a:outerShdw>
                </a:effectLst>
              </a:rPr>
              <a:t>However, Restaurant sentiment analysis presents unique challenges. Food </a:t>
            </a:r>
            <a:r>
              <a:rPr b="1" dirty="0" sz="1200" lang="en-US" err="1">
                <a:solidFill>
                  <a:srgbClr val="FFFFFF"/>
                </a:solidFill>
                <a:effectLst>
                  <a:outerShdw algn="br" blurRad="38100" dir="2700000" dist="38100" rotWithShape="0">
                    <a:srgbClr val="000000"/>
                  </a:outerShdw>
                </a:effectLst>
              </a:rPr>
              <a:t>erminology</a:t>
            </a:r>
            <a:r>
              <a:rPr b="1" dirty="0" sz="1200" lang="en-US">
                <a:solidFill>
                  <a:srgbClr val="FFFFFF"/>
                </a:solidFill>
                <a:effectLst>
                  <a:outerShdw algn="br" blurRad="38100" dir="2700000" dist="38100" rotWithShape="0">
                    <a:srgbClr val="000000"/>
                  </a:outerShdw>
                </a:effectLst>
              </a:rPr>
              <a:t> and the sensitive nature of food experiences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pPr>
              <a:lnSpc>
                <a:spcPct val="150000"/>
              </a:lnSpc>
            </a:pPr>
            <a:r>
              <a:rPr b="1" dirty="0" sz="1200" lang="en-US">
                <a:solidFill>
                  <a:srgbClr val="FFFFFF"/>
                </a:solidFill>
                <a:effectLst>
                  <a:outerShdw algn="br" blurRad="38100" dir="2700000" dist="38100" rotWithShape="0">
                    <a:srgbClr val="000000"/>
                  </a:outerShdw>
                </a:effectLst>
              </a:rPr>
              <a:t>Despite these challenges, the potential benefits of restaurant sentiment analysis are undeniable. By leveraging technology to understand customer voices, restaurant providers can build stronger relationships with their customers, improve the quality of care delivery, and ultimately contribute to a more positive experience for everyone involved.</a:t>
            </a:r>
          </a:p>
          <a:p>
            <a:pPr>
              <a:lnSpc>
                <a:spcPct val="150000"/>
              </a:lnSpc>
            </a:pPr>
            <a:endParaRPr b="1" dirty="0" sz="1200" lang="en-US">
              <a:solidFill>
                <a:srgbClr val="FFFFFF"/>
              </a:solidFill>
              <a:effectLst>
                <a:outerShdw algn="br" blurRad="38100" dir="2700000" dist="38100" rotWithShape="0">
                  <a:srgbClr val="000000"/>
                </a:outerShdw>
              </a:effectLst>
            </a:endParaRPr>
          </a:p>
          <a:p>
            <a:pPr>
              <a:lnSpc>
                <a:spcPct val="150000"/>
              </a:lnSpc>
            </a:pPr>
            <a:endParaRPr altLang="en-US" b="1" dirty="0" sz="1200" lang="zh-CN">
              <a:solidFill>
                <a:srgbClr val="FFFFFF"/>
              </a:solidFill>
            </a:endParaRPr>
          </a:p>
          <a:p>
            <a:pPr indent="0" marL="0">
              <a:buNone/>
            </a:pPr>
            <a:endParaRPr dirty="0" sz="1200" lang="en-US">
              <a:solidFill>
                <a:schemeClr val="tx1"/>
              </a:solidFill>
              <a:latin typeface="Times New Roman" panose="02020603050405020304" pitchFamily="18" charset="0"/>
              <a:cs typeface="Times New Roman" panose="02020603050405020304" pitchFamily="18" charset="0"/>
            </a:endParaRPr>
          </a:p>
          <a:p>
            <a:pPr indent="-305435" marL="305435"/>
            <a:endParaRPr b="1" dirty="0" sz="1200" lang="en-IN">
              <a:solidFill>
                <a:schemeClr val="tx1"/>
              </a:solidFill>
              <a:latin typeface="Times New Roman" panose="02020603050405020304" pitchFamily="18" charset="0"/>
              <a:cs typeface="Times New Roman" panose="02020603050405020304" pitchFamily="18" charset="0"/>
            </a:endParaRPr>
          </a:p>
          <a:p>
            <a:pPr indent="-305435" marL="305435"/>
            <a:endParaRPr b="1" dirty="0" sz="12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9" name="TextBox 2"/>
          <p:cNvSpPr txBox="1"/>
          <p:nvPr/>
        </p:nvSpPr>
        <p:spPr>
          <a:xfrm>
            <a:off x="639097" y="668593"/>
            <a:ext cx="10687664" cy="2745740"/>
          </a:xfrm>
          <a:prstGeom prst="rect"/>
          <a:noFill/>
        </p:spPr>
        <p:txBody>
          <a:bodyPr wrap="square">
            <a:spAutoFit/>
          </a:bodyPr>
          <a:p>
            <a:pPr indent="-305435" marL="305435"/>
            <a:r>
              <a:rPr b="1" dirty="0" sz="1600" lang="en-IN">
                <a:solidFill>
                  <a:srgbClr val="FF0000"/>
                </a:solidFill>
                <a:latin typeface="Times New Roman" panose="02020603050405020304" pitchFamily="18" charset="0"/>
                <a:cs typeface="Times New Roman" panose="02020603050405020304" pitchFamily="18" charset="0"/>
              </a:rPr>
              <a:t>System requirements:</a:t>
            </a:r>
          </a:p>
          <a:p>
            <a:pPr indent="-305435" marL="305435"/>
            <a:endParaRPr b="1" dirty="0" sz="1600" lang="en-IN">
              <a:solidFill>
                <a:srgbClr val="FF0000"/>
              </a:solidFill>
              <a:latin typeface="Times New Roman" panose="02020603050405020304" pitchFamily="18" charset="0"/>
              <a:cs typeface="Times New Roman" panose="02020603050405020304" pitchFamily="18" charset="0"/>
            </a:endParaRPr>
          </a:p>
          <a:p>
            <a:pPr indent="-305435" lvl="2" marL="899435"/>
            <a:r>
              <a:rPr b="1" dirty="0" sz="1600" lang="en-IN">
                <a:solidFill>
                  <a:schemeClr val="tx1"/>
                </a:solidFill>
                <a:latin typeface="Times New Roman" panose="02020603050405020304" pitchFamily="18" charset="0"/>
                <a:cs typeface="Times New Roman" panose="02020603050405020304" pitchFamily="18" charset="0"/>
              </a:rPr>
              <a:t> Processor: 12th Gen Intel(R) Core(TM), i7</a:t>
            </a:r>
            <a:r>
              <a:rPr b="1" dirty="0" sz="1600" lang="en-IN">
                <a:latin typeface="Times New Roman" panose="02020603050405020304" pitchFamily="18" charset="0"/>
                <a:cs typeface="Times New Roman" panose="02020603050405020304" pitchFamily="18" charset="0"/>
              </a:rPr>
              <a:t> Generation.</a:t>
            </a:r>
            <a:endParaRPr b="1" dirty="0" sz="1600" lang="en-IN">
              <a:solidFill>
                <a:schemeClr val="tx1"/>
              </a:solidFill>
              <a:latin typeface="Times New Roman" panose="02020603050405020304" pitchFamily="18" charset="0"/>
              <a:cs typeface="Times New Roman" panose="02020603050405020304" pitchFamily="18" charset="0"/>
            </a:endParaRPr>
          </a:p>
          <a:p>
            <a:pPr indent="-305435" lvl="2" marL="899435"/>
            <a:endParaRPr b="1" dirty="0" sz="1600" lang="en-US">
              <a:latin typeface="Times New Roman" panose="02020603050405020304" pitchFamily="18" charset="0"/>
              <a:cs typeface="Times New Roman" panose="02020603050405020304" pitchFamily="18" charset="0"/>
            </a:endParaRPr>
          </a:p>
          <a:p>
            <a:pPr indent="-305435" lvl="2" marL="899435"/>
            <a:endParaRPr b="1" dirty="0" sz="1600" lang="en-US">
              <a:solidFill>
                <a:schemeClr val="tx1"/>
              </a:solidFill>
              <a:latin typeface="Times New Roman" panose="02020603050405020304" pitchFamily="18" charset="0"/>
              <a:cs typeface="Times New Roman" panose="02020603050405020304" pitchFamily="18" charset="0"/>
            </a:endParaRPr>
          </a:p>
          <a:p>
            <a:pPr indent="-305435" lvl="2" marL="899435"/>
            <a:endParaRPr b="1" dirty="0" sz="1600" lang="en-US">
              <a:solidFill>
                <a:schemeClr val="tx1"/>
              </a:solidFill>
              <a:latin typeface="Times New Roman" panose="02020603050405020304" pitchFamily="18" charset="0"/>
              <a:cs typeface="Times New Roman" panose="02020603050405020304" pitchFamily="18" charset="0"/>
            </a:endParaRPr>
          </a:p>
          <a:p>
            <a:pPr indent="-305435" marL="305435"/>
            <a:r>
              <a:rPr b="1" dirty="0" sz="1600" lang="en-IN">
                <a:solidFill>
                  <a:srgbClr val="FF0000"/>
                </a:solidFill>
                <a:latin typeface="Times New Roman" panose="02020603050405020304" pitchFamily="18" charset="0"/>
                <a:cs typeface="Times New Roman" panose="02020603050405020304" pitchFamily="18" charset="0"/>
              </a:rPr>
              <a:t>Library required to build the model:</a:t>
            </a:r>
          </a:p>
          <a:p>
            <a:pPr indent="-305435" marL="305435"/>
            <a:endParaRPr b="1" dirty="0" sz="1600" lang="en-IN">
              <a:solidFill>
                <a:srgbClr val="FF0000"/>
              </a:solidFill>
              <a:latin typeface="Times New Roman" panose="02020603050405020304" pitchFamily="18" charset="0"/>
              <a:cs typeface="Times New Roman" panose="02020603050405020304" pitchFamily="18" charset="0"/>
            </a:endParaRPr>
          </a:p>
          <a:p>
            <a:pPr indent="-305435" lvl="1" marL="629435"/>
            <a:r>
              <a:rPr b="1" dirty="0" sz="1600" lang="en-IN">
                <a:solidFill>
                  <a:schemeClr val="tx1"/>
                </a:solidFill>
                <a:latin typeface="Times New Roman" panose="02020603050405020304" pitchFamily="18" charset="0"/>
                <a:cs typeface="Times New Roman" panose="02020603050405020304" pitchFamily="18" charset="0"/>
              </a:rPr>
              <a:t> </a:t>
            </a:r>
            <a:r>
              <a:rPr b="1" dirty="0" sz="1600" lang="en-IN" err="1">
                <a:solidFill>
                  <a:schemeClr val="tx1"/>
                </a:solidFill>
                <a:latin typeface="Times New Roman" panose="02020603050405020304" pitchFamily="18" charset="0"/>
                <a:cs typeface="Times New Roman" panose="02020603050405020304" pitchFamily="18" charset="0"/>
              </a:rPr>
              <a:t>word_tokenize</a:t>
            </a:r>
            <a:r>
              <a:rPr b="1" dirty="0" sz="1600" lang="en-IN">
                <a:solidFill>
                  <a:schemeClr val="tx1"/>
                </a:solidFill>
                <a:latin typeface="Times New Roman" panose="02020603050405020304" pitchFamily="18" charset="0"/>
                <a:cs typeface="Times New Roman" panose="02020603050405020304" pitchFamily="18" charset="0"/>
              </a:rPr>
              <a:t>, pandas ,matplotlib, seaborn, </a:t>
            </a:r>
            <a:r>
              <a:rPr b="1" dirty="0" sz="1600" lang="en-IN" err="1">
                <a:solidFill>
                  <a:schemeClr val="tx1"/>
                </a:solidFill>
                <a:latin typeface="Times New Roman" panose="02020603050405020304" pitchFamily="18" charset="0"/>
                <a:cs typeface="Times New Roman" panose="02020603050405020304" pitchFamily="18" charset="0"/>
              </a:rPr>
              <a:t>numpy</a:t>
            </a:r>
            <a:r>
              <a:rPr b="1" dirty="0" sz="1600" lang="en-IN">
                <a:solidFill>
                  <a:schemeClr val="tx1"/>
                </a:solidFill>
                <a:latin typeface="Times New Roman" panose="02020603050405020304" pitchFamily="18" charset="0"/>
                <a:cs typeface="Times New Roman" panose="02020603050405020304" pitchFamily="18" charset="0"/>
              </a:rPr>
              <a:t>, </a:t>
            </a:r>
            <a:r>
              <a:rPr b="1" dirty="0" sz="1600" lang="en-IN" err="1">
                <a:solidFill>
                  <a:schemeClr val="tx1"/>
                </a:solidFill>
                <a:latin typeface="Times New Roman" panose="02020603050405020304" pitchFamily="18" charset="0"/>
                <a:cs typeface="Times New Roman" panose="02020603050405020304" pitchFamily="18" charset="0"/>
              </a:rPr>
              <a:t>stopwords</a:t>
            </a:r>
            <a:r>
              <a:rPr b="1" dirty="0" sz="1600" lang="en-IN">
                <a:solidFill>
                  <a:schemeClr val="tx1"/>
                </a:solidFill>
                <a:latin typeface="Times New Roman" panose="02020603050405020304" pitchFamily="18" charset="0"/>
                <a:cs typeface="Times New Roman" panose="02020603050405020304" pitchFamily="18" charset="0"/>
              </a:rPr>
              <a:t> , </a:t>
            </a:r>
            <a:r>
              <a:rPr b="1" dirty="0" sz="1600" lang="en-IN" err="1">
                <a:solidFill>
                  <a:schemeClr val="tx1"/>
                </a:solidFill>
                <a:latin typeface="Times New Roman" panose="02020603050405020304" pitchFamily="18" charset="0"/>
                <a:cs typeface="Times New Roman" panose="02020603050405020304" pitchFamily="18" charset="0"/>
              </a:rPr>
              <a:t>WordNetLemmatizer</a:t>
            </a:r>
            <a:r>
              <a:rPr b="1" dirty="0" sz="1600" lang="en-IN">
                <a:solidFill>
                  <a:schemeClr val="tx1"/>
                </a:solidFill>
                <a:latin typeface="Times New Roman" panose="02020603050405020304" pitchFamily="18" charset="0"/>
                <a:cs typeface="Times New Roman" panose="02020603050405020304" pitchFamily="18" charset="0"/>
              </a:rPr>
              <a:t>, emoji such library functions are used in the sentiment analysis.</a:t>
            </a:r>
          </a:p>
          <a:p>
            <a:pPr indent="-305435" lvl="2" marL="899435"/>
            <a:endParaRPr b="1" dirty="0" sz="1600"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a:xfrm>
            <a:off x="581192" y="186813"/>
            <a:ext cx="10353762" cy="970450"/>
          </a:xfrm>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21" name="Content Placeholder 1"/>
          <p:cNvSpPr>
            <a:spLocks noGrp="1"/>
          </p:cNvSpPr>
          <p:nvPr>
            <p:ph idx="1"/>
          </p:nvPr>
        </p:nvSpPr>
        <p:spPr>
          <a:xfrm>
            <a:off x="581192" y="1232452"/>
            <a:ext cx="11029615" cy="5178508"/>
          </a:xfrm>
        </p:spPr>
        <p:txBody>
          <a:bodyPr>
            <a:normAutofit/>
          </a:bodyPr>
          <a:p>
            <a:pPr indent="-305435" marL="305435"/>
            <a:r>
              <a:rPr dirty="0" sz="1200" lang="en-IN">
                <a:latin typeface="Times New Roman" panose="02020603050405020304" pitchFamily="18" charset="0"/>
                <a:ea typeface="+mn-lt"/>
                <a:cs typeface="Times New Roman" panose="02020603050405020304" pitchFamily="18" charset="0"/>
              </a:rPr>
              <a:t>In the Algorithm section, describe the machine learning algorithm chosen for to </a:t>
            </a:r>
            <a:r>
              <a:rPr dirty="0" sz="1200" lang="en-US">
                <a:latin typeface="Times New Roman" panose="02020603050405020304" pitchFamily="18" charset="0"/>
                <a:cs typeface="Times New Roman" panose="02020603050405020304" pitchFamily="18" charset="0"/>
              </a:rPr>
              <a:t> food reviews to Improve Restaurant Customer Satisfaction</a:t>
            </a:r>
          </a:p>
          <a:p>
            <a:pPr indent="-305435" marL="305435"/>
            <a:r>
              <a:rPr dirty="0" sz="1200" lang="en-IN">
                <a:latin typeface="Times New Roman" panose="02020603050405020304" pitchFamily="18" charset="0"/>
                <a:ea typeface="+mn-lt"/>
                <a:cs typeface="Times New Roman" panose="02020603050405020304" pitchFamily="18" charset="0"/>
              </a:rPr>
              <a:t>  Here's an example structure for this section:</a:t>
            </a:r>
            <a:endParaRPr dirty="0" sz="1200" lang="en-IN">
              <a:latin typeface="Times New Roman" panose="02020603050405020304" pitchFamily="18" charset="0"/>
              <a:cs typeface="Times New Roman" panose="02020603050405020304" pitchFamily="18" charset="0"/>
            </a:endParaRPr>
          </a:p>
          <a:p>
            <a:pPr indent="-305435" marL="305435"/>
            <a:r>
              <a:rPr b="1" dirty="0" sz="1200" lang="en-IN">
                <a:solidFill>
                  <a:srgbClr val="FF0000"/>
                </a:solidFill>
                <a:latin typeface="Times New Roman" panose="02020603050405020304" pitchFamily="18" charset="0"/>
                <a:ea typeface="+mn-lt"/>
                <a:cs typeface="Times New Roman" panose="02020603050405020304" pitchFamily="18" charset="0"/>
              </a:rPr>
              <a:t>Algorithm Selection</a:t>
            </a:r>
            <a:endParaRPr b="1" dirty="0" sz="1200" lang="en-IN">
              <a:solidFill>
                <a:srgbClr val="FF0000"/>
              </a:solidFill>
              <a:latin typeface="Times New Roman" panose="02020603050405020304" pitchFamily="18" charset="0"/>
              <a:cs typeface="Times New Roman" panose="02020603050405020304" pitchFamily="18" charset="0"/>
            </a:endParaRPr>
          </a:p>
          <a:p>
            <a:pPr indent="-305435" lvl="1" marL="629920"/>
            <a:r>
              <a:rPr dirty="0" sz="1200" lang="en-US">
                <a:latin typeface="Times New Roman" panose="02020603050405020304" pitchFamily="18" charset="0"/>
                <a:cs typeface="Times New Roman" panose="02020603050405020304" pitchFamily="18" charset="0"/>
              </a:rPr>
              <a:t>The Naive Bayes algorithm can be highly useful for sentiment analysis of food reviews due to its simplicity, efficiency, and effectiveness in text classification tasks.</a:t>
            </a:r>
            <a:r>
              <a:rPr dirty="0" sz="1200" lang="en-IN">
                <a:latin typeface="Times New Roman" panose="02020603050405020304" pitchFamily="18" charset="0"/>
                <a:ea typeface="+mn-lt"/>
                <a:cs typeface="Times New Roman" panose="02020603050405020304" pitchFamily="18" charset="0"/>
              </a:rPr>
              <a:t>.</a:t>
            </a:r>
            <a:endParaRPr dirty="0" sz="1200" lang="en-IN">
              <a:latin typeface="Times New Roman" panose="02020603050405020304" pitchFamily="18" charset="0"/>
              <a:cs typeface="Times New Roman" panose="02020603050405020304" pitchFamily="18" charset="0"/>
            </a:endParaRPr>
          </a:p>
          <a:p>
            <a:pPr indent="-305435" marL="305435"/>
            <a:r>
              <a:rPr b="1" dirty="0" sz="1200" lang="en-IN">
                <a:solidFill>
                  <a:srgbClr val="FF0000"/>
                </a:solidFill>
                <a:latin typeface="Times New Roman" panose="02020603050405020304" pitchFamily="18" charset="0"/>
                <a:ea typeface="+mn-lt"/>
                <a:cs typeface="Times New Roman" panose="02020603050405020304" pitchFamily="18" charset="0"/>
              </a:rPr>
              <a:t>Data Input:</a:t>
            </a:r>
            <a:endParaRPr b="1" dirty="0" sz="1200" lang="en-IN">
              <a:solidFill>
                <a:srgbClr val="FF0000"/>
              </a:solidFill>
              <a:latin typeface="Times New Roman" panose="02020603050405020304" pitchFamily="18" charset="0"/>
              <a:cs typeface="Times New Roman" panose="02020603050405020304" pitchFamily="18" charset="0"/>
            </a:endParaRPr>
          </a:p>
          <a:p>
            <a:pPr indent="-305435" lvl="1" marL="629920"/>
            <a:r>
              <a:rPr dirty="0" sz="1200" lang="en-US">
                <a:latin typeface="Times New Roman" panose="02020603050405020304" pitchFamily="18" charset="0"/>
                <a:cs typeface="Times New Roman" panose="02020603050405020304" pitchFamily="18" charset="0"/>
              </a:rPr>
              <a:t>Use techniques such as TF-IDF (Term Frequency-Inverse Document Frequency) or bag-of-words to convert textual data into numerical features that can be fed into the Naive Bayes classifier.</a:t>
            </a:r>
            <a:r>
              <a:rPr dirty="0" sz="1200" lang="en-IN">
                <a:latin typeface="Times New Roman" panose="02020603050405020304" pitchFamily="18" charset="0"/>
                <a:ea typeface="+mn-lt"/>
                <a:cs typeface="Times New Roman" panose="02020603050405020304" pitchFamily="18" charset="0"/>
              </a:rPr>
              <a:t>.</a:t>
            </a:r>
            <a:endParaRPr dirty="0" sz="1200" lang="en-IN">
              <a:latin typeface="Times New Roman" panose="02020603050405020304" pitchFamily="18" charset="0"/>
              <a:cs typeface="Times New Roman" panose="02020603050405020304" pitchFamily="18" charset="0"/>
            </a:endParaRPr>
          </a:p>
          <a:p>
            <a:pPr indent="-305435" marL="305435"/>
            <a:r>
              <a:rPr b="1" dirty="0" sz="1200" lang="en-IN">
                <a:solidFill>
                  <a:srgbClr val="FF0000"/>
                </a:solidFill>
                <a:latin typeface="Times New Roman" panose="02020603050405020304" pitchFamily="18" charset="0"/>
                <a:ea typeface="+mn-lt"/>
                <a:cs typeface="Times New Roman" panose="02020603050405020304" pitchFamily="18" charset="0"/>
              </a:rPr>
              <a:t>Training Process:</a:t>
            </a:r>
            <a:endParaRPr dirty="0" sz="1200" lang="en-IN">
              <a:solidFill>
                <a:srgbClr val="FF0000"/>
              </a:solidFill>
              <a:latin typeface="Times New Roman" panose="02020603050405020304" pitchFamily="18" charset="0"/>
              <a:cs typeface="Times New Roman" panose="02020603050405020304" pitchFamily="18" charset="0"/>
            </a:endParaRPr>
          </a:p>
          <a:p>
            <a:pPr indent="-305435" lvl="1" marL="629920"/>
            <a:r>
              <a:rPr b="1" dirty="0" sz="1200" lang="en-US">
                <a:latin typeface="Times New Roman" panose="02020603050405020304" pitchFamily="18" charset="0"/>
                <a:cs typeface="Times New Roman" panose="02020603050405020304" pitchFamily="18" charset="0"/>
              </a:rPr>
              <a:t>Training Data:</a:t>
            </a:r>
            <a:r>
              <a:rPr dirty="0" sz="1200" lang="en-US">
                <a:latin typeface="Times New Roman" panose="02020603050405020304" pitchFamily="18" charset="0"/>
                <a:cs typeface="Times New Roman" panose="02020603050405020304" pitchFamily="18" charset="0"/>
              </a:rPr>
              <a:t> Split the data into training and testing sets.</a:t>
            </a:r>
          </a:p>
          <a:p>
            <a:pPr indent="-305435" lvl="1" marL="629920"/>
            <a:r>
              <a:rPr b="1" dirty="0" sz="1200" lang="en-US">
                <a:latin typeface="Times New Roman" panose="02020603050405020304" pitchFamily="18" charset="0"/>
                <a:cs typeface="Times New Roman" panose="02020603050405020304" pitchFamily="18" charset="0"/>
              </a:rPr>
              <a:t>Model Selection:</a:t>
            </a:r>
            <a:r>
              <a:rPr dirty="0" sz="1200" lang="en-US">
                <a:latin typeface="Times New Roman" panose="02020603050405020304" pitchFamily="18" charset="0"/>
                <a:cs typeface="Times New Roman" panose="02020603050405020304" pitchFamily="18" charset="0"/>
              </a:rPr>
              <a:t> Use the Multinomial Naive Bayes classifier, which is well-suited for text data.</a:t>
            </a:r>
          </a:p>
          <a:p>
            <a:pPr indent="-305435" lvl="1" marL="629920"/>
            <a:r>
              <a:rPr b="1" dirty="0" sz="1200" lang="en-US">
                <a:latin typeface="Times New Roman" panose="02020603050405020304" pitchFamily="18" charset="0"/>
                <a:cs typeface="Times New Roman" panose="02020603050405020304" pitchFamily="18" charset="0"/>
              </a:rPr>
              <a:t>Training:</a:t>
            </a:r>
            <a:r>
              <a:rPr dirty="0" sz="1200" lang="en-US">
                <a:latin typeface="Times New Roman" panose="02020603050405020304" pitchFamily="18" charset="0"/>
                <a:cs typeface="Times New Roman" panose="02020603050405020304" pitchFamily="18" charset="0"/>
              </a:rPr>
              <a:t> Fit the Naive Bayes model on the training data.</a:t>
            </a:r>
            <a:endParaRPr dirty="0" sz="1200" lang="en-IN">
              <a:latin typeface="Times New Roman" panose="02020603050405020304" pitchFamily="18" charset="0"/>
              <a:cs typeface="Times New Roman" panose="02020603050405020304" pitchFamily="18" charset="0"/>
            </a:endParaRPr>
          </a:p>
          <a:p>
            <a:pPr indent="-305435" marL="305435"/>
            <a:r>
              <a:rPr b="1" dirty="0" sz="1200" lang="en-IN">
                <a:solidFill>
                  <a:srgbClr val="FF0000"/>
                </a:solidFill>
                <a:latin typeface="Times New Roman" panose="02020603050405020304" pitchFamily="18" charset="0"/>
                <a:ea typeface="+mn-lt"/>
                <a:cs typeface="Times New Roman" panose="02020603050405020304" pitchFamily="18" charset="0"/>
              </a:rPr>
              <a:t>Prediction Process:</a:t>
            </a:r>
            <a:endParaRPr dirty="0" sz="1200" lang="en-IN">
              <a:solidFill>
                <a:srgbClr val="FF0000"/>
              </a:solidFill>
              <a:latin typeface="Times New Roman" panose="02020603050405020304" pitchFamily="18" charset="0"/>
              <a:cs typeface="Times New Roman" panose="02020603050405020304" pitchFamily="18" charset="0"/>
            </a:endParaRPr>
          </a:p>
          <a:p>
            <a:pPr indent="-305435" lvl="1" marL="629920"/>
            <a:r>
              <a:rPr dirty="0" sz="1200" lang="en-US">
                <a:latin typeface="Times New Roman" panose="02020603050405020304" pitchFamily="18" charset="0"/>
                <a:cs typeface="Times New Roman" panose="02020603050405020304" pitchFamily="18" charset="0"/>
              </a:rPr>
              <a:t>Using Naive Bayes for sentiment analysis of food reviews is advantageous due to its simplicity, efficiency, and effectiveness with text data. It can quickly provide valuable insights into customer sentiments, helping restaurants to improve their services and enhance customer satisfaction.</a:t>
            </a:r>
            <a:endParaRPr dirty="0" sz="12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Slate">
  <a:themeElements>
    <a:clrScheme name="Slate">
      <a:dk1>
        <a:sysClr lastClr="000000" val="windowText"/>
      </a:dk1>
      <a:lt1>
        <a:sysClr lastClr="FFFFFF" val="window"/>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r="5400000" dist="25400" rotWithShape="0">
              <a:srgbClr val="000000">
                <a:alpha val="60000"/>
              </a:srgbClr>
            </a:outerShdw>
          </a:effectLst>
        </a:effectStyle>
        <a:effectStyle>
          <a:effectLst>
            <a:outerShdw blurRad="76200" dir="5400000" dist="38100" rotWithShape="0">
              <a:srgbClr val="000000">
                <a:alpha val="75000"/>
              </a:srgbClr>
            </a:outerShdw>
          </a:effectLst>
          <a:scene3d>
            <a:camera prst="orthographicFront">
              <a:rot lat="0" lon="0" rev="0"/>
            </a:camera>
            <a:lightRig dir="t" rig="threeP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krupasagar villa</cp:lastModifiedBy>
  <dcterms:created xsi:type="dcterms:W3CDTF">2021-05-26T05:50:10Z</dcterms:created>
  <dcterms:modified xsi:type="dcterms:W3CDTF">2024-06-24T12:21:31Z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8eb14cab320a4dfaab68696cab95115c</vt:lpwstr>
  </property>
</Properties>
</file>