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30"/>
  </p:notesMasterIdLst>
  <p:sldIdLst>
    <p:sldId id="256" r:id="rId2"/>
    <p:sldId id="257" r:id="rId3"/>
    <p:sldId id="300" r:id="rId4"/>
    <p:sldId id="306" r:id="rId5"/>
    <p:sldId id="301" r:id="rId6"/>
    <p:sldId id="307" r:id="rId7"/>
    <p:sldId id="302" r:id="rId8"/>
    <p:sldId id="319" r:id="rId9"/>
    <p:sldId id="318" r:id="rId10"/>
    <p:sldId id="317" r:id="rId11"/>
    <p:sldId id="322" r:id="rId12"/>
    <p:sldId id="321" r:id="rId13"/>
    <p:sldId id="320" r:id="rId14"/>
    <p:sldId id="323" r:id="rId15"/>
    <p:sldId id="324" r:id="rId16"/>
    <p:sldId id="303" r:id="rId17"/>
    <p:sldId id="309" r:id="rId18"/>
    <p:sldId id="312" r:id="rId19"/>
    <p:sldId id="311" r:id="rId20"/>
    <p:sldId id="310" r:id="rId21"/>
    <p:sldId id="313" r:id="rId22"/>
    <p:sldId id="314" r:id="rId23"/>
    <p:sldId id="316" r:id="rId24"/>
    <p:sldId id="315" r:id="rId25"/>
    <p:sldId id="305" r:id="rId26"/>
    <p:sldId id="308" r:id="rId27"/>
    <p:sldId id="304" r:id="rId28"/>
    <p:sldId id="325"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900" autoAdjust="0"/>
    <p:restoredTop sz="91457" autoAdjust="0"/>
  </p:normalViewPr>
  <p:slideViewPr>
    <p:cSldViewPr>
      <p:cViewPr varScale="1">
        <p:scale>
          <a:sx n="79" d="100"/>
          <a:sy n="79" d="100"/>
        </p:scale>
        <p:origin x="100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9F5FA81-240E-4EE5-BD8E-5E12E7062E0D}" type="datetimeFigureOut">
              <a:rPr lang="en-US"/>
              <a:pPr>
                <a:defRPr/>
              </a:pPr>
              <a:t>12/29/2020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A3712649-6C54-4C1E-A23F-1240141E729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0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228A2B3-0A5A-4D75-820E-C54AD9B63B50}" type="slidenum">
              <a:rPr lang="en-US"/>
              <a:pPr fontAlgn="base">
                <a:spcBef>
                  <a:spcPct val="0"/>
                </a:spcBef>
                <a:spcAft>
                  <a:spcPct val="0"/>
                </a:spcAft>
                <a:defRPr/>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A3712649-6C54-4C1E-A23F-1240141E7290}" type="slidenum">
              <a:rPr lang="en-US" smtClean="0"/>
              <a:pPr>
                <a:defRPr/>
              </a:pPr>
              <a:t>14</a:t>
            </a:fld>
            <a:endParaRPr lang="en-US"/>
          </a:p>
        </p:txBody>
      </p:sp>
    </p:spTree>
    <p:extLst>
      <p:ext uri="{BB962C8B-B14F-4D97-AF65-F5344CB8AC3E}">
        <p14:creationId xmlns:p14="http://schemas.microsoft.com/office/powerpoint/2010/main" val="1215699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A3712649-6C54-4C1E-A23F-1240141E7290}" type="slidenum">
              <a:rPr lang="en-US" smtClean="0"/>
              <a:pPr>
                <a:defRPr/>
              </a:pPr>
              <a:t>15</a:t>
            </a:fld>
            <a:endParaRPr lang="en-US"/>
          </a:p>
        </p:txBody>
      </p:sp>
    </p:spTree>
    <p:extLst>
      <p:ext uri="{BB962C8B-B14F-4D97-AF65-F5344CB8AC3E}">
        <p14:creationId xmlns:p14="http://schemas.microsoft.com/office/powerpoint/2010/main" val="526852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A3712649-6C54-4C1E-A23F-1240141E7290}" type="slidenum">
              <a:rPr lang="en-US" smtClean="0"/>
              <a:pPr>
                <a:defRPr/>
              </a:pPr>
              <a:t>25</a:t>
            </a:fld>
            <a:endParaRPr lang="en-US"/>
          </a:p>
        </p:txBody>
      </p:sp>
    </p:spTree>
    <p:extLst>
      <p:ext uri="{BB962C8B-B14F-4D97-AF65-F5344CB8AC3E}">
        <p14:creationId xmlns:p14="http://schemas.microsoft.com/office/powerpoint/2010/main" val="3337838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A3712649-6C54-4C1E-A23F-1240141E7290}" type="slidenum">
              <a:rPr lang="en-US" smtClean="0"/>
              <a:pPr>
                <a:defRPr/>
              </a:pPr>
              <a:t>26</a:t>
            </a:fld>
            <a:endParaRPr lang="en-US"/>
          </a:p>
        </p:txBody>
      </p:sp>
    </p:spTree>
    <p:extLst>
      <p:ext uri="{BB962C8B-B14F-4D97-AF65-F5344CB8AC3E}">
        <p14:creationId xmlns:p14="http://schemas.microsoft.com/office/powerpoint/2010/main" val="232473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A3712649-6C54-4C1E-A23F-1240141E7290}" type="slidenum">
              <a:rPr lang="en-US" smtClean="0"/>
              <a:pPr>
                <a:defRPr/>
              </a:pPr>
              <a:t>28</a:t>
            </a:fld>
            <a:endParaRPr lang="en-US"/>
          </a:p>
        </p:txBody>
      </p:sp>
    </p:spTree>
    <p:extLst>
      <p:ext uri="{BB962C8B-B14F-4D97-AF65-F5344CB8AC3E}">
        <p14:creationId xmlns:p14="http://schemas.microsoft.com/office/powerpoint/2010/main" val="1866640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a:t>Click to edit Master title style</a:t>
            </a:r>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6" name="Date Placeholder 15"/>
          <p:cNvSpPr>
            <a:spLocks noGrp="1"/>
          </p:cNvSpPr>
          <p:nvPr>
            <p:ph type="dt" sz="half" idx="10"/>
          </p:nvPr>
        </p:nvSpPr>
        <p:spPr/>
        <p:txBody>
          <a:bodyPr/>
          <a:lstStyle/>
          <a:p>
            <a:pPr>
              <a:defRPr/>
            </a:pPr>
            <a:fld id="{7A1021CD-FBB6-4F4C-AC3D-EA8AA509D146}" type="datetime1">
              <a:rPr lang="en-US" smtClean="0"/>
              <a:pPr>
                <a:defRPr/>
              </a:pPr>
              <a:t>12/29/2020</a:t>
            </a:fld>
            <a:endParaRPr lang="en-US"/>
          </a:p>
        </p:txBody>
      </p:sp>
      <p:sp>
        <p:nvSpPr>
          <p:cNvPr id="2" name="Footer Placeholder 1"/>
          <p:cNvSpPr>
            <a:spLocks noGrp="1"/>
          </p:cNvSpPr>
          <p:nvPr>
            <p:ph type="ftr" sz="quarter" idx="11"/>
          </p:nvPr>
        </p:nvSpPr>
        <p:spPr/>
        <p:txBody>
          <a:bodyPr/>
          <a:lstStyle/>
          <a:p>
            <a:pPr>
              <a:defRPr/>
            </a:pPr>
            <a:r>
              <a:rPr lang="en-US"/>
              <a:t>Dept.of CSE,CEC</a:t>
            </a:r>
          </a:p>
        </p:txBody>
      </p:sp>
      <p:sp>
        <p:nvSpPr>
          <p:cNvPr id="15" name="Slide Number Placeholder 14"/>
          <p:cNvSpPr>
            <a:spLocks noGrp="1"/>
          </p:cNvSpPr>
          <p:nvPr>
            <p:ph type="sldNum" sz="quarter" idx="12"/>
          </p:nvPr>
        </p:nvSpPr>
        <p:spPr>
          <a:xfrm>
            <a:off x="8229600" y="6473952"/>
            <a:ext cx="758952" cy="246888"/>
          </a:xfrm>
        </p:spPr>
        <p:txBody>
          <a:bodyPr/>
          <a:lstStyle/>
          <a:p>
            <a:pPr>
              <a:defRPr/>
            </a:pPr>
            <a:fld id="{0219055B-FB2B-48F8-B7F6-2381C8C4C94D}"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B36D6C1-40D1-4693-AD62-325102D3A4D9}" type="datetime1">
              <a:rPr lang="en-US" smtClean="0"/>
              <a:pPr>
                <a:defRPr/>
              </a:pPr>
              <a:t>12/29/2020</a:t>
            </a:fld>
            <a:endParaRPr lang="en-US"/>
          </a:p>
        </p:txBody>
      </p:sp>
      <p:sp>
        <p:nvSpPr>
          <p:cNvPr id="5" name="Footer Placeholder 4"/>
          <p:cNvSpPr>
            <a:spLocks noGrp="1"/>
          </p:cNvSpPr>
          <p:nvPr>
            <p:ph type="ftr" sz="quarter" idx="11"/>
          </p:nvPr>
        </p:nvSpPr>
        <p:spPr/>
        <p:txBody>
          <a:bodyPr/>
          <a:lstStyle/>
          <a:p>
            <a:pPr>
              <a:defRPr/>
            </a:pPr>
            <a:r>
              <a:rPr lang="en-US"/>
              <a:t>Dept.of CSE,CEC</a:t>
            </a:r>
          </a:p>
        </p:txBody>
      </p:sp>
      <p:sp>
        <p:nvSpPr>
          <p:cNvPr id="6" name="Slide Number Placeholder 5"/>
          <p:cNvSpPr>
            <a:spLocks noGrp="1"/>
          </p:cNvSpPr>
          <p:nvPr>
            <p:ph type="sldNum" sz="quarter" idx="12"/>
          </p:nvPr>
        </p:nvSpPr>
        <p:spPr/>
        <p:txBody>
          <a:bodyPr/>
          <a:lstStyle/>
          <a:p>
            <a:pPr>
              <a:defRPr/>
            </a:pPr>
            <a:fld id="{ACBE2FD1-30C7-47D7-8DA6-D4DC3FFB681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E18BCDC-5F53-49F9-8D6B-98589EC16EAE}" type="datetime1">
              <a:rPr lang="en-US" smtClean="0"/>
              <a:pPr>
                <a:defRPr/>
              </a:pPr>
              <a:t>12/29/2020</a:t>
            </a:fld>
            <a:endParaRPr lang="en-US"/>
          </a:p>
        </p:txBody>
      </p:sp>
      <p:sp>
        <p:nvSpPr>
          <p:cNvPr id="5" name="Footer Placeholder 4"/>
          <p:cNvSpPr>
            <a:spLocks noGrp="1"/>
          </p:cNvSpPr>
          <p:nvPr>
            <p:ph type="ftr" sz="quarter" idx="11"/>
          </p:nvPr>
        </p:nvSpPr>
        <p:spPr/>
        <p:txBody>
          <a:bodyPr/>
          <a:lstStyle/>
          <a:p>
            <a:pPr>
              <a:defRPr/>
            </a:pPr>
            <a:r>
              <a:rPr lang="en-US"/>
              <a:t>Dept.of CSE,CEC</a:t>
            </a:r>
          </a:p>
        </p:txBody>
      </p:sp>
      <p:sp>
        <p:nvSpPr>
          <p:cNvPr id="6" name="Slide Number Placeholder 5"/>
          <p:cNvSpPr>
            <a:spLocks noGrp="1"/>
          </p:cNvSpPr>
          <p:nvPr>
            <p:ph type="sldNum" sz="quarter" idx="12"/>
          </p:nvPr>
        </p:nvSpPr>
        <p:spPr/>
        <p:txBody>
          <a:bodyPr/>
          <a:lstStyle/>
          <a:p>
            <a:pPr>
              <a:defRPr/>
            </a:pPr>
            <a:fld id="{D14A5FFF-AD2F-47C4-8FA1-4159F1A6A03C}"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pPr>
              <a:defRPr/>
            </a:pPr>
            <a:fld id="{63D9E827-E918-4AAC-BDA1-3FCA8C03FA0B}" type="datetime1">
              <a:rPr lang="en-US" smtClean="0"/>
              <a:pPr>
                <a:defRPr/>
              </a:pPr>
              <a:t>12/29/2020</a:t>
            </a:fld>
            <a:endParaRPr lang="en-US"/>
          </a:p>
        </p:txBody>
      </p:sp>
      <p:sp>
        <p:nvSpPr>
          <p:cNvPr id="19" name="Footer Placeholder 18"/>
          <p:cNvSpPr>
            <a:spLocks noGrp="1"/>
          </p:cNvSpPr>
          <p:nvPr>
            <p:ph type="ftr" sz="quarter" idx="11"/>
          </p:nvPr>
        </p:nvSpPr>
        <p:spPr>
          <a:xfrm>
            <a:off x="3581400" y="76200"/>
            <a:ext cx="2895600" cy="288925"/>
          </a:xfrm>
        </p:spPr>
        <p:txBody>
          <a:bodyPr/>
          <a:lstStyle/>
          <a:p>
            <a:pPr>
              <a:defRPr/>
            </a:pPr>
            <a:r>
              <a:rPr lang="en-US"/>
              <a:t>Dept.of CSE,CEC</a:t>
            </a:r>
          </a:p>
        </p:txBody>
      </p:sp>
      <p:sp>
        <p:nvSpPr>
          <p:cNvPr id="16" name="Slide Number Placeholder 15"/>
          <p:cNvSpPr>
            <a:spLocks noGrp="1"/>
          </p:cNvSpPr>
          <p:nvPr>
            <p:ph type="sldNum" sz="quarter" idx="12"/>
          </p:nvPr>
        </p:nvSpPr>
        <p:spPr>
          <a:xfrm>
            <a:off x="8229600" y="6473952"/>
            <a:ext cx="758952" cy="246888"/>
          </a:xfrm>
        </p:spPr>
        <p:txBody>
          <a:bodyPr/>
          <a:lstStyle/>
          <a:p>
            <a:pPr>
              <a:defRPr/>
            </a:pPr>
            <a:fld id="{BECF2A7E-CF3F-4A3E-94D6-46BAB412C2E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p:txBody>
          <a:bodyPr/>
          <a:lstStyle/>
          <a:p>
            <a:pPr>
              <a:defRPr/>
            </a:pPr>
            <a:fld id="{07BB03DC-2D20-4BEE-AE8C-CB87EB3C7908}" type="datetime1">
              <a:rPr lang="en-US" smtClean="0"/>
              <a:pPr>
                <a:defRPr/>
              </a:pPr>
              <a:t>12/29/2020</a:t>
            </a:fld>
            <a:endParaRPr lang="en-US"/>
          </a:p>
        </p:txBody>
      </p:sp>
      <p:sp>
        <p:nvSpPr>
          <p:cNvPr id="11" name="Footer Placeholder 10"/>
          <p:cNvSpPr>
            <a:spLocks noGrp="1"/>
          </p:cNvSpPr>
          <p:nvPr>
            <p:ph type="ftr" sz="quarter" idx="11"/>
          </p:nvPr>
        </p:nvSpPr>
        <p:spPr/>
        <p:txBody>
          <a:bodyPr/>
          <a:lstStyle/>
          <a:p>
            <a:pPr>
              <a:defRPr/>
            </a:pPr>
            <a:r>
              <a:rPr lang="en-US"/>
              <a:t>Dept.of CSE,CEC</a:t>
            </a:r>
          </a:p>
        </p:txBody>
      </p:sp>
      <p:sp>
        <p:nvSpPr>
          <p:cNvPr id="16" name="Slide Number Placeholder 15"/>
          <p:cNvSpPr>
            <a:spLocks noGrp="1"/>
          </p:cNvSpPr>
          <p:nvPr>
            <p:ph type="sldNum" sz="quarter" idx="12"/>
          </p:nvPr>
        </p:nvSpPr>
        <p:spPr/>
        <p:txBody>
          <a:bodyPr/>
          <a:lstStyle/>
          <a:p>
            <a:pPr>
              <a:defRPr/>
            </a:pPr>
            <a:fld id="{E1034774-5902-478D-8587-51B8CD14093E}" type="slidenum">
              <a:rPr lang="en-US" smtClean="0"/>
              <a:pPr>
                <a:defRPr/>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a:t>Click to edit Master title style</a:t>
            </a:r>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p:txBody>
          <a:bodyPr/>
          <a:lstStyle/>
          <a:p>
            <a:pPr>
              <a:defRPr/>
            </a:pPr>
            <a:fld id="{FC78115A-BBA0-402E-B661-1DFEF7D9464D}" type="datetime1">
              <a:rPr lang="en-US" smtClean="0"/>
              <a:pPr>
                <a:defRPr/>
              </a:pPr>
              <a:t>12/29/2020</a:t>
            </a:fld>
            <a:endParaRPr lang="en-US"/>
          </a:p>
        </p:txBody>
      </p:sp>
      <p:sp>
        <p:nvSpPr>
          <p:cNvPr id="10" name="Footer Placeholder 9"/>
          <p:cNvSpPr>
            <a:spLocks noGrp="1"/>
          </p:cNvSpPr>
          <p:nvPr>
            <p:ph type="ftr" sz="quarter" idx="11"/>
          </p:nvPr>
        </p:nvSpPr>
        <p:spPr/>
        <p:txBody>
          <a:bodyPr/>
          <a:lstStyle/>
          <a:p>
            <a:pPr>
              <a:defRPr/>
            </a:pPr>
            <a:r>
              <a:rPr lang="en-US"/>
              <a:t>Dept.of CSE,CEC</a:t>
            </a:r>
          </a:p>
        </p:txBody>
      </p:sp>
      <p:sp>
        <p:nvSpPr>
          <p:cNvPr id="31" name="Slide Number Placeholder 30"/>
          <p:cNvSpPr>
            <a:spLocks noGrp="1"/>
          </p:cNvSpPr>
          <p:nvPr>
            <p:ph type="sldNum" sz="quarter" idx="12"/>
          </p:nvPr>
        </p:nvSpPr>
        <p:spPr/>
        <p:txBody>
          <a:bodyPr/>
          <a:lstStyle/>
          <a:p>
            <a:pPr>
              <a:defRPr/>
            </a:pPr>
            <a:fld id="{34728324-003A-4D88-85D0-F3EE839AF1B7}"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p:txBody>
          <a:bodyPr/>
          <a:lstStyle/>
          <a:p>
            <a:pPr>
              <a:defRPr/>
            </a:pPr>
            <a:fld id="{88A1633E-81D7-43D5-BE83-4ADE6D62CAEC}" type="datetime1">
              <a:rPr lang="en-US" smtClean="0"/>
              <a:pPr>
                <a:defRPr/>
              </a:pPr>
              <a:t>12/29/2020</a:t>
            </a:fld>
            <a:endParaRPr lang="en-US"/>
          </a:p>
        </p:txBody>
      </p:sp>
      <p:sp>
        <p:nvSpPr>
          <p:cNvPr id="6" name="Footer Placeholder 5"/>
          <p:cNvSpPr>
            <a:spLocks noGrp="1"/>
          </p:cNvSpPr>
          <p:nvPr>
            <p:ph type="ftr" sz="quarter" idx="11"/>
          </p:nvPr>
        </p:nvSpPr>
        <p:spPr/>
        <p:txBody>
          <a:bodyPr/>
          <a:lstStyle/>
          <a:p>
            <a:pPr>
              <a:defRPr/>
            </a:pPr>
            <a:r>
              <a:rPr lang="en-US"/>
              <a:t>Dept.of CSE,CEC</a:t>
            </a:r>
          </a:p>
        </p:txBody>
      </p:sp>
      <p:sp>
        <p:nvSpPr>
          <p:cNvPr id="7" name="Slide Number Placeholder 6"/>
          <p:cNvSpPr>
            <a:spLocks noGrp="1"/>
          </p:cNvSpPr>
          <p:nvPr>
            <p:ph type="sldNum" sz="quarter" idx="12"/>
          </p:nvPr>
        </p:nvSpPr>
        <p:spPr>
          <a:xfrm>
            <a:off x="8229600" y="6477000"/>
            <a:ext cx="762000" cy="246888"/>
          </a:xfrm>
        </p:spPr>
        <p:txBody>
          <a:bodyPr/>
          <a:lstStyle/>
          <a:p>
            <a:pPr>
              <a:defRPr/>
            </a:pPr>
            <a:fld id="{10CD7ECE-6EE1-4124-B226-F8F62D0A984E}" type="slidenum">
              <a:rPr lang="en-US" smtClean="0"/>
              <a:pPr>
                <a:defRPr/>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a:t>Click to edit Master title style</a:t>
            </a:r>
          </a:p>
        </p:txBody>
      </p:sp>
      <p:sp>
        <p:nvSpPr>
          <p:cNvPr id="12" name="Date Placeholder 11"/>
          <p:cNvSpPr>
            <a:spLocks noGrp="1"/>
          </p:cNvSpPr>
          <p:nvPr>
            <p:ph type="dt" sz="half" idx="10"/>
          </p:nvPr>
        </p:nvSpPr>
        <p:spPr/>
        <p:txBody>
          <a:bodyPr/>
          <a:lstStyle/>
          <a:p>
            <a:pPr>
              <a:defRPr/>
            </a:pPr>
            <a:fld id="{D8D5FADD-F344-4900-A3C2-D0913BED8B01}" type="datetime1">
              <a:rPr lang="en-US" smtClean="0"/>
              <a:pPr>
                <a:defRPr/>
              </a:pPr>
              <a:t>12/29/2020</a:t>
            </a:fld>
            <a:endParaRPr lang="en-US"/>
          </a:p>
        </p:txBody>
      </p:sp>
      <p:sp>
        <p:nvSpPr>
          <p:cNvPr id="21" name="Footer Placeholder 20"/>
          <p:cNvSpPr>
            <a:spLocks noGrp="1"/>
          </p:cNvSpPr>
          <p:nvPr>
            <p:ph type="ftr" sz="quarter" idx="11"/>
          </p:nvPr>
        </p:nvSpPr>
        <p:spPr/>
        <p:txBody>
          <a:bodyPr/>
          <a:lstStyle/>
          <a:p>
            <a:pPr>
              <a:defRPr/>
            </a:pPr>
            <a:r>
              <a:rPr lang="en-US"/>
              <a:t>Dept.of CSE,CEC</a:t>
            </a:r>
          </a:p>
        </p:txBody>
      </p:sp>
      <p:sp>
        <p:nvSpPr>
          <p:cNvPr id="6" name="Slide Number Placeholder 5"/>
          <p:cNvSpPr>
            <a:spLocks noGrp="1"/>
          </p:cNvSpPr>
          <p:nvPr>
            <p:ph type="sldNum" sz="quarter" idx="12"/>
          </p:nvPr>
        </p:nvSpPr>
        <p:spPr/>
        <p:txBody>
          <a:bodyPr/>
          <a:lstStyle/>
          <a:p>
            <a:pPr>
              <a:defRPr/>
            </a:pPr>
            <a:fld id="{93E2D425-9B2C-42C0-8DAC-EAC4D4629E09}"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1F9F9AAE-64A2-4D7D-BC23-57EE7DB4DDEF}" type="datetime1">
              <a:rPr lang="en-US" smtClean="0"/>
              <a:pPr>
                <a:defRPr/>
              </a:pPr>
              <a:t>12/29/2020</a:t>
            </a:fld>
            <a:endParaRPr lang="en-US"/>
          </a:p>
        </p:txBody>
      </p:sp>
      <p:sp>
        <p:nvSpPr>
          <p:cNvPr id="24" name="Footer Placeholder 23"/>
          <p:cNvSpPr>
            <a:spLocks noGrp="1"/>
          </p:cNvSpPr>
          <p:nvPr>
            <p:ph type="ftr" sz="quarter" idx="11"/>
          </p:nvPr>
        </p:nvSpPr>
        <p:spPr/>
        <p:txBody>
          <a:bodyPr/>
          <a:lstStyle/>
          <a:p>
            <a:pPr>
              <a:defRPr/>
            </a:pPr>
            <a:r>
              <a:rPr lang="en-US"/>
              <a:t>Dept.of CSE,CEC</a:t>
            </a:r>
          </a:p>
        </p:txBody>
      </p:sp>
      <p:sp>
        <p:nvSpPr>
          <p:cNvPr id="7" name="Slide Number Placeholder 6"/>
          <p:cNvSpPr>
            <a:spLocks noGrp="1"/>
          </p:cNvSpPr>
          <p:nvPr>
            <p:ph type="sldNum" sz="quarter" idx="12"/>
          </p:nvPr>
        </p:nvSpPr>
        <p:spPr/>
        <p:txBody>
          <a:bodyPr/>
          <a:lstStyle/>
          <a:p>
            <a:pPr>
              <a:defRPr/>
            </a:pPr>
            <a:fld id="{818E16B0-1F1A-4743-85D0-3DED766D96B7}"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pPr>
              <a:defRPr/>
            </a:pPr>
            <a:fld id="{EC8B354B-4FF2-4B76-B42E-C9CD7D6F79FC}" type="datetime1">
              <a:rPr lang="en-US" smtClean="0"/>
              <a:pPr>
                <a:defRPr/>
              </a:pPr>
              <a:t>12/29/2020</a:t>
            </a:fld>
            <a:endParaRPr lang="en-US"/>
          </a:p>
        </p:txBody>
      </p:sp>
      <p:sp>
        <p:nvSpPr>
          <p:cNvPr id="29" name="Footer Placeholder 28"/>
          <p:cNvSpPr>
            <a:spLocks noGrp="1"/>
          </p:cNvSpPr>
          <p:nvPr>
            <p:ph type="ftr" sz="quarter" idx="11"/>
          </p:nvPr>
        </p:nvSpPr>
        <p:spPr/>
        <p:txBody>
          <a:bodyPr/>
          <a:lstStyle/>
          <a:p>
            <a:pPr>
              <a:defRPr/>
            </a:pPr>
            <a:r>
              <a:rPr lang="en-US"/>
              <a:t>Dept.of CSE,CEC</a:t>
            </a:r>
          </a:p>
        </p:txBody>
      </p:sp>
      <p:sp>
        <p:nvSpPr>
          <p:cNvPr id="7" name="Slide Number Placeholder 6"/>
          <p:cNvSpPr>
            <a:spLocks noGrp="1"/>
          </p:cNvSpPr>
          <p:nvPr>
            <p:ph type="sldNum" sz="quarter" idx="12"/>
          </p:nvPr>
        </p:nvSpPr>
        <p:spPr/>
        <p:txBody>
          <a:bodyPr/>
          <a:lstStyle/>
          <a:p>
            <a:pPr>
              <a:defRPr/>
            </a:pPr>
            <a:fld id="{73B8FB52-5D33-459C-BFDF-E8E1D6B6D0D3}"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a:t>Click icon to add picture</a:t>
            </a:r>
            <a:endParaRPr kumimoji="0" lang="en-US" dirty="0"/>
          </a:p>
        </p:txBody>
      </p:sp>
      <p:sp>
        <p:nvSpPr>
          <p:cNvPr id="7" name="Date Placeholder 6"/>
          <p:cNvSpPr>
            <a:spLocks noGrp="1"/>
          </p:cNvSpPr>
          <p:nvPr>
            <p:ph type="dt" sz="half" idx="10"/>
          </p:nvPr>
        </p:nvSpPr>
        <p:spPr/>
        <p:txBody>
          <a:bodyPr/>
          <a:lstStyle/>
          <a:p>
            <a:pPr>
              <a:defRPr/>
            </a:pPr>
            <a:fld id="{D4A33F30-B3C2-47BA-AE34-63CA070A7ECD}" type="datetime1">
              <a:rPr lang="en-US" smtClean="0"/>
              <a:pPr>
                <a:defRPr/>
              </a:pPr>
              <a:t>12/29/2020</a:t>
            </a:fld>
            <a:endParaRPr lang="en-US"/>
          </a:p>
        </p:txBody>
      </p:sp>
      <p:sp>
        <p:nvSpPr>
          <p:cNvPr id="5" name="Footer Placeholder 4"/>
          <p:cNvSpPr>
            <a:spLocks noGrp="1"/>
          </p:cNvSpPr>
          <p:nvPr>
            <p:ph type="ftr" sz="quarter" idx="11"/>
          </p:nvPr>
        </p:nvSpPr>
        <p:spPr/>
        <p:txBody>
          <a:bodyPr/>
          <a:lstStyle/>
          <a:p>
            <a:pPr>
              <a:defRPr/>
            </a:pPr>
            <a:r>
              <a:rPr lang="en-US"/>
              <a:t>Dept.of CSE,CEC</a:t>
            </a:r>
          </a:p>
        </p:txBody>
      </p:sp>
      <p:sp>
        <p:nvSpPr>
          <p:cNvPr id="31" name="Slide Number Placeholder 30"/>
          <p:cNvSpPr>
            <a:spLocks noGrp="1"/>
          </p:cNvSpPr>
          <p:nvPr>
            <p:ph type="sldNum" sz="quarter" idx="12"/>
          </p:nvPr>
        </p:nvSpPr>
        <p:spPr/>
        <p:txBody>
          <a:bodyPr/>
          <a:lstStyle/>
          <a:p>
            <a:pPr>
              <a:defRPr/>
            </a:pPr>
            <a:fld id="{52EECCFC-0FAE-44B3-81D2-A2FD02FFC180}" type="slidenum">
              <a:rPr lang="en-US" smtClean="0"/>
              <a:pPr>
                <a:defRPr/>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defRPr/>
            </a:pPr>
            <a:fld id="{049AF0B0-ED0B-4DF9-BCF0-4A60190823CB}" type="datetime1">
              <a:rPr lang="en-US" smtClean="0"/>
              <a:pPr>
                <a:defRPr/>
              </a:pPr>
              <a:t>12/29/2020</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r>
              <a:rPr lang="en-US"/>
              <a:t>Dept.of CSE,CEC</a:t>
            </a:r>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fld id="{734ADF32-8D9A-477C-A313-5F664C108E35}" type="slidenum">
              <a:rPr lang="en-US" smtClean="0"/>
              <a:pPr>
                <a:defRPr/>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a:t>Click to edit Master title style</a:t>
            </a:r>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firebase.google.com/"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help.appsheet.com/manage/enabling-push-notifications-in-ios-white-label-apps" TargetMode="External"/><Relationship Id="rId4" Type="http://schemas.openxmlformats.org/officeDocument/2006/relationships/hyperlink" Target="https://help.appsheet.com/manage/enabling-push-notifications-in-android-white-label-app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hyperlink" Target="https://firebase.google.com/" TargetMode="External"/><Relationship Id="rId7" Type="http://schemas.openxmlformats.org/officeDocument/2006/relationships/hyperlink" Target="https://www.omnisci.com/technical-glossary/embedded-systems"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www.ssttech.in/" TargetMode="External"/><Relationship Id="rId5" Type="http://schemas.openxmlformats.org/officeDocument/2006/relationships/hyperlink" Target="https://www.netacad.com/courses/packet-tracer" TargetMode="External"/><Relationship Id="rId4" Type="http://schemas.openxmlformats.org/officeDocument/2006/relationships/hyperlink" Target="https://appinventor.mit.edu/"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Drag_and_drop" TargetMode="External"/><Relationship Id="rId3" Type="http://schemas.openxmlformats.org/officeDocument/2006/relationships/hyperlink" Target="https://en.wikipedia.org/wiki/Cross-platform" TargetMode="External"/><Relationship Id="rId7" Type="http://schemas.openxmlformats.org/officeDocument/2006/relationships/hyperlink" Target="https://en.wikipedia.org/wiki/Computer_networks"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en.wikipedia.org/wiki/Network_topologies" TargetMode="External"/><Relationship Id="rId5" Type="http://schemas.openxmlformats.org/officeDocument/2006/relationships/hyperlink" Target="https://en.wikipedia.org/wiki/Cisco_Systems" TargetMode="External"/><Relationship Id="rId10" Type="http://schemas.openxmlformats.org/officeDocument/2006/relationships/hyperlink" Target="https://en.wikipedia.org/wiki/IOS" TargetMode="External"/><Relationship Id="rId4" Type="http://schemas.openxmlformats.org/officeDocument/2006/relationships/hyperlink" Target="https://en.wikipedia.org/wiki/Simulation" TargetMode="External"/><Relationship Id="rId9" Type="http://schemas.openxmlformats.org/officeDocument/2006/relationships/hyperlink" Target="https://en.wikipedia.org/wiki/Android_(operating_system)"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Computer_programming" TargetMode="External"/><Relationship Id="rId3" Type="http://schemas.openxmlformats.org/officeDocument/2006/relationships/hyperlink" Target="https://www.arduino.cc/en/Main/Products" TargetMode="External"/><Relationship Id="rId7" Type="http://schemas.openxmlformats.org/officeDocument/2006/relationships/hyperlink" Target="https://processing.org/"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www.arduino.cc/en/Main/Software" TargetMode="External"/><Relationship Id="rId5" Type="http://schemas.openxmlformats.org/officeDocument/2006/relationships/hyperlink" Target="http://wiring.org.co/" TargetMode="External"/><Relationship Id="rId10" Type="http://schemas.openxmlformats.org/officeDocument/2006/relationships/hyperlink" Target="https://en.wikipedia.org/wiki/IOS" TargetMode="External"/><Relationship Id="rId4" Type="http://schemas.openxmlformats.org/officeDocument/2006/relationships/hyperlink" Target="https://www.arduino.cc/en/Reference/HomePage" TargetMode="External"/><Relationship Id="rId9" Type="http://schemas.openxmlformats.org/officeDocument/2006/relationships/hyperlink" Target="https://en.wikipedia.org/wiki/Android_(operating_system)"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9"/>
          <p:cNvSpPr txBox="1">
            <a:spLocks noChangeArrowheads="1"/>
          </p:cNvSpPr>
          <p:nvPr/>
        </p:nvSpPr>
        <p:spPr bwMode="auto">
          <a:xfrm>
            <a:off x="1524000" y="304800"/>
            <a:ext cx="6400800" cy="707886"/>
          </a:xfrm>
          <a:prstGeom prst="rect">
            <a:avLst/>
          </a:prstGeom>
          <a:noFill/>
          <a:ln w="9525">
            <a:noFill/>
            <a:miter lim="800000"/>
            <a:headEnd/>
            <a:tailEnd/>
          </a:ln>
        </p:spPr>
        <p:txBody>
          <a:bodyPr wrap="square">
            <a:spAutoFit/>
          </a:bodyPr>
          <a:lstStyle/>
          <a:p>
            <a:pPr algn="ctr"/>
            <a:r>
              <a:rPr lang="en-US" sz="2400" b="1" dirty="0">
                <a:solidFill>
                  <a:srgbClr val="7030A0"/>
                </a:solidFill>
                <a:latin typeface="Times New Roman" pitchFamily="18" charset="0"/>
                <a:cs typeface="Times New Roman" pitchFamily="18" charset="0"/>
              </a:rPr>
              <a:t>CITY ENGINEERING COLLEGE</a:t>
            </a:r>
          </a:p>
          <a:p>
            <a:pPr algn="ctr"/>
            <a:r>
              <a:rPr lang="en-US" sz="1600" b="1" dirty="0">
                <a:solidFill>
                  <a:srgbClr val="7030A0"/>
                </a:solidFill>
                <a:latin typeface="Times New Roman" pitchFamily="18" charset="0"/>
                <a:cs typeface="Times New Roman" pitchFamily="18" charset="0"/>
              </a:rPr>
              <a:t>DEPARTMENT OF COMPUTER SCIENCE AND ENGINEERING</a:t>
            </a:r>
          </a:p>
        </p:txBody>
      </p:sp>
      <p:pic>
        <p:nvPicPr>
          <p:cNvPr id="3077" name="Picture 8"/>
          <p:cNvPicPr>
            <a:picLocks noChangeAspect="1" noChangeArrowheads="1"/>
          </p:cNvPicPr>
          <p:nvPr/>
        </p:nvPicPr>
        <p:blipFill>
          <a:blip r:embed="rId3" cstate="print"/>
          <a:srcRect/>
          <a:stretch>
            <a:fillRect/>
          </a:stretch>
        </p:blipFill>
        <p:spPr bwMode="auto">
          <a:xfrm>
            <a:off x="7772400" y="304800"/>
            <a:ext cx="1219200" cy="1219200"/>
          </a:xfrm>
          <a:prstGeom prst="rect">
            <a:avLst/>
          </a:prstGeom>
          <a:noFill/>
          <a:ln w="9525">
            <a:noFill/>
            <a:miter lim="800000"/>
            <a:headEnd/>
            <a:tailEnd/>
          </a:ln>
        </p:spPr>
      </p:pic>
      <p:pic>
        <p:nvPicPr>
          <p:cNvPr id="3078" name="Picture 9"/>
          <p:cNvPicPr>
            <a:picLocks noChangeAspect="1" noChangeArrowheads="1"/>
          </p:cNvPicPr>
          <p:nvPr/>
        </p:nvPicPr>
        <p:blipFill>
          <a:blip r:embed="rId4" cstate="print"/>
          <a:srcRect/>
          <a:stretch>
            <a:fillRect/>
          </a:stretch>
        </p:blipFill>
        <p:spPr bwMode="auto">
          <a:xfrm>
            <a:off x="228600" y="304800"/>
            <a:ext cx="1371600" cy="1295400"/>
          </a:xfrm>
          <a:prstGeom prst="rect">
            <a:avLst/>
          </a:prstGeom>
          <a:noFill/>
          <a:ln w="9525">
            <a:noFill/>
            <a:miter lim="800000"/>
            <a:headEnd/>
            <a:tailEnd/>
          </a:ln>
        </p:spPr>
      </p:pic>
      <p:sp>
        <p:nvSpPr>
          <p:cNvPr id="7" name="TextBox 6"/>
          <p:cNvSpPr txBox="1"/>
          <p:nvPr/>
        </p:nvSpPr>
        <p:spPr>
          <a:xfrm>
            <a:off x="2133600" y="1828800"/>
            <a:ext cx="4876800" cy="646331"/>
          </a:xfrm>
          <a:prstGeom prst="rect">
            <a:avLst/>
          </a:prstGeom>
          <a:noFill/>
        </p:spPr>
        <p:txBody>
          <a:bodyPr wrap="square" rtlCol="0">
            <a:spAutoFit/>
          </a:bodyPr>
          <a:lstStyle/>
          <a:p>
            <a:pPr algn="ctr"/>
            <a:r>
              <a:rPr lang="en-US" b="1" dirty="0">
                <a:solidFill>
                  <a:srgbClr val="7030A0"/>
                </a:solidFill>
              </a:rPr>
              <a:t>INTERNSHIP PRESENTATION </a:t>
            </a:r>
          </a:p>
          <a:p>
            <a:pPr algn="ctr"/>
            <a:r>
              <a:rPr lang="en-US" b="1" dirty="0">
                <a:solidFill>
                  <a:srgbClr val="7030A0"/>
                </a:solidFill>
              </a:rPr>
              <a:t>ON</a:t>
            </a:r>
          </a:p>
        </p:txBody>
      </p:sp>
      <p:sp>
        <p:nvSpPr>
          <p:cNvPr id="8" name="TextBox 7"/>
          <p:cNvSpPr txBox="1"/>
          <p:nvPr/>
        </p:nvSpPr>
        <p:spPr>
          <a:xfrm>
            <a:off x="2362200" y="2779067"/>
            <a:ext cx="4419600" cy="1754326"/>
          </a:xfrm>
          <a:prstGeom prst="rect">
            <a:avLst/>
          </a:prstGeom>
          <a:noFill/>
        </p:spPr>
        <p:txBody>
          <a:bodyPr wrap="square" rtlCol="0">
            <a:spAutoFit/>
          </a:bodyPr>
          <a:lstStyle/>
          <a:p>
            <a:pPr marL="3175" algn="ctr"/>
            <a:r>
              <a:rPr lang="en-US" sz="1800" b="1" dirty="0">
                <a:effectLst/>
                <a:latin typeface="Times New Roman" panose="02020603050405020304" pitchFamily="18" charset="0"/>
                <a:ea typeface="Times New Roman" panose="02020603050405020304" pitchFamily="18" charset="0"/>
              </a:rPr>
              <a:t>“TEMPERATURE MONITORING ANDROID APP WITH GLOBAL REAL TIME DATA ACCESSIBILITY USING IoT”</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ctr"/>
            <a:endParaRPr lang="en-US" dirty="0"/>
          </a:p>
        </p:txBody>
      </p:sp>
      <p:sp>
        <p:nvSpPr>
          <p:cNvPr id="9" name="TextBox 8"/>
          <p:cNvSpPr txBox="1"/>
          <p:nvPr/>
        </p:nvSpPr>
        <p:spPr>
          <a:xfrm>
            <a:off x="838200" y="4343400"/>
            <a:ext cx="2286000" cy="923330"/>
          </a:xfrm>
          <a:prstGeom prst="rect">
            <a:avLst/>
          </a:prstGeom>
          <a:noFill/>
        </p:spPr>
        <p:txBody>
          <a:bodyPr wrap="square" rtlCol="0">
            <a:spAutoFit/>
          </a:bodyPr>
          <a:lstStyle/>
          <a:p>
            <a:r>
              <a:rPr lang="en-US" dirty="0"/>
              <a:t>By: </a:t>
            </a:r>
          </a:p>
          <a:p>
            <a:r>
              <a:rPr lang="en-US" dirty="0"/>
              <a:t>KRUPA D</a:t>
            </a:r>
          </a:p>
          <a:p>
            <a:r>
              <a:rPr lang="en-US" dirty="0"/>
              <a:t>1CE17CS052</a:t>
            </a:r>
          </a:p>
        </p:txBody>
      </p:sp>
      <p:sp>
        <p:nvSpPr>
          <p:cNvPr id="11" name="TextBox 10"/>
          <p:cNvSpPr txBox="1"/>
          <p:nvPr/>
        </p:nvSpPr>
        <p:spPr>
          <a:xfrm>
            <a:off x="6019800" y="4191000"/>
            <a:ext cx="2895600" cy="1200329"/>
          </a:xfrm>
          <a:prstGeom prst="rect">
            <a:avLst/>
          </a:prstGeom>
          <a:noFill/>
        </p:spPr>
        <p:txBody>
          <a:bodyPr wrap="square" rtlCol="0">
            <a:spAutoFit/>
          </a:bodyPr>
          <a:lstStyle/>
          <a:p>
            <a:r>
              <a:rPr lang="en-US" dirty="0"/>
              <a:t>Under the guidance of:</a:t>
            </a:r>
          </a:p>
          <a:p>
            <a:r>
              <a:rPr lang="en-US" sz="1800" b="1" dirty="0">
                <a:effectLst/>
                <a:latin typeface="Times New Roman" panose="02020603050405020304" pitchFamily="18" charset="0"/>
                <a:ea typeface="Times New Roman" panose="02020603050405020304" pitchFamily="18" charset="0"/>
              </a:rPr>
              <a:t>Mrs. DEEPIKA R </a:t>
            </a:r>
            <a:endParaRPr lang="en-IN" sz="1800" dirty="0">
              <a:effectLst/>
              <a:latin typeface="Times New Roman" panose="02020603050405020304" pitchFamily="18" charset="0"/>
              <a:ea typeface="Times New Roman" panose="02020603050405020304" pitchFamily="18" charset="0"/>
            </a:endParaRPr>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752600" y="152400"/>
            <a:ext cx="5943600" cy="1143000"/>
          </a:xfrm>
        </p:spPr>
        <p:txBody>
          <a:bodyPr/>
          <a:lstStyle/>
          <a:p>
            <a:pPr algn="ctr" eaLnBrk="1" hangingPunct="1"/>
            <a:endParaRPr lang="en-US" sz="3200" dirty="0"/>
          </a:p>
        </p:txBody>
      </p:sp>
      <p:pic>
        <p:nvPicPr>
          <p:cNvPr id="5124" name="Picture 9"/>
          <p:cNvPicPr>
            <a:picLocks noChangeAspect="1" noChangeArrowheads="1"/>
          </p:cNvPicPr>
          <p:nvPr/>
        </p:nvPicPr>
        <p:blipFill>
          <a:blip r:embed="rId2" cstate="print"/>
          <a:srcRect/>
          <a:stretch>
            <a:fillRect/>
          </a:stretch>
        </p:blipFill>
        <p:spPr bwMode="auto">
          <a:xfrm>
            <a:off x="152400" y="152400"/>
            <a:ext cx="1371600" cy="1243013"/>
          </a:xfrm>
          <a:prstGeom prst="rect">
            <a:avLst/>
          </a:prstGeom>
          <a:noFill/>
          <a:ln w="9525">
            <a:noFill/>
            <a:miter lim="800000"/>
            <a:headEnd/>
            <a:tailEnd/>
          </a:ln>
        </p:spPr>
      </p:pic>
      <p:sp>
        <p:nvSpPr>
          <p:cNvPr id="5" name="TextBox 4">
            <a:extLst>
              <a:ext uri="{FF2B5EF4-FFF2-40B4-BE49-F238E27FC236}">
                <a16:creationId xmlns:a16="http://schemas.microsoft.com/office/drawing/2014/main" id="{7BD1A2B1-9A61-4BA5-83D8-DABF7A9CEA05}"/>
              </a:ext>
            </a:extLst>
          </p:cNvPr>
          <p:cNvSpPr txBox="1"/>
          <p:nvPr/>
        </p:nvSpPr>
        <p:spPr>
          <a:xfrm>
            <a:off x="160506" y="1316477"/>
            <a:ext cx="8983494" cy="5277342"/>
          </a:xfrm>
          <a:prstGeom prst="rect">
            <a:avLst/>
          </a:prstGeom>
          <a:noFill/>
        </p:spPr>
        <p:txBody>
          <a:bodyPr wrap="square">
            <a:spAutoFit/>
          </a:bodyPr>
          <a:lstStyle/>
          <a:p>
            <a:pPr algn="just">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3.Cisco Packet Tracer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spcAft>
                <a:spcPts val="800"/>
              </a:spcAft>
            </a:pPr>
            <a:r>
              <a:rPr lang="en-IN" sz="16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Cisco Packet Tracer is: “a powerful network simulation program that allows students to experiment with network behaviour and ask “what if” questions.”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spcAft>
                <a:spcPts val="800"/>
              </a:spcAft>
            </a:pPr>
            <a:r>
              <a:rPr lang="en-IN" sz="16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It further says: “The simulation-based learning environment helps students develop 21st century skills such as decision making, creative and critical thinking, and problem solving. Packet Tracer complements the Networking Academy curricula, allowing instructors to easily teach and demonstrate complex technical concepts and networking systems design.”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spcAft>
                <a:spcPts val="900"/>
              </a:spcAft>
            </a:pPr>
            <a:r>
              <a:rPr lang="en-IN" sz="16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Nothing could have defined that better. The biggest problem in learning networking is the need for multiple devices that from a network. Cisco Packet Tracer removes that hurdle altogether and that too simply. Although there are other network simulation programs (say GNS3), they need device images. Packet tracer has them inbuilt.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spcAft>
                <a:spcPts val="900"/>
              </a:spcAft>
            </a:pPr>
            <a:r>
              <a:rPr lang="en-IN" sz="16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This software is available for free from Cisco’s website provided you are a registered Networking Academy student, alumni, instructor, or administrator.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74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752600" y="152400"/>
            <a:ext cx="5943600" cy="1143000"/>
          </a:xfrm>
        </p:spPr>
        <p:txBody>
          <a:bodyPr/>
          <a:lstStyle/>
          <a:p>
            <a:pPr algn="ctr" eaLnBrk="1" hangingPunct="1"/>
            <a:endParaRPr lang="en-US" sz="3200" dirty="0"/>
          </a:p>
        </p:txBody>
      </p:sp>
      <p:pic>
        <p:nvPicPr>
          <p:cNvPr id="5124" name="Picture 9"/>
          <p:cNvPicPr>
            <a:picLocks noChangeAspect="1" noChangeArrowheads="1"/>
          </p:cNvPicPr>
          <p:nvPr/>
        </p:nvPicPr>
        <p:blipFill>
          <a:blip r:embed="rId2" cstate="print"/>
          <a:srcRect/>
          <a:stretch>
            <a:fillRect/>
          </a:stretch>
        </p:blipFill>
        <p:spPr bwMode="auto">
          <a:xfrm>
            <a:off x="152400" y="152400"/>
            <a:ext cx="1371600" cy="1243013"/>
          </a:xfrm>
          <a:prstGeom prst="rect">
            <a:avLst/>
          </a:prstGeom>
          <a:noFill/>
          <a:ln w="9525">
            <a:noFill/>
            <a:miter lim="800000"/>
            <a:headEnd/>
            <a:tailEnd/>
          </a:ln>
        </p:spPr>
      </p:pic>
      <p:sp>
        <p:nvSpPr>
          <p:cNvPr id="5" name="TextBox 4">
            <a:extLst>
              <a:ext uri="{FF2B5EF4-FFF2-40B4-BE49-F238E27FC236}">
                <a16:creationId xmlns:a16="http://schemas.microsoft.com/office/drawing/2014/main" id="{0687E37F-3FB0-43DE-B2DB-9F0AA4FC7347}"/>
              </a:ext>
            </a:extLst>
          </p:cNvPr>
          <p:cNvSpPr txBox="1"/>
          <p:nvPr/>
        </p:nvSpPr>
        <p:spPr>
          <a:xfrm>
            <a:off x="567852" y="1295400"/>
            <a:ext cx="8313096" cy="5413661"/>
          </a:xfrm>
          <a:prstGeom prst="rect">
            <a:avLst/>
          </a:prstGeom>
          <a:noFill/>
        </p:spPr>
        <p:txBody>
          <a:bodyPr wrap="square">
            <a:spAutoFit/>
          </a:bodyPr>
          <a:lstStyle/>
          <a:p>
            <a:pPr algn="just">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4. IoT Hardware Components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375"/>
              </a:spcBef>
              <a:spcAft>
                <a:spcPts val="375"/>
              </a:spcAft>
            </a:pPr>
            <a:r>
              <a:rPr lang="en-IN" sz="1600" dirty="0">
                <a:solidFill>
                  <a:srgbClr val="000000"/>
                </a:solidFill>
                <a:effectLst/>
                <a:latin typeface="Times New Roman" panose="02020603050405020304" pitchFamily="18" charset="0"/>
                <a:ea typeface="Times New Roman" panose="02020603050405020304" pitchFamily="18" charset="0"/>
              </a:rPr>
              <a:t>The set of devices that respond and have the capabilities to capture data, follow the instructions can be considered as the IoT Hardware. The following fall into such categories where they not only collect data but also respond to instructions based on the processed data.</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375"/>
              </a:spcBef>
              <a:spcAft>
                <a:spcPts val="375"/>
              </a:spcAft>
            </a:pPr>
            <a:r>
              <a:rPr lang="en-IN" sz="1600" b="1" dirty="0">
                <a:solidFill>
                  <a:srgbClr val="000000"/>
                </a:solidFill>
                <a:effectLst/>
                <a:latin typeface="Times New Roman" panose="02020603050405020304" pitchFamily="18" charset="0"/>
                <a:ea typeface="Times New Roman" panose="02020603050405020304" pitchFamily="18" charset="0"/>
              </a:rPr>
              <a:t>Chips</a:t>
            </a:r>
            <a:r>
              <a:rPr lang="en-IN" sz="1600" i="1" dirty="0">
                <a:solidFill>
                  <a:srgbClr val="000000"/>
                </a:solidFill>
                <a:effectLst/>
                <a:latin typeface="Times New Roman" panose="02020603050405020304" pitchFamily="18" charset="0"/>
                <a:ea typeface="Times New Roman" panose="02020603050405020304" pitchFamily="18" charset="0"/>
              </a:rPr>
              <a:t> </a:t>
            </a:r>
            <a:r>
              <a:rPr lang="en-IN" sz="1600" dirty="0">
                <a:solidFill>
                  <a:srgbClr val="000000"/>
                </a:solidFill>
                <a:effectLst/>
                <a:latin typeface="Times New Roman" panose="02020603050405020304" pitchFamily="18" charset="0"/>
                <a:ea typeface="Times New Roman" panose="02020603050405020304" pitchFamily="18" charset="0"/>
              </a:rPr>
              <a:t>:</a:t>
            </a:r>
            <a:r>
              <a:rPr lang="en-IN" sz="1600" i="1" dirty="0">
                <a:solidFill>
                  <a:srgbClr val="000000"/>
                </a:solidFill>
                <a:effectLst/>
                <a:latin typeface="Times New Roman" panose="02020603050405020304" pitchFamily="18" charset="0"/>
                <a:ea typeface="Times New Roman" panose="02020603050405020304" pitchFamily="18" charset="0"/>
              </a:rPr>
              <a:t> </a:t>
            </a:r>
            <a:r>
              <a:rPr lang="en-IN" sz="1600" dirty="0">
                <a:solidFill>
                  <a:srgbClr val="000000"/>
                </a:solidFill>
                <a:effectLst/>
                <a:latin typeface="Times New Roman" panose="02020603050405020304" pitchFamily="18" charset="0"/>
                <a:ea typeface="Times New Roman" panose="02020603050405020304" pitchFamily="18" charset="0"/>
              </a:rPr>
              <a:t>This is much a broader classification that contains all the electrical and electronic appliances such as microcontrollers, chips, integrated circuits, radio frequency systems, etc.</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375"/>
              </a:spcBef>
              <a:spcAft>
                <a:spcPts val="375"/>
              </a:spcAft>
            </a:pPr>
            <a:r>
              <a:rPr lang="en-IN" sz="1600" b="1" dirty="0">
                <a:solidFill>
                  <a:srgbClr val="000000"/>
                </a:solidFill>
                <a:effectLst/>
                <a:latin typeface="Times New Roman" panose="02020603050405020304" pitchFamily="18" charset="0"/>
                <a:ea typeface="Times New Roman" panose="02020603050405020304" pitchFamily="18" charset="0"/>
              </a:rPr>
              <a:t>Sensors</a:t>
            </a:r>
            <a:r>
              <a:rPr lang="en-IN" sz="1600" i="1" dirty="0">
                <a:solidFill>
                  <a:srgbClr val="000000"/>
                </a:solidFill>
                <a:effectLst/>
                <a:latin typeface="Times New Roman" panose="02020603050405020304" pitchFamily="18" charset="0"/>
                <a:ea typeface="Times New Roman" panose="02020603050405020304" pitchFamily="18" charset="0"/>
              </a:rPr>
              <a:t> </a:t>
            </a:r>
            <a:r>
              <a:rPr lang="en-IN" sz="1600" dirty="0">
                <a:solidFill>
                  <a:srgbClr val="000000"/>
                </a:solidFill>
                <a:effectLst/>
                <a:latin typeface="Times New Roman" panose="02020603050405020304" pitchFamily="18" charset="0"/>
                <a:ea typeface="Times New Roman" panose="02020603050405020304" pitchFamily="18" charset="0"/>
              </a:rPr>
              <a:t>:</a:t>
            </a:r>
            <a:r>
              <a:rPr lang="en-IN" sz="1600" i="1" dirty="0">
                <a:solidFill>
                  <a:srgbClr val="000000"/>
                </a:solidFill>
                <a:effectLst/>
                <a:latin typeface="Times New Roman" panose="02020603050405020304" pitchFamily="18" charset="0"/>
                <a:ea typeface="Times New Roman" panose="02020603050405020304" pitchFamily="18" charset="0"/>
              </a:rPr>
              <a:t> </a:t>
            </a:r>
            <a:r>
              <a:rPr lang="en-IN" sz="1600" dirty="0">
                <a:solidFill>
                  <a:srgbClr val="000000"/>
                </a:solidFill>
                <a:effectLst/>
                <a:latin typeface="Times New Roman" panose="02020603050405020304" pitchFamily="18" charset="0"/>
                <a:ea typeface="Times New Roman" panose="02020603050405020304" pitchFamily="18" charset="0"/>
              </a:rPr>
              <a:t>Sensors, which are one of the base components of an IoT system, have three modules to it - Power Management modules, Sensing modules, and the Energy modules.</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375"/>
              </a:spcBef>
              <a:spcAft>
                <a:spcPts val="375"/>
              </a:spcAft>
            </a:pPr>
            <a:r>
              <a:rPr lang="en-IN" sz="1600" b="1" dirty="0">
                <a:solidFill>
                  <a:srgbClr val="000000"/>
                </a:solidFill>
                <a:effectLst/>
                <a:latin typeface="Times New Roman" panose="02020603050405020304" pitchFamily="18" charset="0"/>
                <a:ea typeface="Times New Roman" panose="02020603050405020304" pitchFamily="18" charset="0"/>
              </a:rPr>
              <a:t>Actuators</a:t>
            </a:r>
            <a:r>
              <a:rPr lang="en-IN" sz="1600" b="1" i="1" dirty="0">
                <a:solidFill>
                  <a:srgbClr val="000000"/>
                </a:solidFill>
                <a:effectLst/>
                <a:latin typeface="Times New Roman" panose="02020603050405020304" pitchFamily="18" charset="0"/>
                <a:ea typeface="Times New Roman" panose="02020603050405020304" pitchFamily="18" charset="0"/>
              </a:rPr>
              <a:t> </a:t>
            </a:r>
            <a:r>
              <a:rPr lang="en-IN" sz="1600" dirty="0">
                <a:solidFill>
                  <a:srgbClr val="000000"/>
                </a:solidFill>
                <a:effectLst/>
                <a:latin typeface="Times New Roman" panose="02020603050405020304" pitchFamily="18" charset="0"/>
                <a:ea typeface="Times New Roman" panose="02020603050405020304" pitchFamily="18" charset="0"/>
              </a:rPr>
              <a:t>:</a:t>
            </a:r>
            <a:r>
              <a:rPr lang="en-IN" sz="1600" i="1" dirty="0">
                <a:solidFill>
                  <a:srgbClr val="000000"/>
                </a:solidFill>
                <a:effectLst/>
                <a:latin typeface="Times New Roman" panose="02020603050405020304" pitchFamily="18" charset="0"/>
                <a:ea typeface="Times New Roman" panose="02020603050405020304" pitchFamily="18" charset="0"/>
              </a:rPr>
              <a:t> </a:t>
            </a:r>
            <a:r>
              <a:rPr lang="en-IN" sz="1600" dirty="0">
                <a:solidFill>
                  <a:srgbClr val="000000"/>
                </a:solidFill>
                <a:effectLst/>
                <a:latin typeface="Times New Roman" panose="02020603050405020304" pitchFamily="18" charset="0"/>
                <a:ea typeface="Times New Roman" panose="02020603050405020304" pitchFamily="18" charset="0"/>
              </a:rPr>
              <a:t>These devices provide the motion to a data collection system such as the solenoids, comb drives etc to fetch details based on movements.                                                                     </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375"/>
              </a:spcBef>
              <a:spcAft>
                <a:spcPts val="375"/>
              </a:spcAft>
            </a:pPr>
            <a:r>
              <a:rPr lang="en-IN" sz="1600" b="1" dirty="0">
                <a:solidFill>
                  <a:srgbClr val="000000"/>
                </a:solidFill>
                <a:effectLst/>
                <a:latin typeface="Times New Roman" panose="02020603050405020304" pitchFamily="18" charset="0"/>
                <a:ea typeface="Times New Roman" panose="02020603050405020304" pitchFamily="18" charset="0"/>
              </a:rPr>
              <a:t>Standard devices</a:t>
            </a:r>
            <a:r>
              <a:rPr lang="en-IN" sz="1600" i="1" dirty="0">
                <a:solidFill>
                  <a:srgbClr val="000000"/>
                </a:solidFill>
                <a:effectLst/>
                <a:latin typeface="Times New Roman" panose="02020603050405020304" pitchFamily="18" charset="0"/>
                <a:ea typeface="Times New Roman" panose="02020603050405020304" pitchFamily="18" charset="0"/>
              </a:rPr>
              <a:t> </a:t>
            </a:r>
            <a:r>
              <a:rPr lang="en-IN" sz="1600" dirty="0">
                <a:solidFill>
                  <a:srgbClr val="000000"/>
                </a:solidFill>
                <a:effectLst/>
                <a:latin typeface="Times New Roman" panose="02020603050405020304" pitchFamily="18" charset="0"/>
                <a:ea typeface="Times New Roman" panose="02020603050405020304" pitchFamily="18" charset="0"/>
              </a:rPr>
              <a:t>:</a:t>
            </a:r>
            <a:r>
              <a:rPr lang="en-IN" sz="1600" i="1" dirty="0">
                <a:solidFill>
                  <a:srgbClr val="000000"/>
                </a:solidFill>
                <a:effectLst/>
                <a:latin typeface="Times New Roman" panose="02020603050405020304" pitchFamily="18" charset="0"/>
                <a:ea typeface="Times New Roman" panose="02020603050405020304" pitchFamily="18" charset="0"/>
              </a:rPr>
              <a:t> </a:t>
            </a:r>
            <a:r>
              <a:rPr lang="en-IN" sz="1600" dirty="0">
                <a:solidFill>
                  <a:srgbClr val="000000"/>
                </a:solidFill>
                <a:effectLst/>
                <a:latin typeface="Times New Roman" panose="02020603050405020304" pitchFamily="18" charset="0"/>
                <a:ea typeface="Times New Roman" panose="02020603050405020304" pitchFamily="18" charset="0"/>
              </a:rPr>
              <a:t>Standard devices constitute of the generally used devices such as Tablets, Smartphones, Switches, Routers and etc. Each of these devices have their own set of settings that allow them to collect data.</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52671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752600" y="152400"/>
            <a:ext cx="5943600" cy="1143000"/>
          </a:xfrm>
        </p:spPr>
        <p:txBody>
          <a:bodyPr/>
          <a:lstStyle/>
          <a:p>
            <a:pPr algn="ctr" eaLnBrk="1" hangingPunct="1"/>
            <a:endParaRPr lang="en-US" sz="3200" dirty="0"/>
          </a:p>
        </p:txBody>
      </p:sp>
      <p:pic>
        <p:nvPicPr>
          <p:cNvPr id="5124" name="Picture 9"/>
          <p:cNvPicPr>
            <a:picLocks noChangeAspect="1" noChangeArrowheads="1"/>
          </p:cNvPicPr>
          <p:nvPr/>
        </p:nvPicPr>
        <p:blipFill>
          <a:blip r:embed="rId2" cstate="print"/>
          <a:srcRect/>
          <a:stretch>
            <a:fillRect/>
          </a:stretch>
        </p:blipFill>
        <p:spPr bwMode="auto">
          <a:xfrm>
            <a:off x="152400" y="152400"/>
            <a:ext cx="1371600" cy="1243013"/>
          </a:xfrm>
          <a:prstGeom prst="rect">
            <a:avLst/>
          </a:prstGeom>
          <a:noFill/>
          <a:ln w="9525">
            <a:noFill/>
            <a:miter lim="800000"/>
            <a:headEnd/>
            <a:tailEnd/>
          </a:ln>
        </p:spPr>
      </p:pic>
      <p:sp>
        <p:nvSpPr>
          <p:cNvPr id="5" name="TextBox 4">
            <a:extLst>
              <a:ext uri="{FF2B5EF4-FFF2-40B4-BE49-F238E27FC236}">
                <a16:creationId xmlns:a16="http://schemas.microsoft.com/office/drawing/2014/main" id="{EEFB175A-6020-4C43-A621-7D4017846271}"/>
              </a:ext>
            </a:extLst>
          </p:cNvPr>
          <p:cNvSpPr txBox="1"/>
          <p:nvPr/>
        </p:nvSpPr>
        <p:spPr>
          <a:xfrm>
            <a:off x="152400" y="1395413"/>
            <a:ext cx="8684368" cy="2366674"/>
          </a:xfrm>
          <a:prstGeom prst="rect">
            <a:avLst/>
          </a:prstGeom>
          <a:noFill/>
        </p:spPr>
        <p:txBody>
          <a:bodyPr wrap="square">
            <a:spAutoFit/>
          </a:bodyPr>
          <a:lstStyle/>
          <a:p>
            <a:pPr algn="just">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5 Arduino Programming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pPr>
            <a:r>
              <a:rPr lang="en-IN" sz="1600" dirty="0">
                <a:solidFill>
                  <a:srgbClr val="000000"/>
                </a:solidFill>
                <a:effectLst/>
                <a:latin typeface="Times New Roman" panose="02020603050405020304" pitchFamily="18" charset="0"/>
                <a:ea typeface="Times New Roman" panose="02020603050405020304" pitchFamily="18" charset="0"/>
              </a:rPr>
              <a:t>Arduino programs are written in the Arduino Integrated Development Environment (IDE). Arduino IDE is a special software running on your system that allows you to write sketches for different Arduino boards. The Arduino programming language is based on a very simple hardware programming language called processing, which is similar to the C language. After the sketch is written in the Arduino IDE, it should be uploaded on the Arduino board for execution.</a:t>
            </a:r>
            <a:endParaRPr lang="en-IN" sz="16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97C4503E-21A9-49A9-9A9E-F9565CF587BD}"/>
              </a:ext>
            </a:extLst>
          </p:cNvPr>
          <p:cNvSpPr txBox="1"/>
          <p:nvPr/>
        </p:nvSpPr>
        <p:spPr>
          <a:xfrm>
            <a:off x="152400" y="3762087"/>
            <a:ext cx="8303368" cy="1263423"/>
          </a:xfrm>
          <a:prstGeom prst="rect">
            <a:avLst/>
          </a:prstGeom>
          <a:noFill/>
        </p:spPr>
        <p:txBody>
          <a:bodyPr wrap="square">
            <a:spAutoFit/>
          </a:bodyPr>
          <a:lstStyle/>
          <a:p>
            <a:pPr algn="just">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6 Firebase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Firebase</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a backend platform for building Web, Android and IOS applications. It offers real time database, different APIs, multiple authentication types and hosting platform.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127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752600" y="152400"/>
            <a:ext cx="5943600" cy="1143000"/>
          </a:xfrm>
        </p:spPr>
        <p:txBody>
          <a:bodyPr/>
          <a:lstStyle/>
          <a:p>
            <a:pPr algn="ctr" eaLnBrk="1" hangingPunct="1"/>
            <a:endParaRPr lang="en-US" sz="3200" dirty="0"/>
          </a:p>
        </p:txBody>
      </p:sp>
      <p:pic>
        <p:nvPicPr>
          <p:cNvPr id="5124" name="Picture 9"/>
          <p:cNvPicPr>
            <a:picLocks noChangeAspect="1" noChangeArrowheads="1"/>
          </p:cNvPicPr>
          <p:nvPr/>
        </p:nvPicPr>
        <p:blipFill>
          <a:blip r:embed="rId2" cstate="print"/>
          <a:srcRect/>
          <a:stretch>
            <a:fillRect/>
          </a:stretch>
        </p:blipFill>
        <p:spPr bwMode="auto">
          <a:xfrm>
            <a:off x="152400" y="152400"/>
            <a:ext cx="1371600" cy="1243013"/>
          </a:xfrm>
          <a:prstGeom prst="rect">
            <a:avLst/>
          </a:prstGeom>
          <a:noFill/>
          <a:ln w="9525">
            <a:noFill/>
            <a:miter lim="800000"/>
            <a:headEnd/>
            <a:tailEnd/>
          </a:ln>
        </p:spPr>
      </p:pic>
      <p:sp>
        <p:nvSpPr>
          <p:cNvPr id="4" name="TextBox 3">
            <a:extLst>
              <a:ext uri="{FF2B5EF4-FFF2-40B4-BE49-F238E27FC236}">
                <a16:creationId xmlns:a16="http://schemas.microsoft.com/office/drawing/2014/main" id="{E3238D79-C262-487C-B1B7-3B3CDBCE0ECC}"/>
              </a:ext>
            </a:extLst>
          </p:cNvPr>
          <p:cNvSpPr txBox="1"/>
          <p:nvPr/>
        </p:nvSpPr>
        <p:spPr>
          <a:xfrm>
            <a:off x="197796" y="1398656"/>
            <a:ext cx="8717604" cy="2689454"/>
          </a:xfrm>
          <a:prstGeom prst="rect">
            <a:avLst/>
          </a:prstGeom>
          <a:noFill/>
        </p:spPr>
        <p:txBody>
          <a:bodyPr wrap="square">
            <a:spAutoFit/>
          </a:bodyPr>
          <a:lstStyle/>
          <a:p>
            <a:pPr algn="just">
              <a:lnSpc>
                <a:spcPct val="150000"/>
              </a:lnSpc>
              <a:spcAft>
                <a:spcPts val="375"/>
              </a:spcAft>
            </a:pP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Steps To Create Firebase Account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Wingdings" panose="05000000000000000000" pitchFamily="2" charset="2"/>
              <a:buChar char=""/>
              <a:tabLst>
                <a:tab pos="457200" algn="l"/>
              </a:tabLs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Navigate to </a:t>
            </a:r>
            <a:r>
              <a:rPr lang="en-IN" sz="16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https://firebase.google.com/</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sign in in the top right hand of the page.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Wingdings" panose="05000000000000000000" pitchFamily="2" charset="2"/>
              <a:buChar char=""/>
              <a:tabLst>
                <a:tab pos="457200" algn="l"/>
              </a:tabLs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After creating an account and signing in, create a project by clicking the "Add Project" button.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000"/>
              <a:buFont typeface="Wingdings" panose="05000000000000000000" pitchFamily="2" charset="2"/>
              <a:buChar char=""/>
              <a:tabLst>
                <a:tab pos="457200" algn="l"/>
              </a:tabLs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Fill out the highlighted fields in the window that pops up. Name your project anything you want. Click the "Create Project" button.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Wingdings" panose="05000000000000000000" pitchFamily="2" charset="2"/>
              <a:buChar char=""/>
              <a:tabLst>
                <a:tab pos="457200" algn="l"/>
              </a:tabLs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Once the project has been created, you'll be taken to the page below to configure various settings to enable push notifications in your white label apps for </a:t>
            </a:r>
            <a:r>
              <a:rPr lang="en-IN" sz="16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Android</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6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iOS</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ABD60DA-A411-4A26-94CF-E3D34AD8B05F}"/>
              </a:ext>
            </a:extLst>
          </p:cNvPr>
          <p:cNvSpPr txBox="1"/>
          <p:nvPr/>
        </p:nvSpPr>
        <p:spPr>
          <a:xfrm>
            <a:off x="197796" y="4343400"/>
            <a:ext cx="8534400" cy="1628010"/>
          </a:xfrm>
          <a:prstGeom prst="rect">
            <a:avLst/>
          </a:prstGeom>
          <a:noFill/>
        </p:spPr>
        <p:txBody>
          <a:bodyPr wrap="square">
            <a:spAutoFit/>
          </a:bodyPr>
          <a:lstStyle/>
          <a:p>
            <a:pPr algn="just">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7 MIT App Inventor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600" dirty="0">
                <a:solidFill>
                  <a:srgbClr val="000000"/>
                </a:solidFill>
                <a:effectLst/>
                <a:latin typeface="Times New Roman" panose="02020603050405020304" pitchFamily="18" charset="0"/>
                <a:ea typeface="Times New Roman" panose="02020603050405020304" pitchFamily="18" charset="0"/>
              </a:rPr>
              <a:t>MIT App Inventor is a </a:t>
            </a:r>
            <a:r>
              <a:rPr lang="en-IN" sz="1600" b="1" dirty="0">
                <a:solidFill>
                  <a:srgbClr val="000000"/>
                </a:solidFill>
                <a:effectLst/>
                <a:latin typeface="Times New Roman" panose="02020603050405020304" pitchFamily="18" charset="0"/>
                <a:ea typeface="Times New Roman" panose="02020603050405020304" pitchFamily="18" charset="0"/>
              </a:rPr>
              <a:t>free, cloud-based service</a:t>
            </a:r>
            <a:r>
              <a:rPr lang="en-IN" sz="1600" dirty="0">
                <a:solidFill>
                  <a:srgbClr val="000000"/>
                </a:solidFill>
                <a:effectLst/>
                <a:latin typeface="Times New Roman" panose="02020603050405020304" pitchFamily="18" charset="0"/>
                <a:ea typeface="Times New Roman" panose="02020603050405020304" pitchFamily="18" charset="0"/>
              </a:rPr>
              <a:t> that allows you to make your own mobile apps using a blocks based programming language. You access App Inventor using a web browser (Chrome, Firefox, Safari).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03766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752600" y="152400"/>
            <a:ext cx="5943600" cy="1143000"/>
          </a:xfrm>
        </p:spPr>
        <p:txBody>
          <a:bodyPr/>
          <a:lstStyle/>
          <a:p>
            <a:pPr algn="ctr" eaLnBrk="1" hangingPunct="1"/>
            <a:endParaRPr lang="en-US" sz="3200" dirty="0"/>
          </a:p>
        </p:txBody>
      </p:sp>
      <p:pic>
        <p:nvPicPr>
          <p:cNvPr id="5124" name="Picture 9"/>
          <p:cNvPicPr>
            <a:picLocks noChangeAspect="1" noChangeArrowheads="1"/>
          </p:cNvPicPr>
          <p:nvPr/>
        </p:nvPicPr>
        <p:blipFill>
          <a:blip r:embed="rId3" cstate="print"/>
          <a:srcRect/>
          <a:stretch>
            <a:fillRect/>
          </a:stretch>
        </p:blipFill>
        <p:spPr bwMode="auto">
          <a:xfrm>
            <a:off x="152400" y="152400"/>
            <a:ext cx="1371600" cy="1243013"/>
          </a:xfrm>
          <a:prstGeom prst="rect">
            <a:avLst/>
          </a:prstGeom>
          <a:noFill/>
          <a:ln w="9525">
            <a:noFill/>
            <a:miter lim="800000"/>
            <a:headEnd/>
            <a:tailEnd/>
          </a:ln>
        </p:spPr>
      </p:pic>
      <p:sp>
        <p:nvSpPr>
          <p:cNvPr id="7" name="TextBox 6">
            <a:extLst>
              <a:ext uri="{FF2B5EF4-FFF2-40B4-BE49-F238E27FC236}">
                <a16:creationId xmlns:a16="http://schemas.microsoft.com/office/drawing/2014/main" id="{A30C096D-7D1F-43E0-8DBE-7A854F51373F}"/>
              </a:ext>
            </a:extLst>
          </p:cNvPr>
          <p:cNvSpPr txBox="1"/>
          <p:nvPr/>
        </p:nvSpPr>
        <p:spPr>
          <a:xfrm>
            <a:off x="42964" y="1319213"/>
            <a:ext cx="9058072" cy="4889865"/>
          </a:xfrm>
          <a:prstGeom prst="rect">
            <a:avLst/>
          </a:prstGeom>
          <a:noFill/>
        </p:spPr>
        <p:txBody>
          <a:bodyPr wrap="square">
            <a:spAutoFit/>
          </a:bodyPr>
          <a:lstStyle/>
          <a:p>
            <a:pPr algn="just">
              <a:lnSpc>
                <a:spcPct val="150000"/>
              </a:lnSpc>
            </a:pPr>
            <a:r>
              <a:rPr lang="en-IN" sz="1400" b="1" dirty="0">
                <a:solidFill>
                  <a:srgbClr val="000000"/>
                </a:solidFill>
                <a:effectLst/>
                <a:latin typeface="Times New Roman" panose="02020603050405020304" pitchFamily="18" charset="0"/>
                <a:ea typeface="Times New Roman" panose="02020603050405020304" pitchFamily="18" charset="0"/>
              </a:rPr>
              <a:t>Steps To Create MIT App Inventor : </a:t>
            </a:r>
            <a:endParaRPr lang="en-IN" sz="1400" dirty="0">
              <a:effectLst/>
              <a:latin typeface="Times New Roman" panose="02020603050405020304" pitchFamily="18" charset="0"/>
              <a:ea typeface="Times New Roman" panose="02020603050405020304" pitchFamily="18" charset="0"/>
            </a:endParaRPr>
          </a:p>
          <a:p>
            <a:pPr algn="just">
              <a:lnSpc>
                <a:spcPct val="150000"/>
              </a:lnSpc>
            </a:pPr>
            <a:r>
              <a:rPr lang="en-IN" sz="1400" b="1" dirty="0">
                <a:solidFill>
                  <a:srgbClr val="000000"/>
                </a:solidFill>
                <a:effectLst/>
                <a:latin typeface="Times New Roman" panose="02020603050405020304" pitchFamily="18" charset="0"/>
                <a:ea typeface="Times New Roman" panose="02020603050405020304" pitchFamily="18" charset="0"/>
              </a:rPr>
              <a:t>Step 1a</a:t>
            </a:r>
            <a:r>
              <a:rPr lang="en-IN" sz="1400" dirty="0">
                <a:solidFill>
                  <a:srgbClr val="000000"/>
                </a:solidFill>
                <a:effectLst/>
                <a:latin typeface="Times New Roman" panose="02020603050405020304" pitchFamily="18" charset="0"/>
                <a:ea typeface="Times New Roman" panose="02020603050405020304" pitchFamily="18" charset="0"/>
              </a:rPr>
              <a:t> : From the User Interface palette, drag and drop the Button component to Screen1 .</a:t>
            </a:r>
            <a:endParaRPr lang="en-IN" sz="1400" dirty="0">
              <a:effectLst/>
              <a:latin typeface="Times New Roman" panose="02020603050405020304" pitchFamily="18" charset="0"/>
              <a:ea typeface="Times New Roman" panose="02020603050405020304" pitchFamily="18" charset="0"/>
            </a:endParaRPr>
          </a:p>
          <a:p>
            <a:pPr algn="just">
              <a:lnSpc>
                <a:spcPct val="150000"/>
              </a:lnSpc>
            </a:pPr>
            <a:r>
              <a:rPr lang="en-IN" sz="1400" b="1" dirty="0">
                <a:solidFill>
                  <a:srgbClr val="000000"/>
                </a:solidFill>
                <a:effectLst/>
                <a:latin typeface="Times New Roman" panose="02020603050405020304" pitchFamily="18" charset="0"/>
                <a:ea typeface="Times New Roman" panose="02020603050405020304" pitchFamily="18" charset="0"/>
              </a:rPr>
              <a:t>Step 1b</a:t>
            </a:r>
            <a:r>
              <a:rPr lang="en-IN" sz="1400" dirty="0">
                <a:solidFill>
                  <a:srgbClr val="000000"/>
                </a:solidFill>
                <a:effectLst/>
                <a:latin typeface="Times New Roman" panose="02020603050405020304" pitchFamily="18" charset="0"/>
                <a:ea typeface="Times New Roman" panose="02020603050405020304" pitchFamily="18" charset="0"/>
              </a:rPr>
              <a:t> : To give the button the image of the bee, in the Properties pane, under Image, click on the text </a:t>
            </a:r>
            <a:r>
              <a:rPr lang="en-IN" sz="1400" i="1" dirty="0">
                <a:solidFill>
                  <a:srgbClr val="000000"/>
                </a:solidFill>
                <a:effectLst/>
                <a:latin typeface="Times New Roman" panose="02020603050405020304" pitchFamily="18" charset="0"/>
                <a:ea typeface="Times New Roman" panose="02020603050405020304" pitchFamily="18" charset="0"/>
              </a:rPr>
              <a:t>"None..."</a:t>
            </a:r>
            <a:r>
              <a:rPr lang="en-IN" sz="1400" dirty="0">
                <a:solidFill>
                  <a:srgbClr val="000000"/>
                </a:solidFill>
                <a:effectLst/>
                <a:latin typeface="Times New Roman" panose="02020603050405020304" pitchFamily="18" charset="0"/>
                <a:ea typeface="Times New Roman" panose="02020603050405020304" pitchFamily="18" charset="0"/>
              </a:rPr>
              <a:t> and click </a:t>
            </a:r>
            <a:r>
              <a:rPr lang="en-IN" sz="1400" i="1" dirty="0">
                <a:solidFill>
                  <a:srgbClr val="000000"/>
                </a:solidFill>
                <a:effectLst/>
                <a:latin typeface="Times New Roman" panose="02020603050405020304" pitchFamily="18" charset="0"/>
                <a:ea typeface="Times New Roman" panose="02020603050405020304" pitchFamily="18" charset="0"/>
              </a:rPr>
              <a:t>"Upload File..."</a:t>
            </a:r>
            <a:r>
              <a:rPr lang="en-IN" sz="1400" dirty="0">
                <a:solidFill>
                  <a:srgbClr val="000000"/>
                </a:solidFill>
                <a:effectLst/>
                <a:latin typeface="Times New Roman" panose="02020603050405020304" pitchFamily="18" charset="0"/>
                <a:ea typeface="Times New Roman" panose="02020603050405020304" pitchFamily="18" charset="0"/>
              </a:rPr>
              <a:t> . A window will pop up to let you choose the image file. Click "Browse" and then navigate to the location of the </a:t>
            </a:r>
            <a:r>
              <a:rPr lang="en-IN" sz="1400" i="1" dirty="0">
                <a:solidFill>
                  <a:srgbClr val="000000"/>
                </a:solidFill>
                <a:effectLst/>
                <a:latin typeface="Times New Roman" panose="02020603050405020304" pitchFamily="18" charset="0"/>
                <a:ea typeface="Times New Roman" panose="02020603050405020304" pitchFamily="18" charset="0"/>
              </a:rPr>
              <a:t>codi.jpg</a:t>
            </a:r>
            <a:r>
              <a:rPr lang="en-IN" sz="1400" dirty="0">
                <a:solidFill>
                  <a:srgbClr val="000000"/>
                </a:solidFill>
                <a:effectLst/>
                <a:latin typeface="Times New Roman" panose="02020603050405020304" pitchFamily="18" charset="0"/>
                <a:ea typeface="Times New Roman" panose="02020603050405020304" pitchFamily="18" charset="0"/>
              </a:rPr>
              <a:t> file you downloaded earlier . Click the </a:t>
            </a:r>
            <a:r>
              <a:rPr lang="en-IN" sz="1400" i="1" dirty="0">
                <a:solidFill>
                  <a:srgbClr val="000000"/>
                </a:solidFill>
                <a:effectLst/>
                <a:latin typeface="Times New Roman" panose="02020603050405020304" pitchFamily="18" charset="0"/>
                <a:ea typeface="Times New Roman" panose="02020603050405020304" pitchFamily="18" charset="0"/>
              </a:rPr>
              <a:t>codi.jpg</a:t>
            </a:r>
            <a:r>
              <a:rPr lang="en-IN" sz="1400" dirty="0">
                <a:solidFill>
                  <a:srgbClr val="000000"/>
                </a:solidFill>
                <a:effectLst/>
                <a:latin typeface="Times New Roman" panose="02020603050405020304" pitchFamily="18" charset="0"/>
                <a:ea typeface="Times New Roman" panose="02020603050405020304" pitchFamily="18" charset="0"/>
              </a:rPr>
              <a:t> file, click "Open", and then click "OK".</a:t>
            </a:r>
            <a:endParaRPr lang="en-IN" sz="1400" dirty="0">
              <a:effectLst/>
              <a:latin typeface="Times New Roman" panose="02020603050405020304" pitchFamily="18" charset="0"/>
              <a:ea typeface="Times New Roman" panose="02020603050405020304" pitchFamily="18" charset="0"/>
            </a:endParaRPr>
          </a:p>
          <a:p>
            <a:pPr algn="just">
              <a:lnSpc>
                <a:spcPct val="150000"/>
              </a:lnSpc>
            </a:pPr>
            <a:r>
              <a:rPr lang="en-IN" sz="1400" b="1" dirty="0">
                <a:solidFill>
                  <a:srgbClr val="000000"/>
                </a:solidFill>
                <a:effectLst/>
                <a:latin typeface="Times New Roman" panose="02020603050405020304" pitchFamily="18" charset="0"/>
                <a:ea typeface="Times New Roman" panose="02020603050405020304" pitchFamily="18" charset="0"/>
              </a:rPr>
              <a:t>Step2</a:t>
            </a:r>
            <a:r>
              <a:rPr lang="en-IN" sz="1400" dirty="0">
                <a:solidFill>
                  <a:srgbClr val="000000"/>
                </a:solidFill>
                <a:effectLst/>
                <a:latin typeface="Times New Roman" panose="02020603050405020304" pitchFamily="18" charset="0"/>
                <a:ea typeface="Times New Roman" panose="02020603050405020304" pitchFamily="18" charset="0"/>
              </a:rPr>
              <a:t> : </a:t>
            </a:r>
            <a:r>
              <a:rPr lang="en-IN" sz="1400" dirty="0" err="1">
                <a:solidFill>
                  <a:srgbClr val="000000"/>
                </a:solidFill>
                <a:effectLst/>
                <a:latin typeface="Times New Roman" panose="02020603050405020304" pitchFamily="18" charset="0"/>
                <a:ea typeface="Times New Roman" panose="02020603050405020304" pitchFamily="18" charset="0"/>
              </a:rPr>
              <a:t>ChangetheButton's</a:t>
            </a:r>
            <a:r>
              <a:rPr lang="en-IN" sz="1400" dirty="0">
                <a:solidFill>
                  <a:srgbClr val="000000"/>
                </a:solidFill>
                <a:effectLst/>
                <a:latin typeface="Times New Roman" panose="02020603050405020304" pitchFamily="18" charset="0"/>
                <a:ea typeface="Times New Roman" panose="02020603050405020304" pitchFamily="18" charset="0"/>
              </a:rPr>
              <a:t> Text property : Delete "Text for Button1", leaving the Button's text property blank so that there is no writing over the bee image.</a:t>
            </a:r>
            <a:endParaRPr lang="en-IN" sz="1400" dirty="0">
              <a:effectLst/>
              <a:latin typeface="Times New Roman" panose="02020603050405020304" pitchFamily="18" charset="0"/>
              <a:ea typeface="Times New Roman" panose="02020603050405020304" pitchFamily="18" charset="0"/>
            </a:endParaRPr>
          </a:p>
          <a:p>
            <a:pPr algn="just">
              <a:lnSpc>
                <a:spcPct val="150000"/>
              </a:lnSpc>
            </a:pPr>
            <a:r>
              <a:rPr lang="en-IN" sz="1400" b="1" dirty="0">
                <a:solidFill>
                  <a:srgbClr val="000000"/>
                </a:solidFill>
                <a:effectLst/>
                <a:latin typeface="Times New Roman" panose="02020603050405020304" pitchFamily="18" charset="0"/>
                <a:ea typeface="Times New Roman" panose="02020603050405020304" pitchFamily="18" charset="0"/>
              </a:rPr>
              <a:t>Step3</a:t>
            </a:r>
            <a:r>
              <a:rPr lang="en-IN" sz="1400" dirty="0">
                <a:solidFill>
                  <a:srgbClr val="000000"/>
                </a:solidFill>
                <a:effectLst/>
                <a:latin typeface="Times New Roman" panose="02020603050405020304" pitchFamily="18" charset="0"/>
                <a:ea typeface="Times New Roman" panose="02020603050405020304" pitchFamily="18" charset="0"/>
              </a:rPr>
              <a:t> : From the User Interface palette, drag and drop the Label component to the Viewer, placing it below the picture of the bee. It will appear under your list of components as </a:t>
            </a:r>
            <a:r>
              <a:rPr lang="en-IN" sz="1400" b="1" dirty="0">
                <a:solidFill>
                  <a:srgbClr val="000000"/>
                </a:solidFill>
                <a:effectLst/>
                <a:latin typeface="Times New Roman" panose="02020603050405020304" pitchFamily="18" charset="0"/>
                <a:ea typeface="Times New Roman" panose="02020603050405020304" pitchFamily="18" charset="0"/>
              </a:rPr>
              <a:t>Label1</a:t>
            </a:r>
            <a:r>
              <a:rPr lang="en-IN" sz="1400" dirty="0">
                <a:solidFill>
                  <a:srgbClr val="000000"/>
                </a:solidFill>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algn="just">
              <a:lnSpc>
                <a:spcPct val="150000"/>
              </a:lnSpc>
            </a:pPr>
            <a:r>
              <a:rPr lang="en-IN" sz="1400" dirty="0">
                <a:solidFill>
                  <a:srgbClr val="000000"/>
                </a:solidFill>
                <a:effectLst/>
                <a:latin typeface="Times New Roman" panose="02020603050405020304" pitchFamily="18" charset="0"/>
                <a:ea typeface="Times New Roman" panose="02020603050405020304" pitchFamily="18" charset="0"/>
              </a:rPr>
              <a:t>Under the Properties pane, change the</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SzPts val="1000"/>
              <a:buFont typeface="Wingdings" panose="05000000000000000000" pitchFamily="2" charset="2"/>
              <a:buChar char=""/>
              <a:tabLst>
                <a:tab pos="457200" algn="l"/>
              </a:tabLst>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Text property of Label1 to read "Touch the Bee". You'll see the text change in the Designer and on your device.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Wingdings" panose="05000000000000000000" pitchFamily="2" charset="2"/>
              <a:buChar char=""/>
              <a:tabLst>
                <a:tab pos="457200" algn="l"/>
              </a:tabLst>
            </a:pPr>
            <a:r>
              <a:rPr lang="en-IN"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FontSize</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 30.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Wingdings" panose="05000000000000000000" pitchFamily="2" charset="2"/>
              <a:buChar char=""/>
              <a:tabLst>
                <a:tab pos="457200" algn="l"/>
              </a:tabLst>
            </a:pPr>
            <a:r>
              <a:rPr lang="en-IN"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BackgroundColor</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of Label1 by clicking on the box.</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Wingdings" panose="05000000000000000000" pitchFamily="2" charset="2"/>
              <a:buChar char=""/>
              <a:tabLst>
                <a:tab pos="457200" algn="l"/>
              </a:tabLst>
            </a:pPr>
            <a:r>
              <a:rPr lang="en-IN"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TextColor</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 any </a:t>
            </a:r>
            <a:r>
              <a:rPr lang="en-IN"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color</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you like.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2126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752600" y="152400"/>
            <a:ext cx="5943600" cy="1143000"/>
          </a:xfrm>
        </p:spPr>
        <p:txBody>
          <a:bodyPr/>
          <a:lstStyle/>
          <a:p>
            <a:pPr algn="ctr" eaLnBrk="1" hangingPunct="1"/>
            <a:endParaRPr lang="en-US" sz="3200" dirty="0"/>
          </a:p>
        </p:txBody>
      </p:sp>
      <p:pic>
        <p:nvPicPr>
          <p:cNvPr id="5124" name="Picture 9"/>
          <p:cNvPicPr>
            <a:picLocks noChangeAspect="1" noChangeArrowheads="1"/>
          </p:cNvPicPr>
          <p:nvPr/>
        </p:nvPicPr>
        <p:blipFill>
          <a:blip r:embed="rId3" cstate="print"/>
          <a:srcRect/>
          <a:stretch>
            <a:fillRect/>
          </a:stretch>
        </p:blipFill>
        <p:spPr bwMode="auto">
          <a:xfrm>
            <a:off x="152400" y="152400"/>
            <a:ext cx="1371600" cy="1243013"/>
          </a:xfrm>
          <a:prstGeom prst="rect">
            <a:avLst/>
          </a:prstGeom>
          <a:noFill/>
          <a:ln w="9525">
            <a:noFill/>
            <a:miter lim="800000"/>
            <a:headEnd/>
            <a:tailEnd/>
          </a:ln>
        </p:spPr>
      </p:pic>
      <p:sp>
        <p:nvSpPr>
          <p:cNvPr id="6" name="TextBox 5">
            <a:extLst>
              <a:ext uri="{FF2B5EF4-FFF2-40B4-BE49-F238E27FC236}">
                <a16:creationId xmlns:a16="http://schemas.microsoft.com/office/drawing/2014/main" id="{308B4BE9-3F84-4ACE-85F9-522C24384EC5}"/>
              </a:ext>
            </a:extLst>
          </p:cNvPr>
          <p:cNvSpPr txBox="1"/>
          <p:nvPr/>
        </p:nvSpPr>
        <p:spPr>
          <a:xfrm>
            <a:off x="224952" y="1432702"/>
            <a:ext cx="8694096" cy="1669496"/>
          </a:xfrm>
          <a:prstGeom prst="rect">
            <a:avLst/>
          </a:prstGeom>
          <a:noFill/>
        </p:spPr>
        <p:txBody>
          <a:bodyPr wrap="square">
            <a:spAutoFit/>
          </a:bodyPr>
          <a:lstStyle/>
          <a:p>
            <a:pPr algn="just">
              <a:lnSpc>
                <a:spcPct val="150000"/>
              </a:lnSpc>
            </a:pPr>
            <a:r>
              <a:rPr lang="en-IN" sz="1400" b="1" dirty="0">
                <a:solidFill>
                  <a:srgbClr val="000000"/>
                </a:solidFill>
                <a:effectLst/>
                <a:latin typeface="Times New Roman" panose="02020603050405020304" pitchFamily="18" charset="0"/>
                <a:ea typeface="Times New Roman" panose="02020603050405020304" pitchFamily="18" charset="0"/>
              </a:rPr>
              <a:t>Step 4</a:t>
            </a:r>
            <a:r>
              <a:rPr lang="en-IN" sz="1400" dirty="0">
                <a:solidFill>
                  <a:srgbClr val="000000"/>
                </a:solidFill>
                <a:effectLst/>
                <a:latin typeface="Times New Roman" panose="02020603050405020304" pitchFamily="18" charset="0"/>
                <a:ea typeface="Times New Roman" panose="02020603050405020304" pitchFamily="18" charset="0"/>
              </a:rPr>
              <a:t>. Under Palette, click on the Media drawer and drag out a Sound component and place it in the Viewer. Wherever you drop it, it will appear in the area at the bottom of the Viewer marked Non-visible components. Under the Media pane, Click Upload File. Browse to the location of the </a:t>
            </a:r>
            <a:r>
              <a:rPr lang="en-IN" sz="1400" i="1" dirty="0">
                <a:solidFill>
                  <a:srgbClr val="000000"/>
                </a:solidFill>
                <a:effectLst/>
                <a:latin typeface="Times New Roman" panose="02020603050405020304" pitchFamily="18" charset="0"/>
                <a:ea typeface="Times New Roman" panose="02020603050405020304" pitchFamily="18" charset="0"/>
              </a:rPr>
              <a:t>mp3</a:t>
            </a:r>
            <a:r>
              <a:rPr lang="en-IN" sz="1400" dirty="0">
                <a:solidFill>
                  <a:srgbClr val="000000"/>
                </a:solidFill>
                <a:effectLst/>
                <a:latin typeface="Times New Roman" panose="02020603050405020304" pitchFamily="18" charset="0"/>
                <a:ea typeface="Times New Roman" panose="02020603050405020304" pitchFamily="18" charset="0"/>
              </a:rPr>
              <a:t> file that you downloaded earlier and upload it to this project. Under the Properties pane, see that the Source property currently says None.... Click the word None... to change the Sound1 component's Source to </a:t>
            </a:r>
            <a:r>
              <a:rPr lang="en-IN" sz="1400" i="1" dirty="0">
                <a:solidFill>
                  <a:srgbClr val="000000"/>
                </a:solidFill>
                <a:effectLst/>
                <a:latin typeface="Times New Roman" panose="02020603050405020304" pitchFamily="18" charset="0"/>
                <a:ea typeface="Times New Roman" panose="02020603050405020304" pitchFamily="18" charset="0"/>
              </a:rPr>
              <a:t>Bee-Sound.mp3</a:t>
            </a:r>
            <a:r>
              <a:rPr lang="en-IN" sz="1400" dirty="0">
                <a:solidFill>
                  <a:srgbClr val="000000"/>
                </a:solidFill>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74242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752600" y="152400"/>
            <a:ext cx="5943600" cy="1143000"/>
          </a:xfrm>
        </p:spPr>
        <p:txBody>
          <a:bodyPr/>
          <a:lstStyle/>
          <a:p>
            <a:pPr algn="ctr" eaLnBrk="1" hangingPunct="1"/>
            <a:r>
              <a:rPr lang="en-US" sz="3200" b="1" dirty="0">
                <a:solidFill>
                  <a:srgbClr val="7030A0"/>
                </a:solidFill>
                <a:latin typeface="Times New Roman" pitchFamily="18" charset="0"/>
                <a:cs typeface="Times New Roman" pitchFamily="18" charset="0"/>
              </a:rPr>
              <a:t>Implementation</a:t>
            </a:r>
            <a:endParaRPr lang="en-US" sz="3200" dirty="0"/>
          </a:p>
        </p:txBody>
      </p:sp>
      <p:pic>
        <p:nvPicPr>
          <p:cNvPr id="5124" name="Picture 9"/>
          <p:cNvPicPr>
            <a:picLocks noChangeAspect="1" noChangeArrowheads="1"/>
          </p:cNvPicPr>
          <p:nvPr/>
        </p:nvPicPr>
        <p:blipFill>
          <a:blip r:embed="rId2" cstate="print"/>
          <a:srcRect/>
          <a:stretch>
            <a:fillRect/>
          </a:stretch>
        </p:blipFill>
        <p:spPr bwMode="auto">
          <a:xfrm>
            <a:off x="152400" y="152400"/>
            <a:ext cx="1371600" cy="1243013"/>
          </a:xfrm>
          <a:prstGeom prst="rect">
            <a:avLst/>
          </a:prstGeom>
          <a:noFill/>
          <a:ln w="9525">
            <a:noFill/>
            <a:miter lim="800000"/>
            <a:headEnd/>
            <a:tailEnd/>
          </a:ln>
        </p:spPr>
      </p:pic>
      <p:sp>
        <p:nvSpPr>
          <p:cNvPr id="5" name="TextBox 4">
            <a:extLst>
              <a:ext uri="{FF2B5EF4-FFF2-40B4-BE49-F238E27FC236}">
                <a16:creationId xmlns:a16="http://schemas.microsoft.com/office/drawing/2014/main" id="{B8C32692-6CD4-4444-AC57-D59D5AF24DA4}"/>
              </a:ext>
            </a:extLst>
          </p:cNvPr>
          <p:cNvSpPr txBox="1"/>
          <p:nvPr/>
        </p:nvSpPr>
        <p:spPr>
          <a:xfrm>
            <a:off x="0" y="1410974"/>
            <a:ext cx="8610600" cy="644600"/>
          </a:xfrm>
          <a:prstGeom prst="rect">
            <a:avLst/>
          </a:prstGeom>
          <a:noFill/>
        </p:spPr>
        <p:txBody>
          <a:bodyPr wrap="square">
            <a:spAutoFit/>
          </a:bodyPr>
          <a:lstStyle/>
          <a:p>
            <a:pPr algn="just">
              <a:lnSpc>
                <a:spcPct val="107000"/>
              </a:lnSpc>
              <a:spcAft>
                <a:spcPts val="800"/>
              </a:spcAft>
              <a:tabLst>
                <a:tab pos="1325880" algn="l"/>
              </a:tabLs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HARDWARE AND SOFTWARE INTEGERATION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132588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After completing the implementation of hardware and software we integrate both of it, as follows: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D8D64389-16D5-43A9-8F14-FA7C8699D542}"/>
              </a:ext>
            </a:extLst>
          </p:cNvPr>
          <p:cNvSpPr>
            <a:spLocks noChangeArrowheads="1"/>
          </p:cNvSpPr>
          <p:nvPr/>
        </p:nvSpPr>
        <p:spPr bwMode="auto">
          <a:xfrm>
            <a:off x="0" y="2115364"/>
            <a:ext cx="47509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1325563" algn="l"/>
              </a:tabLst>
              <a:defRPr>
                <a:solidFill>
                  <a:schemeClr val="tx1"/>
                </a:solidFill>
                <a:latin typeface="Arial" panose="020B0604020202020204" pitchFamily="34" charset="0"/>
              </a:defRPr>
            </a:lvl1pPr>
            <a:lvl2pPr eaLnBrk="0" hangingPunct="0">
              <a:tabLst>
                <a:tab pos="1325563" algn="l"/>
              </a:tabLst>
              <a:defRPr>
                <a:solidFill>
                  <a:schemeClr val="tx1"/>
                </a:solidFill>
                <a:latin typeface="Arial" panose="020B0604020202020204" pitchFamily="34" charset="0"/>
              </a:defRPr>
            </a:lvl2pPr>
            <a:lvl3pPr eaLnBrk="0" hangingPunct="0">
              <a:tabLst>
                <a:tab pos="1325563" algn="l"/>
              </a:tabLst>
              <a:defRPr>
                <a:solidFill>
                  <a:schemeClr val="tx1"/>
                </a:solidFill>
                <a:latin typeface="Arial" panose="020B0604020202020204" pitchFamily="34" charset="0"/>
              </a:defRPr>
            </a:lvl3pPr>
            <a:lvl4pPr eaLnBrk="0" hangingPunct="0">
              <a:tabLst>
                <a:tab pos="1325563" algn="l"/>
              </a:tabLst>
              <a:defRPr>
                <a:solidFill>
                  <a:schemeClr val="tx1"/>
                </a:solidFill>
                <a:latin typeface="Arial" panose="020B0604020202020204" pitchFamily="34" charset="0"/>
              </a:defRPr>
            </a:lvl4pPr>
            <a:lvl5pPr eaLnBrk="0" hangingPunct="0">
              <a:tabLst>
                <a:tab pos="1325563" algn="l"/>
              </a:tabLst>
              <a:defRPr>
                <a:solidFill>
                  <a:schemeClr val="tx1"/>
                </a:solidFill>
                <a:latin typeface="Arial" panose="020B0604020202020204" pitchFamily="34" charset="0"/>
              </a:defRPr>
            </a:lvl5pPr>
            <a:lvl6pPr eaLnBrk="0" fontAlgn="base" hangingPunct="0">
              <a:spcBef>
                <a:spcPct val="0"/>
              </a:spcBef>
              <a:spcAft>
                <a:spcPct val="0"/>
              </a:spcAft>
              <a:tabLst>
                <a:tab pos="1325563" algn="l"/>
              </a:tabLst>
              <a:defRPr>
                <a:solidFill>
                  <a:schemeClr val="tx1"/>
                </a:solidFill>
                <a:latin typeface="Arial" panose="020B0604020202020204" pitchFamily="34" charset="0"/>
              </a:defRPr>
            </a:lvl6pPr>
            <a:lvl7pPr eaLnBrk="0" fontAlgn="base" hangingPunct="0">
              <a:spcBef>
                <a:spcPct val="0"/>
              </a:spcBef>
              <a:spcAft>
                <a:spcPct val="0"/>
              </a:spcAft>
              <a:tabLst>
                <a:tab pos="1325563" algn="l"/>
              </a:tabLst>
              <a:defRPr>
                <a:solidFill>
                  <a:schemeClr val="tx1"/>
                </a:solidFill>
                <a:latin typeface="Arial" panose="020B0604020202020204" pitchFamily="34" charset="0"/>
              </a:defRPr>
            </a:lvl7pPr>
            <a:lvl8pPr eaLnBrk="0" fontAlgn="base" hangingPunct="0">
              <a:spcBef>
                <a:spcPct val="0"/>
              </a:spcBef>
              <a:spcAft>
                <a:spcPct val="0"/>
              </a:spcAft>
              <a:tabLst>
                <a:tab pos="1325563" algn="l"/>
              </a:tabLst>
              <a:defRPr>
                <a:solidFill>
                  <a:schemeClr val="tx1"/>
                </a:solidFill>
                <a:latin typeface="Arial" panose="020B0604020202020204" pitchFamily="34" charset="0"/>
              </a:defRPr>
            </a:lvl8pPr>
            <a:lvl9pPr eaLnBrk="0" fontAlgn="base" hangingPunct="0">
              <a:spcBef>
                <a:spcPct val="0"/>
              </a:spcBef>
              <a:spcAft>
                <a:spcPct val="0"/>
              </a:spcAft>
              <a:tabLst>
                <a:tab pos="13255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25563" algn="l"/>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CONNECTING FIREBASE WITH MIT APP INVENTOR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325563"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4">
            <a:extLst>
              <a:ext uri="{FF2B5EF4-FFF2-40B4-BE49-F238E27FC236}">
                <a16:creationId xmlns:a16="http://schemas.microsoft.com/office/drawing/2014/main" id="{7AA13819-F1B7-4C71-8439-CFE2EA7805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2636351"/>
            <a:ext cx="5722938" cy="31702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FD9C96D-92E6-4B0D-95B5-ADA8EBB6AC0B}"/>
              </a:ext>
            </a:extLst>
          </p:cNvPr>
          <p:cNvSpPr>
            <a:spLocks noChangeArrowheads="1"/>
          </p:cNvSpPr>
          <p:nvPr/>
        </p:nvSpPr>
        <p:spPr bwMode="auto">
          <a:xfrm>
            <a:off x="0" y="5782270"/>
            <a:ext cx="8458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236538" algn="l"/>
                <a:tab pos="1325563" algn="l"/>
                <a:tab pos="2865438" algn="ctr"/>
              </a:tabLst>
              <a:defRPr>
                <a:solidFill>
                  <a:schemeClr val="tx1"/>
                </a:solidFill>
                <a:latin typeface="Arial" panose="020B0604020202020204" pitchFamily="34" charset="0"/>
              </a:defRPr>
            </a:lvl1pPr>
            <a:lvl2pPr eaLnBrk="0" hangingPunct="0">
              <a:tabLst>
                <a:tab pos="236538" algn="l"/>
                <a:tab pos="1325563" algn="l"/>
                <a:tab pos="2865438" algn="ctr"/>
              </a:tabLst>
              <a:defRPr>
                <a:solidFill>
                  <a:schemeClr val="tx1"/>
                </a:solidFill>
                <a:latin typeface="Arial" panose="020B0604020202020204" pitchFamily="34" charset="0"/>
              </a:defRPr>
            </a:lvl2pPr>
            <a:lvl3pPr eaLnBrk="0" hangingPunct="0">
              <a:tabLst>
                <a:tab pos="236538" algn="l"/>
                <a:tab pos="1325563" algn="l"/>
                <a:tab pos="2865438" algn="ctr"/>
              </a:tabLst>
              <a:defRPr>
                <a:solidFill>
                  <a:schemeClr val="tx1"/>
                </a:solidFill>
                <a:latin typeface="Arial" panose="020B0604020202020204" pitchFamily="34" charset="0"/>
              </a:defRPr>
            </a:lvl3pPr>
            <a:lvl4pPr eaLnBrk="0" hangingPunct="0">
              <a:tabLst>
                <a:tab pos="236538" algn="l"/>
                <a:tab pos="1325563" algn="l"/>
                <a:tab pos="2865438" algn="ctr"/>
              </a:tabLst>
              <a:defRPr>
                <a:solidFill>
                  <a:schemeClr val="tx1"/>
                </a:solidFill>
                <a:latin typeface="Arial" panose="020B0604020202020204" pitchFamily="34" charset="0"/>
              </a:defRPr>
            </a:lvl4pPr>
            <a:lvl5pPr eaLnBrk="0" hangingPunct="0">
              <a:tabLst>
                <a:tab pos="236538" algn="l"/>
                <a:tab pos="1325563" algn="l"/>
                <a:tab pos="2865438" algn="ctr"/>
              </a:tabLst>
              <a:defRPr>
                <a:solidFill>
                  <a:schemeClr val="tx1"/>
                </a:solidFill>
                <a:latin typeface="Arial" panose="020B0604020202020204" pitchFamily="34" charset="0"/>
              </a:defRPr>
            </a:lvl5pPr>
            <a:lvl6pPr eaLnBrk="0" fontAlgn="base" hangingPunct="0">
              <a:spcBef>
                <a:spcPct val="0"/>
              </a:spcBef>
              <a:spcAft>
                <a:spcPct val="0"/>
              </a:spcAft>
              <a:tabLst>
                <a:tab pos="236538" algn="l"/>
                <a:tab pos="1325563" algn="l"/>
                <a:tab pos="2865438" algn="ctr"/>
              </a:tabLst>
              <a:defRPr>
                <a:solidFill>
                  <a:schemeClr val="tx1"/>
                </a:solidFill>
                <a:latin typeface="Arial" panose="020B0604020202020204" pitchFamily="34" charset="0"/>
              </a:defRPr>
            </a:lvl6pPr>
            <a:lvl7pPr eaLnBrk="0" fontAlgn="base" hangingPunct="0">
              <a:spcBef>
                <a:spcPct val="0"/>
              </a:spcBef>
              <a:spcAft>
                <a:spcPct val="0"/>
              </a:spcAft>
              <a:tabLst>
                <a:tab pos="236538" algn="l"/>
                <a:tab pos="1325563" algn="l"/>
                <a:tab pos="2865438" algn="ctr"/>
              </a:tabLst>
              <a:defRPr>
                <a:solidFill>
                  <a:schemeClr val="tx1"/>
                </a:solidFill>
                <a:latin typeface="Arial" panose="020B0604020202020204" pitchFamily="34" charset="0"/>
              </a:defRPr>
            </a:lvl7pPr>
            <a:lvl8pPr eaLnBrk="0" fontAlgn="base" hangingPunct="0">
              <a:spcBef>
                <a:spcPct val="0"/>
              </a:spcBef>
              <a:spcAft>
                <a:spcPct val="0"/>
              </a:spcAft>
              <a:tabLst>
                <a:tab pos="236538" algn="l"/>
                <a:tab pos="1325563" algn="l"/>
                <a:tab pos="2865438" algn="ctr"/>
              </a:tabLst>
              <a:defRPr>
                <a:solidFill>
                  <a:schemeClr val="tx1"/>
                </a:solidFill>
                <a:latin typeface="Arial" panose="020B0604020202020204" pitchFamily="34" charset="0"/>
              </a:defRPr>
            </a:lvl8pPr>
            <a:lvl9pPr eaLnBrk="0" fontAlgn="base" hangingPunct="0">
              <a:spcBef>
                <a:spcPct val="0"/>
              </a:spcBef>
              <a:spcAft>
                <a:spcPct val="0"/>
              </a:spcAft>
              <a:tabLst>
                <a:tab pos="236538" algn="l"/>
                <a:tab pos="1325563" algn="l"/>
                <a:tab pos="2865438" algn="ctr"/>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236538" algn="l"/>
                <a:tab pos="1325563" algn="l"/>
                <a:tab pos="2865438" algn="ctr"/>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tab pos="236538" algn="l"/>
                <a:tab pos="1325563" algn="l"/>
                <a:tab pos="2865438" algn="ctr"/>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Fig1: Firebase: copying the firebase token</a:t>
            </a:r>
            <a:endParaRPr kumimoji="0" lang="en-US" altLang="en-US"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tab pos="236538" algn="l"/>
                <a:tab pos="1325563" algn="l"/>
                <a:tab pos="2865438" algn="ctr"/>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 1: </a:t>
            </a:r>
            <a:r>
              <a:rPr lang="en-US" altLang="en-US" sz="1400" dirty="0">
                <a:latin typeface="Times New Roman" panose="02020603050405020304" pitchFamily="18" charset="0"/>
                <a:ea typeface="Calibri" panose="020F0502020204030204" pitchFamily="34" charset="0"/>
                <a:cs typeface="Times New Roman" panose="02020603050405020304" pitchFamily="18" charset="0"/>
              </a:rPr>
              <a:t>from the above </a:t>
            </a:r>
            <a:r>
              <a:rPr lang="en-US" altLang="en-US" sz="1400" b="1" dirty="0">
                <a:latin typeface="Times New Roman" panose="02020603050405020304" pitchFamily="18" charset="0"/>
                <a:ea typeface="Calibri" panose="020F0502020204030204" pitchFamily="34" charset="0"/>
                <a:cs typeface="Times New Roman" panose="02020603050405020304" pitchFamily="18" charset="0"/>
              </a:rPr>
              <a:t>fig1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Go to firebase, open the settings then select project settings, go to service accounts  where u can see database secrets select it and copy the token.</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752600" y="152400"/>
            <a:ext cx="5943600" cy="1143000"/>
          </a:xfrm>
        </p:spPr>
        <p:txBody>
          <a:bodyPr/>
          <a:lstStyle/>
          <a:p>
            <a:pPr algn="ctr" eaLnBrk="1" hangingPunct="1"/>
            <a:endParaRPr lang="en-US" sz="3200" dirty="0"/>
          </a:p>
        </p:txBody>
      </p:sp>
      <p:pic>
        <p:nvPicPr>
          <p:cNvPr id="5124" name="Picture 9"/>
          <p:cNvPicPr>
            <a:picLocks noChangeAspect="1" noChangeArrowheads="1"/>
          </p:cNvPicPr>
          <p:nvPr/>
        </p:nvPicPr>
        <p:blipFill>
          <a:blip r:embed="rId2" cstate="print"/>
          <a:srcRect/>
          <a:stretch>
            <a:fillRect/>
          </a:stretch>
        </p:blipFill>
        <p:spPr bwMode="auto">
          <a:xfrm>
            <a:off x="152400" y="152400"/>
            <a:ext cx="1371600" cy="1243013"/>
          </a:xfrm>
          <a:prstGeom prst="rect">
            <a:avLst/>
          </a:prstGeom>
          <a:noFill/>
          <a:ln w="9525">
            <a:noFill/>
            <a:miter lim="800000"/>
            <a:headEnd/>
            <a:tailEnd/>
          </a:ln>
        </p:spPr>
      </p:pic>
      <p:pic>
        <p:nvPicPr>
          <p:cNvPr id="8" name="Picture 7">
            <a:extLst>
              <a:ext uri="{FF2B5EF4-FFF2-40B4-BE49-F238E27FC236}">
                <a16:creationId xmlns:a16="http://schemas.microsoft.com/office/drawing/2014/main" id="{0964605F-E55C-401D-98F2-B6397416512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775298" y="1778490"/>
            <a:ext cx="5731510" cy="2797810"/>
          </a:xfrm>
          <a:prstGeom prst="rect">
            <a:avLst/>
          </a:prstGeom>
        </p:spPr>
      </p:pic>
      <p:sp>
        <p:nvSpPr>
          <p:cNvPr id="10" name="TextBox 9">
            <a:extLst>
              <a:ext uri="{FF2B5EF4-FFF2-40B4-BE49-F238E27FC236}">
                <a16:creationId xmlns:a16="http://schemas.microsoft.com/office/drawing/2014/main" id="{DEC40653-A855-4580-949B-F4AC435706FE}"/>
              </a:ext>
            </a:extLst>
          </p:cNvPr>
          <p:cNvSpPr txBox="1"/>
          <p:nvPr/>
        </p:nvSpPr>
        <p:spPr>
          <a:xfrm>
            <a:off x="2286000" y="4869802"/>
            <a:ext cx="6400800" cy="311496"/>
          </a:xfrm>
          <a:prstGeom prst="rect">
            <a:avLst/>
          </a:prstGeom>
          <a:noFill/>
        </p:spPr>
        <p:txBody>
          <a:bodyPr wrap="square">
            <a:spAutoFit/>
          </a:bodyPr>
          <a:lstStyle/>
          <a:p>
            <a:pPr algn="just">
              <a:lnSpc>
                <a:spcPct val="107000"/>
              </a:lnSpc>
              <a:spcAft>
                <a:spcPts val="800"/>
              </a:spcAft>
              <a:tabLst>
                <a:tab pos="236220" algn="l"/>
                <a:tab pos="1325880" algn="l"/>
                <a:tab pos="2865755" algn="ctr"/>
              </a:tabLs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F</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ig 2 MIT App inventor: paste the token copied from firebase.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B48EB3CD-ECA8-4475-BD25-28A7FAE4376B}"/>
              </a:ext>
            </a:extLst>
          </p:cNvPr>
          <p:cNvSpPr txBox="1"/>
          <p:nvPr/>
        </p:nvSpPr>
        <p:spPr>
          <a:xfrm>
            <a:off x="647700" y="5474800"/>
            <a:ext cx="8153400" cy="542008"/>
          </a:xfrm>
          <a:prstGeom prst="rect">
            <a:avLst/>
          </a:prstGeom>
          <a:noFill/>
        </p:spPr>
        <p:txBody>
          <a:bodyPr wrap="square">
            <a:spAutoFit/>
          </a:bodyPr>
          <a:lstStyle/>
          <a:p>
            <a:pPr algn="just">
              <a:lnSpc>
                <a:spcPct val="107000"/>
              </a:lnSpc>
              <a:spcAft>
                <a:spcPts val="800"/>
              </a:spcAft>
              <a:tabLst>
                <a:tab pos="236220" algn="l"/>
                <a:tab pos="1325880" algn="l"/>
                <a:tab pos="2865755" algn="ctr"/>
              </a:tabLs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Step 2: </a:t>
            </a:r>
            <a:r>
              <a:rPr lang="en-US" sz="1400" dirty="0">
                <a:latin typeface="Times New Roman" panose="02020603050405020304" pitchFamily="18" charset="0"/>
                <a:ea typeface="Calibri" panose="020F0502020204030204" pitchFamily="34" charset="0"/>
                <a:cs typeface="Times New Roman" panose="02020603050405020304" pitchFamily="18" charset="0"/>
              </a:rPr>
              <a:t>from the above</a:t>
            </a:r>
            <a:r>
              <a:rPr lang="en-US" sz="1400" b="1" dirty="0">
                <a:latin typeface="Times New Roman" panose="02020603050405020304" pitchFamily="18" charset="0"/>
                <a:ea typeface="Calibri" panose="020F0502020204030204" pitchFamily="34" charset="0"/>
                <a:cs typeface="Times New Roman" panose="02020603050405020304" pitchFamily="18" charset="0"/>
              </a:rPr>
              <a:t> fig2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now open the MIT app inventor, select the database where you can find firebase token in properties, paste the token copied from the firebase.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5811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752600" y="152400"/>
            <a:ext cx="5943600" cy="1143000"/>
          </a:xfrm>
        </p:spPr>
        <p:txBody>
          <a:bodyPr/>
          <a:lstStyle/>
          <a:p>
            <a:pPr algn="ctr" eaLnBrk="1" hangingPunct="1"/>
            <a:endParaRPr lang="en-US" sz="3200" dirty="0"/>
          </a:p>
        </p:txBody>
      </p:sp>
      <p:pic>
        <p:nvPicPr>
          <p:cNvPr id="5124" name="Picture 9"/>
          <p:cNvPicPr>
            <a:picLocks noChangeAspect="1" noChangeArrowheads="1"/>
          </p:cNvPicPr>
          <p:nvPr/>
        </p:nvPicPr>
        <p:blipFill>
          <a:blip r:embed="rId2" cstate="print"/>
          <a:srcRect/>
          <a:stretch>
            <a:fillRect/>
          </a:stretch>
        </p:blipFill>
        <p:spPr bwMode="auto">
          <a:xfrm>
            <a:off x="152400" y="152400"/>
            <a:ext cx="1371600" cy="1243013"/>
          </a:xfrm>
          <a:prstGeom prst="rect">
            <a:avLst/>
          </a:prstGeom>
          <a:noFill/>
          <a:ln w="9525">
            <a:noFill/>
            <a:miter lim="800000"/>
            <a:headEnd/>
            <a:tailEnd/>
          </a:ln>
        </p:spPr>
      </p:pic>
      <p:pic>
        <p:nvPicPr>
          <p:cNvPr id="4" name="Picture 3">
            <a:extLst>
              <a:ext uri="{FF2B5EF4-FFF2-40B4-BE49-F238E27FC236}">
                <a16:creationId xmlns:a16="http://schemas.microsoft.com/office/drawing/2014/main" id="{3F9587B1-2521-4D51-B8C3-878F6F2101F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858645" y="1600200"/>
            <a:ext cx="5731510" cy="3067050"/>
          </a:xfrm>
          <a:prstGeom prst="rect">
            <a:avLst/>
          </a:prstGeom>
        </p:spPr>
      </p:pic>
      <p:sp>
        <p:nvSpPr>
          <p:cNvPr id="6" name="TextBox 5">
            <a:extLst>
              <a:ext uri="{FF2B5EF4-FFF2-40B4-BE49-F238E27FC236}">
                <a16:creationId xmlns:a16="http://schemas.microsoft.com/office/drawing/2014/main" id="{D78D0156-7248-4CCA-A25A-7C41D87B17F9}"/>
              </a:ext>
            </a:extLst>
          </p:cNvPr>
          <p:cNvSpPr txBox="1"/>
          <p:nvPr/>
        </p:nvSpPr>
        <p:spPr>
          <a:xfrm>
            <a:off x="2209800" y="4667250"/>
            <a:ext cx="6324600" cy="369332"/>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Fig 3 Firebase: go to Realtime database to copy the URL.</a:t>
            </a:r>
            <a:endParaRPr lang="en-IN" sz="1400" dirty="0"/>
          </a:p>
        </p:txBody>
      </p:sp>
      <p:sp>
        <p:nvSpPr>
          <p:cNvPr id="8" name="TextBox 7">
            <a:extLst>
              <a:ext uri="{FF2B5EF4-FFF2-40B4-BE49-F238E27FC236}">
                <a16:creationId xmlns:a16="http://schemas.microsoft.com/office/drawing/2014/main" id="{CD54ADDF-7134-4379-B65D-2453313312D7}"/>
              </a:ext>
            </a:extLst>
          </p:cNvPr>
          <p:cNvSpPr txBox="1"/>
          <p:nvPr/>
        </p:nvSpPr>
        <p:spPr>
          <a:xfrm>
            <a:off x="914400" y="5181600"/>
            <a:ext cx="7924949" cy="311496"/>
          </a:xfrm>
          <a:prstGeom prst="rect">
            <a:avLst/>
          </a:prstGeom>
          <a:noFill/>
        </p:spPr>
        <p:txBody>
          <a:bodyPr wrap="square">
            <a:spAutoFit/>
          </a:bodyPr>
          <a:lstStyle/>
          <a:p>
            <a:pPr algn="just">
              <a:lnSpc>
                <a:spcPct val="107000"/>
              </a:lnSpc>
              <a:spcAft>
                <a:spcPts val="800"/>
              </a:spcAft>
              <a:tabLst>
                <a:tab pos="236220" algn="l"/>
                <a:tab pos="1325880" algn="l"/>
                <a:tab pos="2865755" algn="ctr"/>
              </a:tabLs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Step3:</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from the above </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fig3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from Realtime database copy the URL, to paste it to MIT App inventor.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8896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752600" y="152400"/>
            <a:ext cx="5943600" cy="1143000"/>
          </a:xfrm>
        </p:spPr>
        <p:txBody>
          <a:bodyPr/>
          <a:lstStyle/>
          <a:p>
            <a:pPr algn="ctr" eaLnBrk="1" hangingPunct="1"/>
            <a:endParaRPr lang="en-US" sz="3200" dirty="0"/>
          </a:p>
        </p:txBody>
      </p:sp>
      <p:pic>
        <p:nvPicPr>
          <p:cNvPr id="5124" name="Picture 9"/>
          <p:cNvPicPr>
            <a:picLocks noChangeAspect="1" noChangeArrowheads="1"/>
          </p:cNvPicPr>
          <p:nvPr/>
        </p:nvPicPr>
        <p:blipFill>
          <a:blip r:embed="rId2" cstate="print"/>
          <a:srcRect/>
          <a:stretch>
            <a:fillRect/>
          </a:stretch>
        </p:blipFill>
        <p:spPr bwMode="auto">
          <a:xfrm>
            <a:off x="152400" y="152400"/>
            <a:ext cx="1371600" cy="1243013"/>
          </a:xfrm>
          <a:prstGeom prst="rect">
            <a:avLst/>
          </a:prstGeom>
          <a:noFill/>
          <a:ln w="9525">
            <a:noFill/>
            <a:miter lim="800000"/>
            <a:headEnd/>
            <a:tailEnd/>
          </a:ln>
        </p:spPr>
      </p:pic>
      <p:pic>
        <p:nvPicPr>
          <p:cNvPr id="4" name="Picture 3">
            <a:extLst>
              <a:ext uri="{FF2B5EF4-FFF2-40B4-BE49-F238E27FC236}">
                <a16:creationId xmlns:a16="http://schemas.microsoft.com/office/drawing/2014/main" id="{ACADC6B7-D638-4F02-958A-884029E556C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964690" y="1388928"/>
            <a:ext cx="5731510" cy="2833370"/>
          </a:xfrm>
          <a:prstGeom prst="rect">
            <a:avLst/>
          </a:prstGeom>
        </p:spPr>
      </p:pic>
      <p:sp>
        <p:nvSpPr>
          <p:cNvPr id="6" name="TextBox 5">
            <a:extLst>
              <a:ext uri="{FF2B5EF4-FFF2-40B4-BE49-F238E27FC236}">
                <a16:creationId xmlns:a16="http://schemas.microsoft.com/office/drawing/2014/main" id="{80D231C4-E699-4D91-9CD2-1A4371E700CC}"/>
              </a:ext>
            </a:extLst>
          </p:cNvPr>
          <p:cNvSpPr txBox="1"/>
          <p:nvPr/>
        </p:nvSpPr>
        <p:spPr>
          <a:xfrm>
            <a:off x="152400" y="4535419"/>
            <a:ext cx="9065368" cy="1607171"/>
          </a:xfrm>
          <a:prstGeom prst="rect">
            <a:avLst/>
          </a:prstGeom>
          <a:noFill/>
        </p:spPr>
        <p:txBody>
          <a:bodyPr wrap="square">
            <a:spAutoFit/>
          </a:bodyPr>
          <a:lstStyle/>
          <a:p>
            <a:pPr algn="just">
              <a:lnSpc>
                <a:spcPct val="107000"/>
              </a:lnSpc>
              <a:spcAft>
                <a:spcPts val="800"/>
              </a:spcAft>
              <a:tabLst>
                <a:tab pos="236220" algn="l"/>
                <a:tab pos="1325880" algn="l"/>
                <a:tab pos="2865755" algn="ctr"/>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Fig 4 MIT App inventor: paste the URL.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236220" algn="l"/>
                <a:tab pos="1325880" algn="l"/>
                <a:tab pos="2865755" algn="ctr"/>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236220" algn="l"/>
                <a:tab pos="1325880" algn="l"/>
                <a:tab pos="2865755" algn="ctr"/>
              </a:tabLs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Step4:</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latin typeface="Times New Roman" panose="02020603050405020304" pitchFamily="18" charset="0"/>
                <a:ea typeface="Calibri" panose="020F0502020204030204" pitchFamily="34" charset="0"/>
                <a:cs typeface="Times New Roman" panose="02020603050405020304" pitchFamily="18" charset="0"/>
              </a:rPr>
              <a:t>from above </a:t>
            </a:r>
            <a:r>
              <a:rPr lang="en-US" sz="1400" b="1" dirty="0">
                <a:latin typeface="Times New Roman" panose="02020603050405020304" pitchFamily="18" charset="0"/>
                <a:ea typeface="Calibri" panose="020F0502020204030204" pitchFamily="34" charset="0"/>
                <a:cs typeface="Times New Roman" panose="02020603050405020304" pitchFamily="18" charset="0"/>
              </a:rPr>
              <a:t>fig4</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after copying the URL from firebase we must paste the URL in MIT app inventor, go to properties paste the URL on firebase URL.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236220" algn="l"/>
                <a:tab pos="1325880" algn="l"/>
                <a:tab pos="2865755" algn="ctr"/>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This is how we connect firebase to MIT App inventor.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6367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295400" y="152400"/>
            <a:ext cx="7010400" cy="1143000"/>
          </a:xfrm>
        </p:spPr>
        <p:txBody>
          <a:bodyPr/>
          <a:lstStyle/>
          <a:p>
            <a:pPr algn="ctr" eaLnBrk="1" hangingPunct="1"/>
            <a:r>
              <a:rPr lang="en-US" sz="3200" b="1" dirty="0">
                <a:solidFill>
                  <a:srgbClr val="7030A0"/>
                </a:solidFill>
                <a:latin typeface="Times New Roman" pitchFamily="18" charset="0"/>
                <a:cs typeface="Times New Roman" pitchFamily="18" charset="0"/>
              </a:rPr>
              <a:t>abstract</a:t>
            </a:r>
          </a:p>
        </p:txBody>
      </p:sp>
      <p:pic>
        <p:nvPicPr>
          <p:cNvPr id="4100" name="Picture 9"/>
          <p:cNvPicPr>
            <a:picLocks noChangeAspect="1" noChangeArrowheads="1"/>
          </p:cNvPicPr>
          <p:nvPr/>
        </p:nvPicPr>
        <p:blipFill>
          <a:blip r:embed="rId2" cstate="print"/>
          <a:srcRect/>
          <a:stretch>
            <a:fillRect/>
          </a:stretch>
        </p:blipFill>
        <p:spPr bwMode="auto">
          <a:xfrm>
            <a:off x="152400" y="152400"/>
            <a:ext cx="1371600" cy="1243013"/>
          </a:xfrm>
          <a:prstGeom prst="rect">
            <a:avLst/>
          </a:prstGeom>
          <a:noFill/>
          <a:ln w="9525">
            <a:noFill/>
            <a:miter lim="800000"/>
            <a:headEnd/>
            <a:tailEnd/>
          </a:ln>
        </p:spPr>
      </p:pic>
      <p:sp>
        <p:nvSpPr>
          <p:cNvPr id="5" name="TextBox 4">
            <a:extLst>
              <a:ext uri="{FF2B5EF4-FFF2-40B4-BE49-F238E27FC236}">
                <a16:creationId xmlns:a16="http://schemas.microsoft.com/office/drawing/2014/main" id="{9D27E632-8420-48EE-AEAF-A7DC2191D2BD}"/>
              </a:ext>
            </a:extLst>
          </p:cNvPr>
          <p:cNvSpPr txBox="1"/>
          <p:nvPr/>
        </p:nvSpPr>
        <p:spPr>
          <a:xfrm>
            <a:off x="723899" y="1395413"/>
            <a:ext cx="7696201" cy="4775025"/>
          </a:xfrm>
          <a:prstGeom prst="rect">
            <a:avLst/>
          </a:prstGeom>
          <a:noFill/>
        </p:spPr>
        <p:txBody>
          <a:bodyPr wrap="square">
            <a:spAutoFit/>
          </a:bodyPr>
          <a:lstStyle/>
          <a:p>
            <a:pPr algn="just">
              <a:lnSpc>
                <a:spcPct val="150000"/>
              </a:lnSpc>
              <a:spcBef>
                <a:spcPts val="1500"/>
              </a:spcBef>
              <a:spcAft>
                <a:spcPts val="750"/>
              </a:spcAft>
            </a:pPr>
            <a:r>
              <a:rPr lang="en-US" sz="1600" b="1" dirty="0">
                <a:solidFill>
                  <a:srgbClr val="000000"/>
                </a:solidFill>
                <a:effectLst/>
                <a:latin typeface="Times New Roman" panose="02020603050405020304" pitchFamily="18" charset="0"/>
                <a:ea typeface="Times New Roman" panose="02020603050405020304" pitchFamily="18" charset="0"/>
              </a:rPr>
              <a:t>“TEMPERATURE MONITORING ANDROID APP WITH GLOBAL REAL TIME DATA ACCESSIBILITY USING IoT” </a:t>
            </a:r>
            <a:r>
              <a:rPr lang="en-US" sz="1600" dirty="0">
                <a:solidFill>
                  <a:srgbClr val="000000"/>
                </a:solidFill>
                <a:effectLst/>
                <a:latin typeface="Times New Roman" panose="02020603050405020304" pitchFamily="18" charset="0"/>
                <a:ea typeface="Times New Roman" panose="02020603050405020304" pitchFamily="18" charset="0"/>
              </a:rPr>
              <a:t>is a Project which aims in Developing an Android Application which is built using MIT App Inventor, a real time database which is built using Firebase, Node MCU, Temperature Sensor and IoT Hardware Components. This system can be made use in many domains such as </a:t>
            </a:r>
            <a:r>
              <a:rPr lang="en-US" sz="1600" dirty="0">
                <a:solidFill>
                  <a:srgbClr val="333333"/>
                </a:solidFill>
                <a:effectLst/>
                <a:latin typeface="Times New Roman" panose="02020603050405020304" pitchFamily="18" charset="0"/>
                <a:ea typeface="Times New Roman" panose="02020603050405020304" pitchFamily="18" charset="0"/>
              </a:rPr>
              <a:t>Digital temperature monitoring in laboratories, Food safety Compliances, Warehouse and Inventory Management, Monitoring of different Equipment and many more domains as such.</a:t>
            </a:r>
          </a:p>
          <a:p>
            <a:pPr algn="just">
              <a:lnSpc>
                <a:spcPct val="150000"/>
              </a:lnSpc>
              <a:spcBef>
                <a:spcPts val="1500"/>
              </a:spcBef>
              <a:spcAft>
                <a:spcPts val="750"/>
              </a:spcAft>
            </a:pPr>
            <a:r>
              <a:rPr lang="en-US" sz="1600" dirty="0">
                <a:solidFill>
                  <a:srgbClr val="333333"/>
                </a:solidFill>
                <a:latin typeface="Times New Roman" panose="02020603050405020304" pitchFamily="18" charset="0"/>
                <a:ea typeface="Times New Roman" panose="02020603050405020304" pitchFamily="18" charset="0"/>
              </a:rPr>
              <a:t>	</a:t>
            </a:r>
            <a:r>
              <a:rPr lang="en-US" sz="1600" dirty="0">
                <a:solidFill>
                  <a:srgbClr val="333333"/>
                </a:solidFill>
                <a:effectLst/>
                <a:latin typeface="Times New Roman" panose="02020603050405020304" pitchFamily="18" charset="0"/>
                <a:ea typeface="Times New Roman" panose="02020603050405020304" pitchFamily="18" charset="0"/>
              </a:rPr>
              <a:t> This System mainly aims in Global data Accessibility which can be achieved by using Globally accessible Real time Database that is Firebase and the Temperature data is then retrieved using an Android Application using MIT Android Application Inventor. And an IoT system that is designed to collect data from surroundings and send it to the Real time Database.    </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752600" y="152400"/>
            <a:ext cx="5943600" cy="1143000"/>
          </a:xfrm>
        </p:spPr>
        <p:txBody>
          <a:bodyPr/>
          <a:lstStyle/>
          <a:p>
            <a:pPr algn="ctr" eaLnBrk="1" hangingPunct="1"/>
            <a:endParaRPr lang="en-US" sz="3200" dirty="0"/>
          </a:p>
        </p:txBody>
      </p:sp>
      <p:pic>
        <p:nvPicPr>
          <p:cNvPr id="5124" name="Picture 9"/>
          <p:cNvPicPr>
            <a:picLocks noChangeAspect="1" noChangeArrowheads="1"/>
          </p:cNvPicPr>
          <p:nvPr/>
        </p:nvPicPr>
        <p:blipFill>
          <a:blip r:embed="rId2" cstate="print"/>
          <a:srcRect/>
          <a:stretch>
            <a:fillRect/>
          </a:stretch>
        </p:blipFill>
        <p:spPr bwMode="auto">
          <a:xfrm>
            <a:off x="152400" y="152400"/>
            <a:ext cx="1371600" cy="1243013"/>
          </a:xfrm>
          <a:prstGeom prst="rect">
            <a:avLst/>
          </a:prstGeom>
          <a:noFill/>
          <a:ln w="9525">
            <a:noFill/>
            <a:miter lim="800000"/>
            <a:headEnd/>
            <a:tailEnd/>
          </a:ln>
        </p:spPr>
      </p:pic>
      <p:sp>
        <p:nvSpPr>
          <p:cNvPr id="5" name="TextBox 4">
            <a:extLst>
              <a:ext uri="{FF2B5EF4-FFF2-40B4-BE49-F238E27FC236}">
                <a16:creationId xmlns:a16="http://schemas.microsoft.com/office/drawing/2014/main" id="{D51F52CB-D6EA-4463-AD4C-9D50317DB349}"/>
              </a:ext>
            </a:extLst>
          </p:cNvPr>
          <p:cNvSpPr txBox="1"/>
          <p:nvPr/>
        </p:nvSpPr>
        <p:spPr>
          <a:xfrm>
            <a:off x="152400" y="1395413"/>
            <a:ext cx="8153400" cy="644600"/>
          </a:xfrm>
          <a:prstGeom prst="rect">
            <a:avLst/>
          </a:prstGeom>
          <a:noFill/>
        </p:spPr>
        <p:txBody>
          <a:bodyPr wrap="square">
            <a:spAutoFit/>
          </a:bodyPr>
          <a:lstStyle/>
          <a:p>
            <a:pPr algn="just">
              <a:lnSpc>
                <a:spcPct val="107000"/>
              </a:lnSpc>
              <a:spcAft>
                <a:spcPts val="800"/>
              </a:spcAft>
              <a:tabLst>
                <a:tab pos="236220" algn="l"/>
                <a:tab pos="1325880" algn="l"/>
                <a:tab pos="2865755" algn="ctr"/>
              </a:tabLs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CONNECTING FIREBASE TO ARDUINO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236220" algn="l"/>
                <a:tab pos="1325880" algn="l"/>
                <a:tab pos="2865755" algn="ctr"/>
              </a:tabLs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Step 1: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first copy the token and URL from the firebase, as show above.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8F88DB9D-F636-4495-A5C3-C5A961471CA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524000" y="2047699"/>
            <a:ext cx="5731510" cy="2543810"/>
          </a:xfrm>
          <a:prstGeom prst="rect">
            <a:avLst/>
          </a:prstGeom>
        </p:spPr>
      </p:pic>
      <p:sp>
        <p:nvSpPr>
          <p:cNvPr id="8" name="TextBox 7">
            <a:extLst>
              <a:ext uri="{FF2B5EF4-FFF2-40B4-BE49-F238E27FC236}">
                <a16:creationId xmlns:a16="http://schemas.microsoft.com/office/drawing/2014/main" id="{F84F1D94-F737-475C-8CA7-399856E61A83}"/>
              </a:ext>
            </a:extLst>
          </p:cNvPr>
          <p:cNvSpPr txBox="1"/>
          <p:nvPr/>
        </p:nvSpPr>
        <p:spPr>
          <a:xfrm>
            <a:off x="2378710" y="4648200"/>
            <a:ext cx="4876800"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 5 Arduino: pasting URL and token in code. </a:t>
            </a:r>
            <a:endParaRPr lang="en-IN" sz="1400" dirty="0"/>
          </a:p>
        </p:txBody>
      </p:sp>
      <p:sp>
        <p:nvSpPr>
          <p:cNvPr id="10" name="TextBox 9">
            <a:extLst>
              <a:ext uri="{FF2B5EF4-FFF2-40B4-BE49-F238E27FC236}">
                <a16:creationId xmlns:a16="http://schemas.microsoft.com/office/drawing/2014/main" id="{1AEBA0D5-86AF-476F-900B-578E46597C05}"/>
              </a:ext>
            </a:extLst>
          </p:cNvPr>
          <p:cNvSpPr txBox="1"/>
          <p:nvPr/>
        </p:nvSpPr>
        <p:spPr>
          <a:xfrm>
            <a:off x="25940" y="5043478"/>
            <a:ext cx="8989168" cy="875111"/>
          </a:xfrm>
          <a:prstGeom prst="rect">
            <a:avLst/>
          </a:prstGeom>
          <a:noFill/>
        </p:spPr>
        <p:txBody>
          <a:bodyPr wrap="square">
            <a:spAutoFit/>
          </a:bodyPr>
          <a:lstStyle/>
          <a:p>
            <a:pPr algn="just">
              <a:lnSpc>
                <a:spcPct val="107000"/>
              </a:lnSpc>
              <a:spcAft>
                <a:spcPts val="800"/>
              </a:spcAft>
              <a:tabLst>
                <a:tab pos="236220" algn="l"/>
                <a:tab pos="1325880" algn="l"/>
                <a:tab pos="2865755" algn="ctr"/>
              </a:tabLs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Step 2:</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paste the URL and token in the code, where URL to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firebase_host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and token to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firebase_AUTH</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as shown in the above fig. this completes the connection between firebase and Arduino.</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236220" algn="l"/>
                <a:tab pos="1325880" algn="l"/>
                <a:tab pos="2865755" algn="ctr"/>
              </a:tabLs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Step 3:</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type your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wifi_ssid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and password in code, where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ssid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to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wifi_ssid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and password to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wifi_password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4507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752600" y="152400"/>
            <a:ext cx="5943600" cy="1143000"/>
          </a:xfrm>
        </p:spPr>
        <p:txBody>
          <a:bodyPr/>
          <a:lstStyle/>
          <a:p>
            <a:pPr algn="ctr" eaLnBrk="1" hangingPunct="1"/>
            <a:endParaRPr lang="en-US" sz="3200" dirty="0"/>
          </a:p>
        </p:txBody>
      </p:sp>
      <p:pic>
        <p:nvPicPr>
          <p:cNvPr id="5124" name="Picture 9"/>
          <p:cNvPicPr>
            <a:picLocks noChangeAspect="1" noChangeArrowheads="1"/>
          </p:cNvPicPr>
          <p:nvPr/>
        </p:nvPicPr>
        <p:blipFill>
          <a:blip r:embed="rId2" cstate="print"/>
          <a:srcRect/>
          <a:stretch>
            <a:fillRect/>
          </a:stretch>
        </p:blipFill>
        <p:spPr bwMode="auto">
          <a:xfrm>
            <a:off x="152400" y="152400"/>
            <a:ext cx="1371600" cy="1243013"/>
          </a:xfrm>
          <a:prstGeom prst="rect">
            <a:avLst/>
          </a:prstGeom>
          <a:noFill/>
          <a:ln w="9525">
            <a:noFill/>
            <a:miter lim="800000"/>
            <a:headEnd/>
            <a:tailEnd/>
          </a:ln>
        </p:spPr>
      </p:pic>
      <p:pic>
        <p:nvPicPr>
          <p:cNvPr id="4" name="Picture 3">
            <a:extLst>
              <a:ext uri="{FF2B5EF4-FFF2-40B4-BE49-F238E27FC236}">
                <a16:creationId xmlns:a16="http://schemas.microsoft.com/office/drawing/2014/main" id="{0936B432-7329-426D-886D-3BC4C73C6C6F}"/>
              </a:ext>
            </a:extLst>
          </p:cNvPr>
          <p:cNvPicPr/>
          <p:nvPr/>
        </p:nvPicPr>
        <p:blipFill>
          <a:blip r:embed="rId3">
            <a:extLst>
              <a:ext uri="{28A0092B-C50C-407E-A947-70E740481C1C}">
                <a14:useLocalDpi xmlns:a14="http://schemas.microsoft.com/office/drawing/2010/main" val="0"/>
              </a:ext>
            </a:extLst>
          </a:blip>
          <a:stretch>
            <a:fillRect/>
          </a:stretch>
        </p:blipFill>
        <p:spPr>
          <a:xfrm>
            <a:off x="1752600" y="1447800"/>
            <a:ext cx="5731510" cy="2743200"/>
          </a:xfrm>
          <a:prstGeom prst="rect">
            <a:avLst/>
          </a:prstGeom>
        </p:spPr>
      </p:pic>
      <p:sp>
        <p:nvSpPr>
          <p:cNvPr id="6" name="TextBox 5">
            <a:extLst>
              <a:ext uri="{FF2B5EF4-FFF2-40B4-BE49-F238E27FC236}">
                <a16:creationId xmlns:a16="http://schemas.microsoft.com/office/drawing/2014/main" id="{903042C6-22BF-4125-BB1F-5A6839B75162}"/>
              </a:ext>
            </a:extLst>
          </p:cNvPr>
          <p:cNvSpPr txBox="1"/>
          <p:nvPr/>
        </p:nvSpPr>
        <p:spPr>
          <a:xfrm>
            <a:off x="152400" y="4336915"/>
            <a:ext cx="8915400" cy="870751"/>
          </a:xfrm>
          <a:prstGeom prst="rect">
            <a:avLst/>
          </a:prstGeom>
          <a:noFill/>
        </p:spPr>
        <p:txBody>
          <a:bodyPr wrap="square">
            <a:spAutoFit/>
          </a:bodyPr>
          <a:lstStyle/>
          <a:p>
            <a:pPr algn="just">
              <a:lnSpc>
                <a:spcPct val="107000"/>
              </a:lnSpc>
              <a:spcAft>
                <a:spcPts val="800"/>
              </a:spcAft>
              <a:tabLst>
                <a:tab pos="236220" algn="l"/>
                <a:tab pos="1325880" algn="l"/>
                <a:tab pos="2865755" algn="ctr"/>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Fig 6 Selection of board.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236220" algn="l"/>
                <a:tab pos="1325880" algn="l"/>
                <a:tab pos="2865755" algn="ctr"/>
              </a:tabLs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Step 4: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next step is to select board from tools, once we finish typing the code save it and then select tools where we have to select board, then select ESP8266 Board (2.7.4) wherein we find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NodeMCU</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(ESP-12E Module) select it.</a:t>
            </a:r>
            <a:endParaRPr lang="en-IN" sz="1400" dirty="0"/>
          </a:p>
        </p:txBody>
      </p:sp>
    </p:spTree>
    <p:extLst>
      <p:ext uri="{BB962C8B-B14F-4D97-AF65-F5344CB8AC3E}">
        <p14:creationId xmlns:p14="http://schemas.microsoft.com/office/powerpoint/2010/main" val="82991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752600" y="152400"/>
            <a:ext cx="5943600" cy="1143000"/>
          </a:xfrm>
        </p:spPr>
        <p:txBody>
          <a:bodyPr/>
          <a:lstStyle/>
          <a:p>
            <a:pPr algn="ctr" eaLnBrk="1" hangingPunct="1"/>
            <a:endParaRPr lang="en-US" sz="3200" dirty="0"/>
          </a:p>
        </p:txBody>
      </p:sp>
      <p:pic>
        <p:nvPicPr>
          <p:cNvPr id="5124" name="Picture 9"/>
          <p:cNvPicPr>
            <a:picLocks noChangeAspect="1" noChangeArrowheads="1"/>
          </p:cNvPicPr>
          <p:nvPr/>
        </p:nvPicPr>
        <p:blipFill>
          <a:blip r:embed="rId2" cstate="print"/>
          <a:srcRect/>
          <a:stretch>
            <a:fillRect/>
          </a:stretch>
        </p:blipFill>
        <p:spPr bwMode="auto">
          <a:xfrm>
            <a:off x="152400" y="152400"/>
            <a:ext cx="1371600" cy="1243013"/>
          </a:xfrm>
          <a:prstGeom prst="rect">
            <a:avLst/>
          </a:prstGeom>
          <a:noFill/>
          <a:ln w="9525">
            <a:noFill/>
            <a:miter lim="800000"/>
            <a:headEnd/>
            <a:tailEnd/>
          </a:ln>
        </p:spPr>
      </p:pic>
      <p:pic>
        <p:nvPicPr>
          <p:cNvPr id="4" name="Picture 3">
            <a:extLst>
              <a:ext uri="{FF2B5EF4-FFF2-40B4-BE49-F238E27FC236}">
                <a16:creationId xmlns:a16="http://schemas.microsoft.com/office/drawing/2014/main" id="{CFEB38AF-61C1-4B33-9E75-3901A988BB3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752600" y="1395413"/>
            <a:ext cx="5731510" cy="2776220"/>
          </a:xfrm>
          <a:prstGeom prst="rect">
            <a:avLst/>
          </a:prstGeom>
        </p:spPr>
      </p:pic>
      <p:sp>
        <p:nvSpPr>
          <p:cNvPr id="6" name="TextBox 5">
            <a:extLst>
              <a:ext uri="{FF2B5EF4-FFF2-40B4-BE49-F238E27FC236}">
                <a16:creationId xmlns:a16="http://schemas.microsoft.com/office/drawing/2014/main" id="{091E53ED-974E-433C-A024-9280B05946AF}"/>
              </a:ext>
            </a:extLst>
          </p:cNvPr>
          <p:cNvSpPr txBox="1"/>
          <p:nvPr/>
        </p:nvSpPr>
        <p:spPr>
          <a:xfrm>
            <a:off x="725116" y="4230916"/>
            <a:ext cx="7693768" cy="1895391"/>
          </a:xfrm>
          <a:prstGeom prst="rect">
            <a:avLst/>
          </a:prstGeom>
          <a:noFill/>
        </p:spPr>
        <p:txBody>
          <a:bodyPr wrap="square">
            <a:spAutoFit/>
          </a:bodyPr>
          <a:lstStyle/>
          <a:p>
            <a:pPr algn="just">
              <a:lnSpc>
                <a:spcPct val="107000"/>
              </a:lnSpc>
              <a:spcAft>
                <a:spcPts val="800"/>
              </a:spcAft>
              <a:tabLst>
                <a:tab pos="236220" algn="l"/>
                <a:tab pos="1325880" algn="l"/>
                <a:tab pos="2865755" algn="ctr"/>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Fig 7 Adding libraires.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236220" algn="l"/>
                <a:tab pos="1325880" algn="l"/>
                <a:tab pos="2865755" algn="ctr"/>
              </a:tabLs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Step 5:</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after selection of board, lets add libraries, again go to tools where we can find manage libraries select it, after which u get a page where we have to install the following libraries: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tabLst>
                <a:tab pos="236220" algn="l"/>
                <a:tab pos="1325880" algn="l"/>
                <a:tab pos="2865755" algn="ctr"/>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Firebase ESP8266 Library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tabLst>
                <a:tab pos="236220" algn="l"/>
                <a:tab pos="1325880" algn="l"/>
                <a:tab pos="2865755" algn="ctr"/>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DHT Sensor Library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tabLst>
                <a:tab pos="236220" algn="l"/>
                <a:tab pos="1325880" algn="l"/>
                <a:tab pos="2865755" algn="ctr"/>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Adafruit Unified Sensor Library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tabLst>
                <a:tab pos="236220" algn="l"/>
                <a:tab pos="1325880" algn="l"/>
                <a:tab pos="2865755" algn="ctr"/>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p>
        </p:txBody>
      </p:sp>
    </p:spTree>
    <p:extLst>
      <p:ext uri="{BB962C8B-B14F-4D97-AF65-F5344CB8AC3E}">
        <p14:creationId xmlns:p14="http://schemas.microsoft.com/office/powerpoint/2010/main" val="822332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752600" y="152400"/>
            <a:ext cx="5943600" cy="1143000"/>
          </a:xfrm>
        </p:spPr>
        <p:txBody>
          <a:bodyPr/>
          <a:lstStyle/>
          <a:p>
            <a:pPr algn="ctr" eaLnBrk="1" hangingPunct="1"/>
            <a:endParaRPr lang="en-US" sz="3200" dirty="0"/>
          </a:p>
        </p:txBody>
      </p:sp>
      <p:pic>
        <p:nvPicPr>
          <p:cNvPr id="5124" name="Picture 9"/>
          <p:cNvPicPr>
            <a:picLocks noChangeAspect="1" noChangeArrowheads="1"/>
          </p:cNvPicPr>
          <p:nvPr/>
        </p:nvPicPr>
        <p:blipFill>
          <a:blip r:embed="rId2" cstate="print"/>
          <a:srcRect/>
          <a:stretch>
            <a:fillRect/>
          </a:stretch>
        </p:blipFill>
        <p:spPr bwMode="auto">
          <a:xfrm>
            <a:off x="152400" y="152400"/>
            <a:ext cx="1371600" cy="1243013"/>
          </a:xfrm>
          <a:prstGeom prst="rect">
            <a:avLst/>
          </a:prstGeom>
          <a:noFill/>
          <a:ln w="9525">
            <a:noFill/>
            <a:miter lim="800000"/>
            <a:headEnd/>
            <a:tailEnd/>
          </a:ln>
        </p:spPr>
      </p:pic>
      <p:pic>
        <p:nvPicPr>
          <p:cNvPr id="4" name="Picture 3">
            <a:extLst>
              <a:ext uri="{FF2B5EF4-FFF2-40B4-BE49-F238E27FC236}">
                <a16:creationId xmlns:a16="http://schemas.microsoft.com/office/drawing/2014/main" id="{3608C0CE-BC40-4A26-82ED-900F36F5D80F}"/>
              </a:ext>
            </a:extLst>
          </p:cNvPr>
          <p:cNvPicPr/>
          <p:nvPr/>
        </p:nvPicPr>
        <p:blipFill>
          <a:blip r:embed="rId3">
            <a:extLst>
              <a:ext uri="{28A0092B-C50C-407E-A947-70E740481C1C}">
                <a14:useLocalDpi xmlns:a14="http://schemas.microsoft.com/office/drawing/2010/main" val="0"/>
              </a:ext>
            </a:extLst>
          </a:blip>
          <a:stretch>
            <a:fillRect/>
          </a:stretch>
        </p:blipFill>
        <p:spPr>
          <a:xfrm>
            <a:off x="1950099" y="1143000"/>
            <a:ext cx="5731510" cy="3848100"/>
          </a:xfrm>
          <a:prstGeom prst="rect">
            <a:avLst/>
          </a:prstGeom>
        </p:spPr>
      </p:pic>
      <p:sp>
        <p:nvSpPr>
          <p:cNvPr id="6" name="TextBox 5">
            <a:extLst>
              <a:ext uri="{FF2B5EF4-FFF2-40B4-BE49-F238E27FC236}">
                <a16:creationId xmlns:a16="http://schemas.microsoft.com/office/drawing/2014/main" id="{E7D87557-E128-4323-95C5-DAF137EB05F1}"/>
              </a:ext>
            </a:extLst>
          </p:cNvPr>
          <p:cNvSpPr txBox="1"/>
          <p:nvPr/>
        </p:nvSpPr>
        <p:spPr>
          <a:xfrm>
            <a:off x="609600" y="5034942"/>
            <a:ext cx="8229600" cy="1101264"/>
          </a:xfrm>
          <a:prstGeom prst="rect">
            <a:avLst/>
          </a:prstGeom>
          <a:noFill/>
        </p:spPr>
        <p:txBody>
          <a:bodyPr wrap="square">
            <a:spAutoFit/>
          </a:bodyPr>
          <a:lstStyle/>
          <a:p>
            <a:pPr marL="457200" algn="just">
              <a:lnSpc>
                <a:spcPct val="107000"/>
              </a:lnSpc>
              <a:tabLst>
                <a:tab pos="236220" algn="l"/>
                <a:tab pos="1325880" algn="l"/>
                <a:tab pos="2865755" algn="ctr"/>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Fig 8 Selection of port.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tabLst>
                <a:tab pos="236220" algn="l"/>
                <a:tab pos="1325880" algn="l"/>
                <a:tab pos="2865755" algn="ctr"/>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236220" algn="l"/>
                <a:tab pos="1325880" algn="l"/>
                <a:tab pos="2865755" algn="ctr"/>
              </a:tabLs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Step 6:</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after installation of required libraires select port, now again go to tools select the port and we will find options over there as comb3, comb5... etc. select one of those.</a:t>
            </a:r>
            <a:endParaRPr lang="en-IN" sz="1400" dirty="0"/>
          </a:p>
        </p:txBody>
      </p:sp>
    </p:spTree>
    <p:extLst>
      <p:ext uri="{BB962C8B-B14F-4D97-AF65-F5344CB8AC3E}">
        <p14:creationId xmlns:p14="http://schemas.microsoft.com/office/powerpoint/2010/main" val="1870504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752600" y="152400"/>
            <a:ext cx="5943600" cy="1143000"/>
          </a:xfrm>
        </p:spPr>
        <p:txBody>
          <a:bodyPr/>
          <a:lstStyle/>
          <a:p>
            <a:pPr algn="ctr" eaLnBrk="1" hangingPunct="1"/>
            <a:endParaRPr lang="en-US" sz="3200" dirty="0"/>
          </a:p>
        </p:txBody>
      </p:sp>
      <p:pic>
        <p:nvPicPr>
          <p:cNvPr id="5124" name="Picture 9"/>
          <p:cNvPicPr>
            <a:picLocks noChangeAspect="1" noChangeArrowheads="1"/>
          </p:cNvPicPr>
          <p:nvPr/>
        </p:nvPicPr>
        <p:blipFill>
          <a:blip r:embed="rId2" cstate="print"/>
          <a:srcRect/>
          <a:stretch>
            <a:fillRect/>
          </a:stretch>
        </p:blipFill>
        <p:spPr bwMode="auto">
          <a:xfrm>
            <a:off x="152400" y="152400"/>
            <a:ext cx="1371600" cy="1243013"/>
          </a:xfrm>
          <a:prstGeom prst="rect">
            <a:avLst/>
          </a:prstGeom>
          <a:noFill/>
          <a:ln w="9525">
            <a:noFill/>
            <a:miter lim="800000"/>
            <a:headEnd/>
            <a:tailEnd/>
          </a:ln>
        </p:spPr>
      </p:pic>
      <p:sp>
        <p:nvSpPr>
          <p:cNvPr id="2" name="Rectangle 2">
            <a:extLst>
              <a:ext uri="{FF2B5EF4-FFF2-40B4-BE49-F238E27FC236}">
                <a16:creationId xmlns:a16="http://schemas.microsoft.com/office/drawing/2014/main" id="{F0DB2D48-C064-4093-868E-0E094649CC5A}"/>
              </a:ext>
            </a:extLst>
          </p:cNvPr>
          <p:cNvSpPr>
            <a:spLocks noChangeArrowheads="1"/>
          </p:cNvSpPr>
          <p:nvPr/>
        </p:nvSpPr>
        <p:spPr bwMode="auto">
          <a:xfrm>
            <a:off x="1546698" y="127045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236538" algn="l"/>
                <a:tab pos="1325563" algn="l"/>
                <a:tab pos="2865438" algn="ctr"/>
              </a:tabLst>
              <a:defRPr>
                <a:solidFill>
                  <a:schemeClr val="tx1"/>
                </a:solidFill>
                <a:latin typeface="Arial" panose="020B0604020202020204" pitchFamily="34" charset="0"/>
              </a:defRPr>
            </a:lvl1pPr>
            <a:lvl2pPr eaLnBrk="0" hangingPunct="0">
              <a:tabLst>
                <a:tab pos="236538" algn="l"/>
                <a:tab pos="1325563" algn="l"/>
                <a:tab pos="2865438" algn="ctr"/>
              </a:tabLst>
              <a:defRPr>
                <a:solidFill>
                  <a:schemeClr val="tx1"/>
                </a:solidFill>
                <a:latin typeface="Arial" panose="020B0604020202020204" pitchFamily="34" charset="0"/>
              </a:defRPr>
            </a:lvl2pPr>
            <a:lvl3pPr eaLnBrk="0" hangingPunct="0">
              <a:tabLst>
                <a:tab pos="236538" algn="l"/>
                <a:tab pos="1325563" algn="l"/>
                <a:tab pos="2865438" algn="ctr"/>
              </a:tabLst>
              <a:defRPr>
                <a:solidFill>
                  <a:schemeClr val="tx1"/>
                </a:solidFill>
                <a:latin typeface="Arial" panose="020B0604020202020204" pitchFamily="34" charset="0"/>
              </a:defRPr>
            </a:lvl3pPr>
            <a:lvl4pPr eaLnBrk="0" hangingPunct="0">
              <a:tabLst>
                <a:tab pos="236538" algn="l"/>
                <a:tab pos="1325563" algn="l"/>
                <a:tab pos="2865438" algn="ctr"/>
              </a:tabLst>
              <a:defRPr>
                <a:solidFill>
                  <a:schemeClr val="tx1"/>
                </a:solidFill>
                <a:latin typeface="Arial" panose="020B0604020202020204" pitchFamily="34" charset="0"/>
              </a:defRPr>
            </a:lvl4pPr>
            <a:lvl5pPr eaLnBrk="0" hangingPunct="0">
              <a:tabLst>
                <a:tab pos="236538" algn="l"/>
                <a:tab pos="1325563" algn="l"/>
                <a:tab pos="2865438" algn="ctr"/>
              </a:tabLst>
              <a:defRPr>
                <a:solidFill>
                  <a:schemeClr val="tx1"/>
                </a:solidFill>
                <a:latin typeface="Arial" panose="020B0604020202020204" pitchFamily="34" charset="0"/>
              </a:defRPr>
            </a:lvl5pPr>
            <a:lvl6pPr eaLnBrk="0" fontAlgn="base" hangingPunct="0">
              <a:spcBef>
                <a:spcPct val="0"/>
              </a:spcBef>
              <a:spcAft>
                <a:spcPct val="0"/>
              </a:spcAft>
              <a:tabLst>
                <a:tab pos="236538" algn="l"/>
                <a:tab pos="1325563" algn="l"/>
                <a:tab pos="2865438" algn="ctr"/>
              </a:tabLst>
              <a:defRPr>
                <a:solidFill>
                  <a:schemeClr val="tx1"/>
                </a:solidFill>
                <a:latin typeface="Arial" panose="020B0604020202020204" pitchFamily="34" charset="0"/>
              </a:defRPr>
            </a:lvl6pPr>
            <a:lvl7pPr eaLnBrk="0" fontAlgn="base" hangingPunct="0">
              <a:spcBef>
                <a:spcPct val="0"/>
              </a:spcBef>
              <a:spcAft>
                <a:spcPct val="0"/>
              </a:spcAft>
              <a:tabLst>
                <a:tab pos="236538" algn="l"/>
                <a:tab pos="1325563" algn="l"/>
                <a:tab pos="2865438" algn="ctr"/>
              </a:tabLst>
              <a:defRPr>
                <a:solidFill>
                  <a:schemeClr val="tx1"/>
                </a:solidFill>
                <a:latin typeface="Arial" panose="020B0604020202020204" pitchFamily="34" charset="0"/>
              </a:defRPr>
            </a:lvl7pPr>
            <a:lvl8pPr eaLnBrk="0" fontAlgn="base" hangingPunct="0">
              <a:spcBef>
                <a:spcPct val="0"/>
              </a:spcBef>
              <a:spcAft>
                <a:spcPct val="0"/>
              </a:spcAft>
              <a:tabLst>
                <a:tab pos="236538" algn="l"/>
                <a:tab pos="1325563" algn="l"/>
                <a:tab pos="2865438" algn="ctr"/>
              </a:tabLst>
              <a:defRPr>
                <a:solidFill>
                  <a:schemeClr val="tx1"/>
                </a:solidFill>
                <a:latin typeface="Arial" panose="020B0604020202020204" pitchFamily="34" charset="0"/>
              </a:defRPr>
            </a:lvl8pPr>
            <a:lvl9pPr eaLnBrk="0" fontAlgn="base" hangingPunct="0">
              <a:spcBef>
                <a:spcPct val="0"/>
              </a:spcBef>
              <a:spcAft>
                <a:spcPct val="0"/>
              </a:spcAft>
              <a:tabLst>
                <a:tab pos="236538" algn="l"/>
                <a:tab pos="1325563" algn="l"/>
                <a:tab pos="2865438"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36538" algn="l"/>
                <a:tab pos="1325563" algn="l"/>
                <a:tab pos="2865438" algn="ctr"/>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CONNECTION OF ARDUINO IDE AND HARDWARE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6538" algn="l"/>
                <a:tab pos="1325563" algn="l"/>
                <a:tab pos="2865438" algn="ct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1">
            <a:extLst>
              <a:ext uri="{FF2B5EF4-FFF2-40B4-BE49-F238E27FC236}">
                <a16:creationId xmlns:a16="http://schemas.microsoft.com/office/drawing/2014/main" id="{FEA2A365-204F-4B55-A287-647B1D1C42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5298" y="1782762"/>
            <a:ext cx="5730875" cy="32924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82C62DAD-6C3A-4805-BE7B-A012309AB9AB}"/>
              </a:ext>
            </a:extLst>
          </p:cNvPr>
          <p:cNvSpPr>
            <a:spLocks noChangeArrowheads="1"/>
          </p:cNvSpPr>
          <p:nvPr/>
        </p:nvSpPr>
        <p:spPr bwMode="auto">
          <a:xfrm>
            <a:off x="627961" y="5289321"/>
            <a:ext cx="802554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236538" algn="l"/>
                <a:tab pos="1325563" algn="l"/>
                <a:tab pos="2865438" algn="ctr"/>
              </a:tabLst>
              <a:defRPr>
                <a:solidFill>
                  <a:schemeClr val="tx1"/>
                </a:solidFill>
                <a:latin typeface="Arial" panose="020B0604020202020204" pitchFamily="34" charset="0"/>
              </a:defRPr>
            </a:lvl1pPr>
            <a:lvl2pPr eaLnBrk="0" hangingPunct="0">
              <a:tabLst>
                <a:tab pos="236538" algn="l"/>
                <a:tab pos="1325563" algn="l"/>
                <a:tab pos="2865438" algn="ctr"/>
              </a:tabLst>
              <a:defRPr>
                <a:solidFill>
                  <a:schemeClr val="tx1"/>
                </a:solidFill>
                <a:latin typeface="Arial" panose="020B0604020202020204" pitchFamily="34" charset="0"/>
              </a:defRPr>
            </a:lvl2pPr>
            <a:lvl3pPr eaLnBrk="0" hangingPunct="0">
              <a:tabLst>
                <a:tab pos="236538" algn="l"/>
                <a:tab pos="1325563" algn="l"/>
                <a:tab pos="2865438" algn="ctr"/>
              </a:tabLst>
              <a:defRPr>
                <a:solidFill>
                  <a:schemeClr val="tx1"/>
                </a:solidFill>
                <a:latin typeface="Arial" panose="020B0604020202020204" pitchFamily="34" charset="0"/>
              </a:defRPr>
            </a:lvl3pPr>
            <a:lvl4pPr eaLnBrk="0" hangingPunct="0">
              <a:tabLst>
                <a:tab pos="236538" algn="l"/>
                <a:tab pos="1325563" algn="l"/>
                <a:tab pos="2865438" algn="ctr"/>
              </a:tabLst>
              <a:defRPr>
                <a:solidFill>
                  <a:schemeClr val="tx1"/>
                </a:solidFill>
                <a:latin typeface="Arial" panose="020B0604020202020204" pitchFamily="34" charset="0"/>
              </a:defRPr>
            </a:lvl4pPr>
            <a:lvl5pPr eaLnBrk="0" hangingPunct="0">
              <a:tabLst>
                <a:tab pos="236538" algn="l"/>
                <a:tab pos="1325563" algn="l"/>
                <a:tab pos="2865438" algn="ctr"/>
              </a:tabLst>
              <a:defRPr>
                <a:solidFill>
                  <a:schemeClr val="tx1"/>
                </a:solidFill>
                <a:latin typeface="Arial" panose="020B0604020202020204" pitchFamily="34" charset="0"/>
              </a:defRPr>
            </a:lvl5pPr>
            <a:lvl6pPr eaLnBrk="0" fontAlgn="base" hangingPunct="0">
              <a:spcBef>
                <a:spcPct val="0"/>
              </a:spcBef>
              <a:spcAft>
                <a:spcPct val="0"/>
              </a:spcAft>
              <a:tabLst>
                <a:tab pos="236538" algn="l"/>
                <a:tab pos="1325563" algn="l"/>
                <a:tab pos="2865438" algn="ctr"/>
              </a:tabLst>
              <a:defRPr>
                <a:solidFill>
                  <a:schemeClr val="tx1"/>
                </a:solidFill>
                <a:latin typeface="Arial" panose="020B0604020202020204" pitchFamily="34" charset="0"/>
              </a:defRPr>
            </a:lvl6pPr>
            <a:lvl7pPr eaLnBrk="0" fontAlgn="base" hangingPunct="0">
              <a:spcBef>
                <a:spcPct val="0"/>
              </a:spcBef>
              <a:spcAft>
                <a:spcPct val="0"/>
              </a:spcAft>
              <a:tabLst>
                <a:tab pos="236538" algn="l"/>
                <a:tab pos="1325563" algn="l"/>
                <a:tab pos="2865438" algn="ctr"/>
              </a:tabLst>
              <a:defRPr>
                <a:solidFill>
                  <a:schemeClr val="tx1"/>
                </a:solidFill>
                <a:latin typeface="Arial" panose="020B0604020202020204" pitchFamily="34" charset="0"/>
              </a:defRPr>
            </a:lvl7pPr>
            <a:lvl8pPr eaLnBrk="0" fontAlgn="base" hangingPunct="0">
              <a:spcBef>
                <a:spcPct val="0"/>
              </a:spcBef>
              <a:spcAft>
                <a:spcPct val="0"/>
              </a:spcAft>
              <a:tabLst>
                <a:tab pos="236538" algn="l"/>
                <a:tab pos="1325563" algn="l"/>
                <a:tab pos="2865438" algn="ctr"/>
              </a:tabLst>
              <a:defRPr>
                <a:solidFill>
                  <a:schemeClr val="tx1"/>
                </a:solidFill>
                <a:latin typeface="Arial" panose="020B0604020202020204" pitchFamily="34" charset="0"/>
              </a:defRPr>
            </a:lvl8pPr>
            <a:lvl9pPr eaLnBrk="0" fontAlgn="base" hangingPunct="0">
              <a:spcBef>
                <a:spcPct val="0"/>
              </a:spcBef>
              <a:spcAft>
                <a:spcPct val="0"/>
              </a:spcAft>
              <a:tabLst>
                <a:tab pos="236538" algn="l"/>
                <a:tab pos="1325563" algn="l"/>
                <a:tab pos="2865438" algn="ctr"/>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236538" algn="l"/>
                <a:tab pos="1325563" algn="l"/>
                <a:tab pos="2865438" algn="ctr"/>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 9 Hardware circuit.</a:t>
            </a:r>
            <a:endParaRPr kumimoji="0" lang="en-US" altLang="en-US"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tab pos="236538" algn="l"/>
                <a:tab pos="1325563" algn="l"/>
                <a:tab pos="2865438" algn="ctr"/>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 we can see USB cable in the above figure, this cable connects the Arduino IDE to hardware, where one end of USB cable is connected to PC and the other end to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NodeMCU</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3637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752600" y="152400"/>
            <a:ext cx="5943600" cy="1143000"/>
          </a:xfrm>
        </p:spPr>
        <p:txBody>
          <a:bodyPr/>
          <a:lstStyle/>
          <a:p>
            <a:pPr algn="ctr" eaLnBrk="1" hangingPunct="1"/>
            <a:r>
              <a:rPr lang="en-US" sz="3200" b="1" dirty="0">
                <a:solidFill>
                  <a:srgbClr val="7030A0"/>
                </a:solidFill>
                <a:latin typeface="Times New Roman" pitchFamily="18" charset="0"/>
                <a:cs typeface="Times New Roman" pitchFamily="18" charset="0"/>
              </a:rPr>
              <a:t>Snapshots</a:t>
            </a:r>
            <a:endParaRPr lang="en-US" sz="3200" dirty="0"/>
          </a:p>
        </p:txBody>
      </p:sp>
      <p:pic>
        <p:nvPicPr>
          <p:cNvPr id="5124" name="Picture 9"/>
          <p:cNvPicPr>
            <a:picLocks noChangeAspect="1" noChangeArrowheads="1"/>
          </p:cNvPicPr>
          <p:nvPr/>
        </p:nvPicPr>
        <p:blipFill>
          <a:blip r:embed="rId3" cstate="print"/>
          <a:srcRect/>
          <a:stretch>
            <a:fillRect/>
          </a:stretch>
        </p:blipFill>
        <p:spPr bwMode="auto">
          <a:xfrm>
            <a:off x="152400" y="152400"/>
            <a:ext cx="1371600" cy="1243013"/>
          </a:xfrm>
          <a:prstGeom prst="rect">
            <a:avLst/>
          </a:prstGeom>
          <a:noFill/>
          <a:ln w="9525">
            <a:noFill/>
            <a:miter lim="800000"/>
            <a:headEnd/>
            <a:tailEnd/>
          </a:ln>
        </p:spPr>
      </p:pic>
      <p:pic>
        <p:nvPicPr>
          <p:cNvPr id="1039" name="Picture 23">
            <a:extLst>
              <a:ext uri="{FF2B5EF4-FFF2-40B4-BE49-F238E27FC236}">
                <a16:creationId xmlns:a16="http://schemas.microsoft.com/office/drawing/2014/main" id="{08EB25D0-3AAD-413D-A5E8-4F58E39EDED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200" y="1401323"/>
            <a:ext cx="3124200" cy="211126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24">
            <a:extLst>
              <a:ext uri="{FF2B5EF4-FFF2-40B4-BE49-F238E27FC236}">
                <a16:creationId xmlns:a16="http://schemas.microsoft.com/office/drawing/2014/main" id="{ABE8B20D-D61B-4208-97DC-78D8FA1BB97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05400" y="1395413"/>
            <a:ext cx="3124200" cy="207327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7">
            <a:extLst>
              <a:ext uri="{FF2B5EF4-FFF2-40B4-BE49-F238E27FC236}">
                <a16:creationId xmlns:a16="http://schemas.microsoft.com/office/drawing/2014/main" id="{A20CF4A2-B5CB-4499-A217-22DCFD2F3D0F}"/>
              </a:ext>
            </a:extLst>
          </p:cNvPr>
          <p:cNvSpPr>
            <a:spLocks noChangeArrowheads="1"/>
          </p:cNvSpPr>
          <p:nvPr/>
        </p:nvSpPr>
        <p:spPr bwMode="auto">
          <a:xfrm>
            <a:off x="849461" y="3468688"/>
            <a:ext cx="744507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982663" algn="l"/>
              </a:tabLst>
              <a:defRPr>
                <a:solidFill>
                  <a:schemeClr val="tx1"/>
                </a:solidFill>
                <a:latin typeface="Arial" panose="020B0604020202020204" pitchFamily="34" charset="0"/>
              </a:defRPr>
            </a:lvl1pPr>
            <a:lvl2pPr eaLnBrk="0" hangingPunct="0">
              <a:tabLst>
                <a:tab pos="982663" algn="l"/>
              </a:tabLst>
              <a:defRPr>
                <a:solidFill>
                  <a:schemeClr val="tx1"/>
                </a:solidFill>
                <a:latin typeface="Arial" panose="020B0604020202020204" pitchFamily="34" charset="0"/>
              </a:defRPr>
            </a:lvl2pPr>
            <a:lvl3pPr eaLnBrk="0" hangingPunct="0">
              <a:tabLst>
                <a:tab pos="982663" algn="l"/>
              </a:tabLst>
              <a:defRPr>
                <a:solidFill>
                  <a:schemeClr val="tx1"/>
                </a:solidFill>
                <a:latin typeface="Arial" panose="020B0604020202020204" pitchFamily="34" charset="0"/>
              </a:defRPr>
            </a:lvl3pPr>
            <a:lvl4pPr eaLnBrk="0" hangingPunct="0">
              <a:tabLst>
                <a:tab pos="982663" algn="l"/>
              </a:tabLst>
              <a:defRPr>
                <a:solidFill>
                  <a:schemeClr val="tx1"/>
                </a:solidFill>
                <a:latin typeface="Arial" panose="020B0604020202020204" pitchFamily="34" charset="0"/>
              </a:defRPr>
            </a:lvl4pPr>
            <a:lvl5pPr eaLnBrk="0" hangingPunct="0">
              <a:tabLst>
                <a:tab pos="982663" algn="l"/>
              </a:tabLst>
              <a:defRPr>
                <a:solidFill>
                  <a:schemeClr val="tx1"/>
                </a:solidFill>
                <a:latin typeface="Arial" panose="020B0604020202020204" pitchFamily="34" charset="0"/>
              </a:defRPr>
            </a:lvl5pPr>
            <a:lvl6pPr eaLnBrk="0" fontAlgn="base" hangingPunct="0">
              <a:spcBef>
                <a:spcPct val="0"/>
              </a:spcBef>
              <a:spcAft>
                <a:spcPct val="0"/>
              </a:spcAft>
              <a:tabLst>
                <a:tab pos="982663" algn="l"/>
              </a:tabLst>
              <a:defRPr>
                <a:solidFill>
                  <a:schemeClr val="tx1"/>
                </a:solidFill>
                <a:latin typeface="Arial" panose="020B0604020202020204" pitchFamily="34" charset="0"/>
              </a:defRPr>
            </a:lvl6pPr>
            <a:lvl7pPr eaLnBrk="0" fontAlgn="base" hangingPunct="0">
              <a:spcBef>
                <a:spcPct val="0"/>
              </a:spcBef>
              <a:spcAft>
                <a:spcPct val="0"/>
              </a:spcAft>
              <a:tabLst>
                <a:tab pos="982663" algn="l"/>
              </a:tabLst>
              <a:defRPr>
                <a:solidFill>
                  <a:schemeClr val="tx1"/>
                </a:solidFill>
                <a:latin typeface="Arial" panose="020B0604020202020204" pitchFamily="34" charset="0"/>
              </a:defRPr>
            </a:lvl7pPr>
            <a:lvl8pPr eaLnBrk="0" fontAlgn="base" hangingPunct="0">
              <a:spcBef>
                <a:spcPct val="0"/>
              </a:spcBef>
              <a:spcAft>
                <a:spcPct val="0"/>
              </a:spcAft>
              <a:tabLst>
                <a:tab pos="982663" algn="l"/>
              </a:tabLst>
              <a:defRPr>
                <a:solidFill>
                  <a:schemeClr val="tx1"/>
                </a:solidFill>
                <a:latin typeface="Arial" panose="020B0604020202020204" pitchFamily="34" charset="0"/>
              </a:defRPr>
            </a:lvl8pPr>
            <a:lvl9pPr eaLnBrk="0" fontAlgn="base" hangingPunct="0">
              <a:spcBef>
                <a:spcPct val="0"/>
              </a:spcBef>
              <a:spcAft>
                <a:spcPct val="0"/>
              </a:spcAft>
              <a:tabLst>
                <a:tab pos="9826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982663" algn="l"/>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FINAL OUTPUT WITH LED_ON                                                      FINAL OUTPUT WITH LED_OFF</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82663"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1">
            <a:extLst>
              <a:ext uri="{FF2B5EF4-FFF2-40B4-BE49-F238E27FC236}">
                <a16:creationId xmlns:a16="http://schemas.microsoft.com/office/drawing/2014/main" id="{8F44FA91-A366-4DB3-8609-D9FC54C16B97}"/>
              </a:ext>
            </a:extLst>
          </p:cNvPr>
          <p:cNvSpPr>
            <a:spLocks noChangeArrowheads="1"/>
          </p:cNvSpPr>
          <p:nvPr/>
        </p:nvSpPr>
        <p:spPr bwMode="auto">
          <a:xfrm>
            <a:off x="1005668" y="3352800"/>
            <a:ext cx="710510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4" name="Rectangle 23">
            <a:extLst>
              <a:ext uri="{FF2B5EF4-FFF2-40B4-BE49-F238E27FC236}">
                <a16:creationId xmlns:a16="http://schemas.microsoft.com/office/drawing/2014/main" id="{CFB6C0FC-180A-4EE4-A38F-1544149222C9}"/>
              </a:ext>
            </a:extLst>
          </p:cNvPr>
          <p:cNvSpPr>
            <a:spLocks noChangeArrowheads="1"/>
          </p:cNvSpPr>
          <p:nvPr/>
        </p:nvSpPr>
        <p:spPr bwMode="auto">
          <a:xfrm>
            <a:off x="1005668" y="11056550"/>
            <a:ext cx="710510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1325563" algn="l"/>
              </a:tabLst>
              <a:defRPr>
                <a:solidFill>
                  <a:schemeClr val="tx1"/>
                </a:solidFill>
                <a:latin typeface="Arial" panose="020B0604020202020204" pitchFamily="34" charset="0"/>
              </a:defRPr>
            </a:lvl1pPr>
            <a:lvl2pPr eaLnBrk="0" hangingPunct="0">
              <a:tabLst>
                <a:tab pos="1325563" algn="l"/>
              </a:tabLst>
              <a:defRPr>
                <a:solidFill>
                  <a:schemeClr val="tx1"/>
                </a:solidFill>
                <a:latin typeface="Arial" panose="020B0604020202020204" pitchFamily="34" charset="0"/>
              </a:defRPr>
            </a:lvl2pPr>
            <a:lvl3pPr eaLnBrk="0" hangingPunct="0">
              <a:tabLst>
                <a:tab pos="1325563" algn="l"/>
              </a:tabLst>
              <a:defRPr>
                <a:solidFill>
                  <a:schemeClr val="tx1"/>
                </a:solidFill>
                <a:latin typeface="Arial" panose="020B0604020202020204" pitchFamily="34" charset="0"/>
              </a:defRPr>
            </a:lvl3pPr>
            <a:lvl4pPr eaLnBrk="0" hangingPunct="0">
              <a:tabLst>
                <a:tab pos="1325563" algn="l"/>
              </a:tabLst>
              <a:defRPr>
                <a:solidFill>
                  <a:schemeClr val="tx1"/>
                </a:solidFill>
                <a:latin typeface="Arial" panose="020B0604020202020204" pitchFamily="34" charset="0"/>
              </a:defRPr>
            </a:lvl4pPr>
            <a:lvl5pPr eaLnBrk="0" hangingPunct="0">
              <a:tabLst>
                <a:tab pos="1325563" algn="l"/>
              </a:tabLst>
              <a:defRPr>
                <a:solidFill>
                  <a:schemeClr val="tx1"/>
                </a:solidFill>
                <a:latin typeface="Arial" panose="020B0604020202020204" pitchFamily="34" charset="0"/>
              </a:defRPr>
            </a:lvl5pPr>
            <a:lvl6pPr eaLnBrk="0" fontAlgn="base" hangingPunct="0">
              <a:spcBef>
                <a:spcPct val="0"/>
              </a:spcBef>
              <a:spcAft>
                <a:spcPct val="0"/>
              </a:spcAft>
              <a:tabLst>
                <a:tab pos="1325563" algn="l"/>
              </a:tabLst>
              <a:defRPr>
                <a:solidFill>
                  <a:schemeClr val="tx1"/>
                </a:solidFill>
                <a:latin typeface="Arial" panose="020B0604020202020204" pitchFamily="34" charset="0"/>
              </a:defRPr>
            </a:lvl6pPr>
            <a:lvl7pPr eaLnBrk="0" fontAlgn="base" hangingPunct="0">
              <a:spcBef>
                <a:spcPct val="0"/>
              </a:spcBef>
              <a:spcAft>
                <a:spcPct val="0"/>
              </a:spcAft>
              <a:tabLst>
                <a:tab pos="1325563" algn="l"/>
              </a:tabLst>
              <a:defRPr>
                <a:solidFill>
                  <a:schemeClr val="tx1"/>
                </a:solidFill>
                <a:latin typeface="Arial" panose="020B0604020202020204" pitchFamily="34" charset="0"/>
              </a:defRPr>
            </a:lvl7pPr>
            <a:lvl8pPr eaLnBrk="0" fontAlgn="base" hangingPunct="0">
              <a:spcBef>
                <a:spcPct val="0"/>
              </a:spcBef>
              <a:spcAft>
                <a:spcPct val="0"/>
              </a:spcAft>
              <a:tabLst>
                <a:tab pos="1325563" algn="l"/>
              </a:tabLst>
              <a:defRPr>
                <a:solidFill>
                  <a:schemeClr val="tx1"/>
                </a:solidFill>
                <a:latin typeface="Arial" panose="020B0604020202020204" pitchFamily="34" charset="0"/>
              </a:defRPr>
            </a:lvl8pPr>
            <a:lvl9pPr eaLnBrk="0" fontAlgn="base" hangingPunct="0">
              <a:spcBef>
                <a:spcPct val="0"/>
              </a:spcBef>
              <a:spcAft>
                <a:spcPct val="0"/>
              </a:spcAft>
              <a:tabLst>
                <a:tab pos="1325563"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25563" algn="l"/>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 6.4 : OUTPUT ON REALTIME DATABASE - FIREBASE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25">
            <a:extLst>
              <a:ext uri="{FF2B5EF4-FFF2-40B4-BE49-F238E27FC236}">
                <a16:creationId xmlns:a16="http://schemas.microsoft.com/office/drawing/2014/main" id="{AC92237D-5095-4AFA-9784-8616E72D84AB}"/>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48" name="Picture 26">
            <a:extLst>
              <a:ext uri="{FF2B5EF4-FFF2-40B4-BE49-F238E27FC236}">
                <a16:creationId xmlns:a16="http://schemas.microsoft.com/office/drawing/2014/main" id="{C8119853-3346-41BA-8BED-57906EFF92B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06816" y="3721613"/>
            <a:ext cx="2386968" cy="289559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26">
            <a:extLst>
              <a:ext uri="{FF2B5EF4-FFF2-40B4-BE49-F238E27FC236}">
                <a16:creationId xmlns:a16="http://schemas.microsoft.com/office/drawing/2014/main" id="{40157E86-E30A-4B58-AC55-F21A6C07E418}"/>
              </a:ext>
            </a:extLst>
          </p:cNvPr>
          <p:cNvSpPr>
            <a:spLocks noChangeArrowheads="1"/>
          </p:cNvSpPr>
          <p:nvPr/>
        </p:nvSpPr>
        <p:spPr bwMode="auto">
          <a:xfrm>
            <a:off x="385864" y="6544792"/>
            <a:ext cx="370178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1325563" algn="l"/>
              </a:tabLst>
              <a:defRPr>
                <a:solidFill>
                  <a:schemeClr val="tx1"/>
                </a:solidFill>
                <a:latin typeface="Arial" panose="020B0604020202020204" pitchFamily="34" charset="0"/>
              </a:defRPr>
            </a:lvl1pPr>
            <a:lvl2pPr eaLnBrk="0" hangingPunct="0">
              <a:tabLst>
                <a:tab pos="1325563" algn="l"/>
              </a:tabLst>
              <a:defRPr>
                <a:solidFill>
                  <a:schemeClr val="tx1"/>
                </a:solidFill>
                <a:latin typeface="Arial" panose="020B0604020202020204" pitchFamily="34" charset="0"/>
              </a:defRPr>
            </a:lvl2pPr>
            <a:lvl3pPr eaLnBrk="0" hangingPunct="0">
              <a:tabLst>
                <a:tab pos="1325563" algn="l"/>
              </a:tabLst>
              <a:defRPr>
                <a:solidFill>
                  <a:schemeClr val="tx1"/>
                </a:solidFill>
                <a:latin typeface="Arial" panose="020B0604020202020204" pitchFamily="34" charset="0"/>
              </a:defRPr>
            </a:lvl3pPr>
            <a:lvl4pPr eaLnBrk="0" hangingPunct="0">
              <a:tabLst>
                <a:tab pos="1325563" algn="l"/>
              </a:tabLst>
              <a:defRPr>
                <a:solidFill>
                  <a:schemeClr val="tx1"/>
                </a:solidFill>
                <a:latin typeface="Arial" panose="020B0604020202020204" pitchFamily="34" charset="0"/>
              </a:defRPr>
            </a:lvl4pPr>
            <a:lvl5pPr eaLnBrk="0" hangingPunct="0">
              <a:tabLst>
                <a:tab pos="1325563" algn="l"/>
              </a:tabLst>
              <a:defRPr>
                <a:solidFill>
                  <a:schemeClr val="tx1"/>
                </a:solidFill>
                <a:latin typeface="Arial" panose="020B0604020202020204" pitchFamily="34" charset="0"/>
              </a:defRPr>
            </a:lvl5pPr>
            <a:lvl6pPr eaLnBrk="0" fontAlgn="base" hangingPunct="0">
              <a:spcBef>
                <a:spcPct val="0"/>
              </a:spcBef>
              <a:spcAft>
                <a:spcPct val="0"/>
              </a:spcAft>
              <a:tabLst>
                <a:tab pos="1325563" algn="l"/>
              </a:tabLst>
              <a:defRPr>
                <a:solidFill>
                  <a:schemeClr val="tx1"/>
                </a:solidFill>
                <a:latin typeface="Arial" panose="020B0604020202020204" pitchFamily="34" charset="0"/>
              </a:defRPr>
            </a:lvl6pPr>
            <a:lvl7pPr eaLnBrk="0" fontAlgn="base" hangingPunct="0">
              <a:spcBef>
                <a:spcPct val="0"/>
              </a:spcBef>
              <a:spcAft>
                <a:spcPct val="0"/>
              </a:spcAft>
              <a:tabLst>
                <a:tab pos="1325563" algn="l"/>
              </a:tabLst>
              <a:defRPr>
                <a:solidFill>
                  <a:schemeClr val="tx1"/>
                </a:solidFill>
                <a:latin typeface="Arial" panose="020B0604020202020204" pitchFamily="34" charset="0"/>
              </a:defRPr>
            </a:lvl7pPr>
            <a:lvl8pPr eaLnBrk="0" fontAlgn="base" hangingPunct="0">
              <a:spcBef>
                <a:spcPct val="0"/>
              </a:spcBef>
              <a:spcAft>
                <a:spcPct val="0"/>
              </a:spcAft>
              <a:tabLst>
                <a:tab pos="1325563" algn="l"/>
              </a:tabLst>
              <a:defRPr>
                <a:solidFill>
                  <a:schemeClr val="tx1"/>
                </a:solidFill>
                <a:latin typeface="Arial" panose="020B0604020202020204" pitchFamily="34" charset="0"/>
              </a:defRPr>
            </a:lvl8pPr>
            <a:lvl9pPr eaLnBrk="0" fontAlgn="base" hangingPunct="0">
              <a:spcBef>
                <a:spcPct val="0"/>
              </a:spcBef>
              <a:spcAft>
                <a:spcPct val="0"/>
              </a:spcAft>
              <a:tabLst>
                <a:tab pos="13255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25563" algn="l"/>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OUTPUT ON ANDROID MOBILE APPLICATION</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325563"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28">
            <a:extLst>
              <a:ext uri="{FF2B5EF4-FFF2-40B4-BE49-F238E27FC236}">
                <a16:creationId xmlns:a16="http://schemas.microsoft.com/office/drawing/2014/main" id="{920B6614-6BB3-4FBB-9178-6A4F0413F537}"/>
              </a:ext>
            </a:extLst>
          </p:cNvPr>
          <p:cNvSpPr>
            <a:spLocks noChangeArrowheads="1"/>
          </p:cNvSpPr>
          <p:nvPr/>
        </p:nvSpPr>
        <p:spPr bwMode="auto">
          <a:xfrm>
            <a:off x="5358625" y="3478737"/>
            <a:ext cx="549685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051" name="Picture 27">
            <a:extLst>
              <a:ext uri="{FF2B5EF4-FFF2-40B4-BE49-F238E27FC236}">
                <a16:creationId xmlns:a16="http://schemas.microsoft.com/office/drawing/2014/main" id="{A3F0F18C-2942-4583-ABE9-66867AEF466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1042" y="3890481"/>
            <a:ext cx="2578558" cy="2484338"/>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29">
            <a:extLst>
              <a:ext uri="{FF2B5EF4-FFF2-40B4-BE49-F238E27FC236}">
                <a16:creationId xmlns:a16="http://schemas.microsoft.com/office/drawing/2014/main" id="{A455F636-DE4E-40B7-83FC-044F40664A4F}"/>
              </a:ext>
            </a:extLst>
          </p:cNvPr>
          <p:cNvSpPr>
            <a:spLocks noChangeArrowheads="1"/>
          </p:cNvSpPr>
          <p:nvPr/>
        </p:nvSpPr>
        <p:spPr bwMode="auto">
          <a:xfrm>
            <a:off x="4115209" y="6482896"/>
            <a:ext cx="54968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1325563" algn="l"/>
              </a:tabLst>
              <a:defRPr>
                <a:solidFill>
                  <a:schemeClr val="tx1"/>
                </a:solidFill>
                <a:latin typeface="Arial" panose="020B0604020202020204" pitchFamily="34" charset="0"/>
              </a:defRPr>
            </a:lvl1pPr>
            <a:lvl2pPr eaLnBrk="0" hangingPunct="0">
              <a:tabLst>
                <a:tab pos="1325563" algn="l"/>
              </a:tabLst>
              <a:defRPr>
                <a:solidFill>
                  <a:schemeClr val="tx1"/>
                </a:solidFill>
                <a:latin typeface="Arial" panose="020B0604020202020204" pitchFamily="34" charset="0"/>
              </a:defRPr>
            </a:lvl2pPr>
            <a:lvl3pPr eaLnBrk="0" hangingPunct="0">
              <a:tabLst>
                <a:tab pos="1325563" algn="l"/>
              </a:tabLst>
              <a:defRPr>
                <a:solidFill>
                  <a:schemeClr val="tx1"/>
                </a:solidFill>
                <a:latin typeface="Arial" panose="020B0604020202020204" pitchFamily="34" charset="0"/>
              </a:defRPr>
            </a:lvl3pPr>
            <a:lvl4pPr eaLnBrk="0" hangingPunct="0">
              <a:tabLst>
                <a:tab pos="1325563" algn="l"/>
              </a:tabLst>
              <a:defRPr>
                <a:solidFill>
                  <a:schemeClr val="tx1"/>
                </a:solidFill>
                <a:latin typeface="Arial" panose="020B0604020202020204" pitchFamily="34" charset="0"/>
              </a:defRPr>
            </a:lvl4pPr>
            <a:lvl5pPr eaLnBrk="0" hangingPunct="0">
              <a:tabLst>
                <a:tab pos="1325563" algn="l"/>
              </a:tabLst>
              <a:defRPr>
                <a:solidFill>
                  <a:schemeClr val="tx1"/>
                </a:solidFill>
                <a:latin typeface="Arial" panose="020B0604020202020204" pitchFamily="34" charset="0"/>
              </a:defRPr>
            </a:lvl5pPr>
            <a:lvl6pPr eaLnBrk="0" fontAlgn="base" hangingPunct="0">
              <a:spcBef>
                <a:spcPct val="0"/>
              </a:spcBef>
              <a:spcAft>
                <a:spcPct val="0"/>
              </a:spcAft>
              <a:tabLst>
                <a:tab pos="1325563" algn="l"/>
              </a:tabLst>
              <a:defRPr>
                <a:solidFill>
                  <a:schemeClr val="tx1"/>
                </a:solidFill>
                <a:latin typeface="Arial" panose="020B0604020202020204" pitchFamily="34" charset="0"/>
              </a:defRPr>
            </a:lvl6pPr>
            <a:lvl7pPr eaLnBrk="0" fontAlgn="base" hangingPunct="0">
              <a:spcBef>
                <a:spcPct val="0"/>
              </a:spcBef>
              <a:spcAft>
                <a:spcPct val="0"/>
              </a:spcAft>
              <a:tabLst>
                <a:tab pos="1325563" algn="l"/>
              </a:tabLst>
              <a:defRPr>
                <a:solidFill>
                  <a:schemeClr val="tx1"/>
                </a:solidFill>
                <a:latin typeface="Arial" panose="020B0604020202020204" pitchFamily="34" charset="0"/>
              </a:defRPr>
            </a:lvl7pPr>
            <a:lvl8pPr eaLnBrk="0" fontAlgn="base" hangingPunct="0">
              <a:spcBef>
                <a:spcPct val="0"/>
              </a:spcBef>
              <a:spcAft>
                <a:spcPct val="0"/>
              </a:spcAft>
              <a:tabLst>
                <a:tab pos="1325563" algn="l"/>
              </a:tabLst>
              <a:defRPr>
                <a:solidFill>
                  <a:schemeClr val="tx1"/>
                </a:solidFill>
                <a:latin typeface="Arial" panose="020B0604020202020204" pitchFamily="34" charset="0"/>
              </a:defRPr>
            </a:lvl8pPr>
            <a:lvl9pPr eaLnBrk="0" fontAlgn="base" hangingPunct="0">
              <a:spcBef>
                <a:spcPct val="0"/>
              </a:spcBef>
              <a:spcAft>
                <a:spcPct val="0"/>
              </a:spcAft>
              <a:tabLst>
                <a:tab pos="1325563"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25563" algn="l"/>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OUTPUT ON REALTIME DATABASE - FIREBASE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752600" y="152400"/>
            <a:ext cx="5943600" cy="1143000"/>
          </a:xfrm>
        </p:spPr>
        <p:txBody>
          <a:bodyPr/>
          <a:lstStyle/>
          <a:p>
            <a:pPr algn="ctr" eaLnBrk="1" hangingPunct="1"/>
            <a:endParaRPr lang="en-US" sz="3200" dirty="0"/>
          </a:p>
        </p:txBody>
      </p:sp>
      <p:pic>
        <p:nvPicPr>
          <p:cNvPr id="5124" name="Picture 9"/>
          <p:cNvPicPr>
            <a:picLocks noChangeAspect="1" noChangeArrowheads="1"/>
          </p:cNvPicPr>
          <p:nvPr/>
        </p:nvPicPr>
        <p:blipFill>
          <a:blip r:embed="rId3" cstate="print"/>
          <a:srcRect/>
          <a:stretch>
            <a:fillRect/>
          </a:stretch>
        </p:blipFill>
        <p:spPr bwMode="auto">
          <a:xfrm>
            <a:off x="152400" y="152400"/>
            <a:ext cx="1371600" cy="1243013"/>
          </a:xfrm>
          <a:prstGeom prst="rect">
            <a:avLst/>
          </a:prstGeom>
          <a:noFill/>
          <a:ln w="9525">
            <a:noFill/>
            <a:miter lim="800000"/>
            <a:headEnd/>
            <a:tailEnd/>
          </a:ln>
        </p:spPr>
      </p:pic>
      <p:sp>
        <p:nvSpPr>
          <p:cNvPr id="12" name="Rectangle 21">
            <a:extLst>
              <a:ext uri="{FF2B5EF4-FFF2-40B4-BE49-F238E27FC236}">
                <a16:creationId xmlns:a16="http://schemas.microsoft.com/office/drawing/2014/main" id="{8F44FA91-A366-4DB3-8609-D9FC54C16B97}"/>
              </a:ext>
            </a:extLst>
          </p:cNvPr>
          <p:cNvSpPr>
            <a:spLocks noChangeArrowheads="1"/>
          </p:cNvSpPr>
          <p:nvPr/>
        </p:nvSpPr>
        <p:spPr bwMode="auto">
          <a:xfrm>
            <a:off x="1005668" y="3352800"/>
            <a:ext cx="710510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4" name="Rectangle 23">
            <a:extLst>
              <a:ext uri="{FF2B5EF4-FFF2-40B4-BE49-F238E27FC236}">
                <a16:creationId xmlns:a16="http://schemas.microsoft.com/office/drawing/2014/main" id="{CFB6C0FC-180A-4EE4-A38F-1544149222C9}"/>
              </a:ext>
            </a:extLst>
          </p:cNvPr>
          <p:cNvSpPr>
            <a:spLocks noChangeArrowheads="1"/>
          </p:cNvSpPr>
          <p:nvPr/>
        </p:nvSpPr>
        <p:spPr bwMode="auto">
          <a:xfrm>
            <a:off x="1005668" y="11056550"/>
            <a:ext cx="710510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1325563" algn="l"/>
              </a:tabLst>
              <a:defRPr>
                <a:solidFill>
                  <a:schemeClr val="tx1"/>
                </a:solidFill>
                <a:latin typeface="Arial" panose="020B0604020202020204" pitchFamily="34" charset="0"/>
              </a:defRPr>
            </a:lvl1pPr>
            <a:lvl2pPr eaLnBrk="0" hangingPunct="0">
              <a:tabLst>
                <a:tab pos="1325563" algn="l"/>
              </a:tabLst>
              <a:defRPr>
                <a:solidFill>
                  <a:schemeClr val="tx1"/>
                </a:solidFill>
                <a:latin typeface="Arial" panose="020B0604020202020204" pitchFamily="34" charset="0"/>
              </a:defRPr>
            </a:lvl2pPr>
            <a:lvl3pPr eaLnBrk="0" hangingPunct="0">
              <a:tabLst>
                <a:tab pos="1325563" algn="l"/>
              </a:tabLst>
              <a:defRPr>
                <a:solidFill>
                  <a:schemeClr val="tx1"/>
                </a:solidFill>
                <a:latin typeface="Arial" panose="020B0604020202020204" pitchFamily="34" charset="0"/>
              </a:defRPr>
            </a:lvl3pPr>
            <a:lvl4pPr eaLnBrk="0" hangingPunct="0">
              <a:tabLst>
                <a:tab pos="1325563" algn="l"/>
              </a:tabLst>
              <a:defRPr>
                <a:solidFill>
                  <a:schemeClr val="tx1"/>
                </a:solidFill>
                <a:latin typeface="Arial" panose="020B0604020202020204" pitchFamily="34" charset="0"/>
              </a:defRPr>
            </a:lvl4pPr>
            <a:lvl5pPr eaLnBrk="0" hangingPunct="0">
              <a:tabLst>
                <a:tab pos="1325563" algn="l"/>
              </a:tabLst>
              <a:defRPr>
                <a:solidFill>
                  <a:schemeClr val="tx1"/>
                </a:solidFill>
                <a:latin typeface="Arial" panose="020B0604020202020204" pitchFamily="34" charset="0"/>
              </a:defRPr>
            </a:lvl5pPr>
            <a:lvl6pPr eaLnBrk="0" fontAlgn="base" hangingPunct="0">
              <a:spcBef>
                <a:spcPct val="0"/>
              </a:spcBef>
              <a:spcAft>
                <a:spcPct val="0"/>
              </a:spcAft>
              <a:tabLst>
                <a:tab pos="1325563" algn="l"/>
              </a:tabLst>
              <a:defRPr>
                <a:solidFill>
                  <a:schemeClr val="tx1"/>
                </a:solidFill>
                <a:latin typeface="Arial" panose="020B0604020202020204" pitchFamily="34" charset="0"/>
              </a:defRPr>
            </a:lvl6pPr>
            <a:lvl7pPr eaLnBrk="0" fontAlgn="base" hangingPunct="0">
              <a:spcBef>
                <a:spcPct val="0"/>
              </a:spcBef>
              <a:spcAft>
                <a:spcPct val="0"/>
              </a:spcAft>
              <a:tabLst>
                <a:tab pos="1325563" algn="l"/>
              </a:tabLst>
              <a:defRPr>
                <a:solidFill>
                  <a:schemeClr val="tx1"/>
                </a:solidFill>
                <a:latin typeface="Arial" panose="020B0604020202020204" pitchFamily="34" charset="0"/>
              </a:defRPr>
            </a:lvl7pPr>
            <a:lvl8pPr eaLnBrk="0" fontAlgn="base" hangingPunct="0">
              <a:spcBef>
                <a:spcPct val="0"/>
              </a:spcBef>
              <a:spcAft>
                <a:spcPct val="0"/>
              </a:spcAft>
              <a:tabLst>
                <a:tab pos="1325563" algn="l"/>
              </a:tabLst>
              <a:defRPr>
                <a:solidFill>
                  <a:schemeClr val="tx1"/>
                </a:solidFill>
                <a:latin typeface="Arial" panose="020B0604020202020204" pitchFamily="34" charset="0"/>
              </a:defRPr>
            </a:lvl8pPr>
            <a:lvl9pPr eaLnBrk="0" fontAlgn="base" hangingPunct="0">
              <a:spcBef>
                <a:spcPct val="0"/>
              </a:spcBef>
              <a:spcAft>
                <a:spcPct val="0"/>
              </a:spcAft>
              <a:tabLst>
                <a:tab pos="1325563"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25563" algn="l"/>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 6.4 : OUTPUT ON REALTIME DATABASE - FIREBASE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25">
            <a:extLst>
              <a:ext uri="{FF2B5EF4-FFF2-40B4-BE49-F238E27FC236}">
                <a16:creationId xmlns:a16="http://schemas.microsoft.com/office/drawing/2014/main" id="{AC92237D-5095-4AFA-9784-8616E72D84AB}"/>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7" name="Rectangle 28">
            <a:extLst>
              <a:ext uri="{FF2B5EF4-FFF2-40B4-BE49-F238E27FC236}">
                <a16:creationId xmlns:a16="http://schemas.microsoft.com/office/drawing/2014/main" id="{920B6614-6BB3-4FBB-9178-6A4F0413F537}"/>
              </a:ext>
            </a:extLst>
          </p:cNvPr>
          <p:cNvSpPr>
            <a:spLocks noChangeArrowheads="1"/>
          </p:cNvSpPr>
          <p:nvPr/>
        </p:nvSpPr>
        <p:spPr bwMode="auto">
          <a:xfrm>
            <a:off x="5358625" y="3478737"/>
            <a:ext cx="549685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2" name="Rectangle 2">
            <a:extLst>
              <a:ext uri="{FF2B5EF4-FFF2-40B4-BE49-F238E27FC236}">
                <a16:creationId xmlns:a16="http://schemas.microsoft.com/office/drawing/2014/main" id="{3F2A9B3B-411A-44A0-87F1-8BDA9B287571}"/>
              </a:ext>
            </a:extLst>
          </p:cNvPr>
          <p:cNvSpPr>
            <a:spLocks noChangeArrowheads="1"/>
          </p:cNvSpPr>
          <p:nvPr/>
        </p:nvSpPr>
        <p:spPr bwMode="auto">
          <a:xfrm>
            <a:off x="2551422" y="659337"/>
            <a:ext cx="724155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2049" name="Picture 28">
            <a:extLst>
              <a:ext uri="{FF2B5EF4-FFF2-40B4-BE49-F238E27FC236}">
                <a16:creationId xmlns:a16="http://schemas.microsoft.com/office/drawing/2014/main" id="{99F87951-C393-4EC4-925A-0D663AB215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1422" y="1116537"/>
            <a:ext cx="4495800" cy="2362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760DFC63-E4B4-426B-B0BC-29E7E5D2BF61}"/>
              </a:ext>
            </a:extLst>
          </p:cNvPr>
          <p:cNvSpPr>
            <a:spLocks noChangeArrowheads="1"/>
          </p:cNvSpPr>
          <p:nvPr/>
        </p:nvSpPr>
        <p:spPr bwMode="auto">
          <a:xfrm>
            <a:off x="1178543" y="3519100"/>
            <a:ext cx="724155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1325563" algn="l"/>
              </a:tabLst>
              <a:defRPr>
                <a:solidFill>
                  <a:schemeClr val="tx1"/>
                </a:solidFill>
                <a:latin typeface="Arial" panose="020B0604020202020204" pitchFamily="34" charset="0"/>
              </a:defRPr>
            </a:lvl1pPr>
            <a:lvl2pPr eaLnBrk="0" hangingPunct="0">
              <a:tabLst>
                <a:tab pos="1325563" algn="l"/>
              </a:tabLst>
              <a:defRPr>
                <a:solidFill>
                  <a:schemeClr val="tx1"/>
                </a:solidFill>
                <a:latin typeface="Arial" panose="020B0604020202020204" pitchFamily="34" charset="0"/>
              </a:defRPr>
            </a:lvl2pPr>
            <a:lvl3pPr eaLnBrk="0" hangingPunct="0">
              <a:tabLst>
                <a:tab pos="1325563" algn="l"/>
              </a:tabLst>
              <a:defRPr>
                <a:solidFill>
                  <a:schemeClr val="tx1"/>
                </a:solidFill>
                <a:latin typeface="Arial" panose="020B0604020202020204" pitchFamily="34" charset="0"/>
              </a:defRPr>
            </a:lvl3pPr>
            <a:lvl4pPr eaLnBrk="0" hangingPunct="0">
              <a:tabLst>
                <a:tab pos="1325563" algn="l"/>
              </a:tabLst>
              <a:defRPr>
                <a:solidFill>
                  <a:schemeClr val="tx1"/>
                </a:solidFill>
                <a:latin typeface="Arial" panose="020B0604020202020204" pitchFamily="34" charset="0"/>
              </a:defRPr>
            </a:lvl4pPr>
            <a:lvl5pPr eaLnBrk="0" hangingPunct="0">
              <a:tabLst>
                <a:tab pos="1325563" algn="l"/>
              </a:tabLst>
              <a:defRPr>
                <a:solidFill>
                  <a:schemeClr val="tx1"/>
                </a:solidFill>
                <a:latin typeface="Arial" panose="020B0604020202020204" pitchFamily="34" charset="0"/>
              </a:defRPr>
            </a:lvl5pPr>
            <a:lvl6pPr eaLnBrk="0" fontAlgn="base" hangingPunct="0">
              <a:spcBef>
                <a:spcPct val="0"/>
              </a:spcBef>
              <a:spcAft>
                <a:spcPct val="0"/>
              </a:spcAft>
              <a:tabLst>
                <a:tab pos="1325563" algn="l"/>
              </a:tabLst>
              <a:defRPr>
                <a:solidFill>
                  <a:schemeClr val="tx1"/>
                </a:solidFill>
                <a:latin typeface="Arial" panose="020B0604020202020204" pitchFamily="34" charset="0"/>
              </a:defRPr>
            </a:lvl6pPr>
            <a:lvl7pPr eaLnBrk="0" fontAlgn="base" hangingPunct="0">
              <a:spcBef>
                <a:spcPct val="0"/>
              </a:spcBef>
              <a:spcAft>
                <a:spcPct val="0"/>
              </a:spcAft>
              <a:tabLst>
                <a:tab pos="1325563" algn="l"/>
              </a:tabLst>
              <a:defRPr>
                <a:solidFill>
                  <a:schemeClr val="tx1"/>
                </a:solidFill>
                <a:latin typeface="Arial" panose="020B0604020202020204" pitchFamily="34" charset="0"/>
              </a:defRPr>
            </a:lvl7pPr>
            <a:lvl8pPr eaLnBrk="0" fontAlgn="base" hangingPunct="0">
              <a:spcBef>
                <a:spcPct val="0"/>
              </a:spcBef>
              <a:spcAft>
                <a:spcPct val="0"/>
              </a:spcAft>
              <a:tabLst>
                <a:tab pos="1325563" algn="l"/>
              </a:tabLst>
              <a:defRPr>
                <a:solidFill>
                  <a:schemeClr val="tx1"/>
                </a:solidFill>
                <a:latin typeface="Arial" panose="020B0604020202020204" pitchFamily="34" charset="0"/>
              </a:defRPr>
            </a:lvl8pPr>
            <a:lvl9pPr eaLnBrk="0" fontAlgn="base" hangingPunct="0">
              <a:spcBef>
                <a:spcPct val="0"/>
              </a:spcBef>
              <a:spcAft>
                <a:spcPct val="0"/>
              </a:spcAft>
              <a:tabLst>
                <a:tab pos="1325563"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25563" algn="l"/>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CIRCUIT DIAGRAM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8">
            <a:extLst>
              <a:ext uri="{FF2B5EF4-FFF2-40B4-BE49-F238E27FC236}">
                <a16:creationId xmlns:a16="http://schemas.microsoft.com/office/drawing/2014/main" id="{77AB030E-543E-4096-96CF-81A1AC2A599A}"/>
              </a:ext>
            </a:extLst>
          </p:cNvPr>
          <p:cNvSpPr>
            <a:spLocks noChangeArrowheads="1"/>
          </p:cNvSpPr>
          <p:nvPr/>
        </p:nvSpPr>
        <p:spPr bwMode="auto">
          <a:xfrm>
            <a:off x="2655129" y="3433938"/>
            <a:ext cx="68086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1676400" algn="l"/>
              </a:tabLst>
              <a:defRPr>
                <a:solidFill>
                  <a:schemeClr val="tx1"/>
                </a:solidFill>
                <a:latin typeface="Arial" panose="020B0604020202020204" pitchFamily="34" charset="0"/>
              </a:defRPr>
            </a:lvl1pPr>
            <a:lvl2pPr eaLnBrk="0" hangingPunct="0">
              <a:tabLst>
                <a:tab pos="1676400" algn="l"/>
              </a:tabLst>
              <a:defRPr>
                <a:solidFill>
                  <a:schemeClr val="tx1"/>
                </a:solidFill>
                <a:latin typeface="Arial" panose="020B0604020202020204" pitchFamily="34" charset="0"/>
              </a:defRPr>
            </a:lvl2pPr>
            <a:lvl3pPr eaLnBrk="0" hangingPunct="0">
              <a:tabLst>
                <a:tab pos="1676400" algn="l"/>
              </a:tabLst>
              <a:defRPr>
                <a:solidFill>
                  <a:schemeClr val="tx1"/>
                </a:solidFill>
                <a:latin typeface="Arial" panose="020B0604020202020204" pitchFamily="34" charset="0"/>
              </a:defRPr>
            </a:lvl3pPr>
            <a:lvl4pPr eaLnBrk="0" hangingPunct="0">
              <a:tabLst>
                <a:tab pos="1676400" algn="l"/>
              </a:tabLst>
              <a:defRPr>
                <a:solidFill>
                  <a:schemeClr val="tx1"/>
                </a:solidFill>
                <a:latin typeface="Arial" panose="020B0604020202020204" pitchFamily="34" charset="0"/>
              </a:defRPr>
            </a:lvl4pPr>
            <a:lvl5pPr eaLnBrk="0" hangingPunct="0">
              <a:tabLst>
                <a:tab pos="1676400" algn="l"/>
              </a:tabLst>
              <a:defRPr>
                <a:solidFill>
                  <a:schemeClr val="tx1"/>
                </a:solidFill>
                <a:latin typeface="Arial" panose="020B0604020202020204" pitchFamily="34" charset="0"/>
              </a:defRPr>
            </a:lvl5pPr>
            <a:lvl6pPr eaLnBrk="0" fontAlgn="base" hangingPunct="0">
              <a:spcBef>
                <a:spcPct val="0"/>
              </a:spcBef>
              <a:spcAft>
                <a:spcPct val="0"/>
              </a:spcAft>
              <a:tabLst>
                <a:tab pos="1676400" algn="l"/>
              </a:tabLst>
              <a:defRPr>
                <a:solidFill>
                  <a:schemeClr val="tx1"/>
                </a:solidFill>
                <a:latin typeface="Arial" panose="020B0604020202020204" pitchFamily="34" charset="0"/>
              </a:defRPr>
            </a:lvl6pPr>
            <a:lvl7pPr eaLnBrk="0" fontAlgn="base" hangingPunct="0">
              <a:spcBef>
                <a:spcPct val="0"/>
              </a:spcBef>
              <a:spcAft>
                <a:spcPct val="0"/>
              </a:spcAft>
              <a:tabLst>
                <a:tab pos="1676400" algn="l"/>
              </a:tabLst>
              <a:defRPr>
                <a:solidFill>
                  <a:schemeClr val="tx1"/>
                </a:solidFill>
                <a:latin typeface="Arial" panose="020B0604020202020204" pitchFamily="34" charset="0"/>
              </a:defRPr>
            </a:lvl7pPr>
            <a:lvl8pPr eaLnBrk="0" fontAlgn="base" hangingPunct="0">
              <a:spcBef>
                <a:spcPct val="0"/>
              </a:spcBef>
              <a:spcAft>
                <a:spcPct val="0"/>
              </a:spcAft>
              <a:tabLst>
                <a:tab pos="1676400" algn="l"/>
              </a:tabLst>
              <a:defRPr>
                <a:solidFill>
                  <a:schemeClr val="tx1"/>
                </a:solidFill>
                <a:latin typeface="Arial" panose="020B0604020202020204" pitchFamily="34" charset="0"/>
              </a:defRPr>
            </a:lvl8pPr>
            <a:lvl9pPr eaLnBrk="0" fontAlgn="base" hangingPunct="0">
              <a:spcBef>
                <a:spcPct val="0"/>
              </a:spcBef>
              <a:spcAft>
                <a:spcPct val="0"/>
              </a:spcAft>
              <a:tabLst>
                <a:tab pos="16764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676400" algn="l"/>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67640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5" name="Picture 6">
            <a:extLst>
              <a:ext uri="{FF2B5EF4-FFF2-40B4-BE49-F238E27FC236}">
                <a16:creationId xmlns:a16="http://schemas.microsoft.com/office/drawing/2014/main" id="{D00D6A83-CC25-4CCE-B9C1-417A9FDBFF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1568" y="3905331"/>
            <a:ext cx="3645729" cy="223626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9">
            <a:extLst>
              <a:ext uri="{FF2B5EF4-FFF2-40B4-BE49-F238E27FC236}">
                <a16:creationId xmlns:a16="http://schemas.microsoft.com/office/drawing/2014/main" id="{82CE08D7-875E-4B4A-ABA6-EFB4C29CE5FB}"/>
              </a:ext>
            </a:extLst>
          </p:cNvPr>
          <p:cNvSpPr>
            <a:spLocks noChangeArrowheads="1"/>
          </p:cNvSpPr>
          <p:nvPr/>
        </p:nvSpPr>
        <p:spPr bwMode="auto">
          <a:xfrm>
            <a:off x="2655129" y="7091410"/>
            <a:ext cx="680860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1325563" algn="l"/>
              </a:tabLst>
              <a:defRPr>
                <a:solidFill>
                  <a:schemeClr val="tx1"/>
                </a:solidFill>
                <a:latin typeface="Arial" panose="020B0604020202020204" pitchFamily="34" charset="0"/>
              </a:defRPr>
            </a:lvl1pPr>
            <a:lvl2pPr eaLnBrk="0" hangingPunct="0">
              <a:tabLst>
                <a:tab pos="1325563" algn="l"/>
              </a:tabLst>
              <a:defRPr>
                <a:solidFill>
                  <a:schemeClr val="tx1"/>
                </a:solidFill>
                <a:latin typeface="Arial" panose="020B0604020202020204" pitchFamily="34" charset="0"/>
              </a:defRPr>
            </a:lvl2pPr>
            <a:lvl3pPr eaLnBrk="0" hangingPunct="0">
              <a:tabLst>
                <a:tab pos="1325563" algn="l"/>
              </a:tabLst>
              <a:defRPr>
                <a:solidFill>
                  <a:schemeClr val="tx1"/>
                </a:solidFill>
                <a:latin typeface="Arial" panose="020B0604020202020204" pitchFamily="34" charset="0"/>
              </a:defRPr>
            </a:lvl3pPr>
            <a:lvl4pPr eaLnBrk="0" hangingPunct="0">
              <a:tabLst>
                <a:tab pos="1325563" algn="l"/>
              </a:tabLst>
              <a:defRPr>
                <a:solidFill>
                  <a:schemeClr val="tx1"/>
                </a:solidFill>
                <a:latin typeface="Arial" panose="020B0604020202020204" pitchFamily="34" charset="0"/>
              </a:defRPr>
            </a:lvl4pPr>
            <a:lvl5pPr eaLnBrk="0" hangingPunct="0">
              <a:tabLst>
                <a:tab pos="1325563" algn="l"/>
              </a:tabLst>
              <a:defRPr>
                <a:solidFill>
                  <a:schemeClr val="tx1"/>
                </a:solidFill>
                <a:latin typeface="Arial" panose="020B0604020202020204" pitchFamily="34" charset="0"/>
              </a:defRPr>
            </a:lvl5pPr>
            <a:lvl6pPr eaLnBrk="0" fontAlgn="base" hangingPunct="0">
              <a:spcBef>
                <a:spcPct val="0"/>
              </a:spcBef>
              <a:spcAft>
                <a:spcPct val="0"/>
              </a:spcAft>
              <a:tabLst>
                <a:tab pos="1325563" algn="l"/>
              </a:tabLst>
              <a:defRPr>
                <a:solidFill>
                  <a:schemeClr val="tx1"/>
                </a:solidFill>
                <a:latin typeface="Arial" panose="020B0604020202020204" pitchFamily="34" charset="0"/>
              </a:defRPr>
            </a:lvl6pPr>
            <a:lvl7pPr eaLnBrk="0" fontAlgn="base" hangingPunct="0">
              <a:spcBef>
                <a:spcPct val="0"/>
              </a:spcBef>
              <a:spcAft>
                <a:spcPct val="0"/>
              </a:spcAft>
              <a:tabLst>
                <a:tab pos="1325563" algn="l"/>
              </a:tabLst>
              <a:defRPr>
                <a:solidFill>
                  <a:schemeClr val="tx1"/>
                </a:solidFill>
                <a:latin typeface="Arial" panose="020B0604020202020204" pitchFamily="34" charset="0"/>
              </a:defRPr>
            </a:lvl7pPr>
            <a:lvl8pPr eaLnBrk="0" fontAlgn="base" hangingPunct="0">
              <a:spcBef>
                <a:spcPct val="0"/>
              </a:spcBef>
              <a:spcAft>
                <a:spcPct val="0"/>
              </a:spcAft>
              <a:tabLst>
                <a:tab pos="1325563" algn="l"/>
              </a:tabLst>
              <a:defRPr>
                <a:solidFill>
                  <a:schemeClr val="tx1"/>
                </a:solidFill>
                <a:latin typeface="Arial" panose="020B0604020202020204" pitchFamily="34" charset="0"/>
              </a:defRPr>
            </a:lvl8pPr>
            <a:lvl9pPr eaLnBrk="0" fontAlgn="base" hangingPunct="0">
              <a:spcBef>
                <a:spcPct val="0"/>
              </a:spcBef>
              <a:spcAft>
                <a:spcPct val="0"/>
              </a:spcAft>
              <a:tabLst>
                <a:tab pos="13255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25563" algn="l"/>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 6.6 : SNAPSHOT OF WORKING AT INTERNSHIP</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325563" algn="l"/>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53512CE7-8366-4AF9-905A-E010FC121EBE}"/>
              </a:ext>
            </a:extLst>
          </p:cNvPr>
          <p:cNvSpPr txBox="1"/>
          <p:nvPr/>
        </p:nvSpPr>
        <p:spPr>
          <a:xfrm>
            <a:off x="2992066" y="6156051"/>
            <a:ext cx="5428034"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SNAPSHOT OF WORKING AT INTERNSHIP</a:t>
            </a:r>
            <a:endParaRPr lang="en-IN" sz="1400" dirty="0"/>
          </a:p>
        </p:txBody>
      </p:sp>
    </p:spTree>
    <p:extLst>
      <p:ext uri="{BB962C8B-B14F-4D97-AF65-F5344CB8AC3E}">
        <p14:creationId xmlns:p14="http://schemas.microsoft.com/office/powerpoint/2010/main" val="1556714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752600" y="152400"/>
            <a:ext cx="5943600" cy="1143000"/>
          </a:xfrm>
        </p:spPr>
        <p:txBody>
          <a:bodyPr/>
          <a:lstStyle/>
          <a:p>
            <a:pPr algn="ctr" eaLnBrk="1" hangingPunct="1"/>
            <a:r>
              <a:rPr lang="en-US" sz="3200" b="1" dirty="0">
                <a:solidFill>
                  <a:srgbClr val="7030A0"/>
                </a:solidFill>
                <a:latin typeface="Times New Roman" pitchFamily="18" charset="0"/>
                <a:cs typeface="Times New Roman" pitchFamily="18" charset="0"/>
              </a:rPr>
              <a:t>references</a:t>
            </a:r>
            <a:endParaRPr lang="en-US" sz="3200" dirty="0"/>
          </a:p>
        </p:txBody>
      </p:sp>
      <p:pic>
        <p:nvPicPr>
          <p:cNvPr id="5124" name="Picture 9"/>
          <p:cNvPicPr>
            <a:picLocks noChangeAspect="1" noChangeArrowheads="1"/>
          </p:cNvPicPr>
          <p:nvPr/>
        </p:nvPicPr>
        <p:blipFill>
          <a:blip r:embed="rId2" cstate="print"/>
          <a:srcRect/>
          <a:stretch>
            <a:fillRect/>
          </a:stretch>
        </p:blipFill>
        <p:spPr bwMode="auto">
          <a:xfrm>
            <a:off x="152400" y="152400"/>
            <a:ext cx="1371600" cy="1243013"/>
          </a:xfrm>
          <a:prstGeom prst="rect">
            <a:avLst/>
          </a:prstGeom>
          <a:noFill/>
          <a:ln w="9525">
            <a:noFill/>
            <a:miter lim="800000"/>
            <a:headEnd/>
            <a:tailEnd/>
          </a:ln>
        </p:spPr>
      </p:pic>
      <p:sp>
        <p:nvSpPr>
          <p:cNvPr id="5" name="TextBox 4">
            <a:extLst>
              <a:ext uri="{FF2B5EF4-FFF2-40B4-BE49-F238E27FC236}">
                <a16:creationId xmlns:a16="http://schemas.microsoft.com/office/drawing/2014/main" id="{FAB4F014-EB7B-4724-AFE5-68432518F45B}"/>
              </a:ext>
            </a:extLst>
          </p:cNvPr>
          <p:cNvSpPr txBox="1"/>
          <p:nvPr/>
        </p:nvSpPr>
        <p:spPr>
          <a:xfrm>
            <a:off x="190500" y="1600200"/>
            <a:ext cx="8763000" cy="3787383"/>
          </a:xfrm>
          <a:prstGeom prst="rect">
            <a:avLst/>
          </a:prstGeom>
          <a:noFill/>
        </p:spPr>
        <p:txBody>
          <a:bodyPr wrap="square">
            <a:spAutoFit/>
          </a:bodyPr>
          <a:lstStyle/>
          <a:p>
            <a:pPr marL="342900" lvl="0" indent="-342900" algn="just">
              <a:lnSpc>
                <a:spcPct val="150000"/>
              </a:lnSpc>
              <a:buClr>
                <a:srgbClr val="000000"/>
              </a:buClr>
              <a:buFont typeface="Symbol" panose="05050102010706020507" pitchFamily="18" charset="2"/>
              <a:buChar char=""/>
            </a:pPr>
            <a:r>
              <a:rPr lang="en-IN" sz="1800"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https://firebase.google.com/</a:t>
            </a:r>
            <a:r>
              <a:rPr lang="en-IN" sz="1800"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For Learning Basics Of Firebase And Creating Realtime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Databse</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Clr>
                <a:srgbClr val="000000"/>
              </a:buClr>
              <a:buFont typeface="Symbol" panose="05050102010706020507" pitchFamily="18" charset="2"/>
              <a:buChar char=""/>
            </a:pPr>
            <a:r>
              <a:rPr lang="en-IN" sz="1800"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https://appinventor.mit.edu/</a:t>
            </a:r>
            <a:r>
              <a:rPr lang="en-IN" sz="1800"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 Create Android Mobile Application For The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Clr>
                <a:srgbClr val="000000"/>
              </a:buClr>
              <a:buFont typeface="Symbol" panose="05050102010706020507" pitchFamily="18" charset="2"/>
              <a:buChar char=""/>
            </a:pPr>
            <a:r>
              <a:rPr lang="en-IN" sz="1800"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https://www.netacad.com/courses/packet-tracer</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To Learn The Basics Of Cisco Packet Tracer.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Clr>
                <a:srgbClr val="000000"/>
              </a:buClr>
              <a:buFont typeface="Symbol" panose="05050102010706020507" pitchFamily="18" charset="2"/>
              <a:buChar char=""/>
            </a:pPr>
            <a:r>
              <a:rPr lang="en-IN" sz="1800"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http://www.ssttech.in/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To Learn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Iot</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Basics And Start Building Working Models Based On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Iot</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Clr>
                <a:srgbClr val="000000"/>
              </a:buClr>
              <a:buFont typeface="Symbol" panose="05050102010706020507" pitchFamily="18" charset="2"/>
              <a:buChar char=""/>
            </a:pPr>
            <a:r>
              <a:rPr lang="en-IN" sz="1800"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https://www.omnisci.com/technical-glossary/embedded-systems</a:t>
            </a:r>
            <a:r>
              <a:rPr lang="en-IN" sz="18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 Learn Embedded Systems And Its Basics Workings.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752600" y="2857500"/>
            <a:ext cx="5943600" cy="1143000"/>
          </a:xfrm>
        </p:spPr>
        <p:txBody>
          <a:bodyPr>
            <a:normAutofit/>
          </a:bodyPr>
          <a:lstStyle/>
          <a:p>
            <a:pPr algn="ctr" eaLnBrk="1" hangingPunct="1"/>
            <a:r>
              <a:rPr lang="en-US" sz="5000" dirty="0"/>
              <a:t>Thank you</a:t>
            </a:r>
          </a:p>
        </p:txBody>
      </p:sp>
      <p:pic>
        <p:nvPicPr>
          <p:cNvPr id="5124" name="Picture 9"/>
          <p:cNvPicPr>
            <a:picLocks noChangeAspect="1" noChangeArrowheads="1"/>
          </p:cNvPicPr>
          <p:nvPr/>
        </p:nvPicPr>
        <p:blipFill>
          <a:blip r:embed="rId3" cstate="print"/>
          <a:srcRect/>
          <a:stretch>
            <a:fillRect/>
          </a:stretch>
        </p:blipFill>
        <p:spPr bwMode="auto">
          <a:xfrm>
            <a:off x="152400" y="152400"/>
            <a:ext cx="1371600" cy="1243013"/>
          </a:xfrm>
          <a:prstGeom prst="rect">
            <a:avLst/>
          </a:prstGeom>
          <a:noFill/>
          <a:ln w="9525">
            <a:noFill/>
            <a:miter lim="800000"/>
            <a:headEnd/>
            <a:tailEnd/>
          </a:ln>
        </p:spPr>
      </p:pic>
    </p:spTree>
    <p:extLst>
      <p:ext uri="{BB962C8B-B14F-4D97-AF65-F5344CB8AC3E}">
        <p14:creationId xmlns:p14="http://schemas.microsoft.com/office/powerpoint/2010/main" val="2399987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752600" y="103761"/>
            <a:ext cx="5943600" cy="1143000"/>
          </a:xfrm>
        </p:spPr>
        <p:txBody>
          <a:bodyPr/>
          <a:lstStyle/>
          <a:p>
            <a:pPr algn="ctr" eaLnBrk="1" hangingPunct="1"/>
            <a:r>
              <a:rPr lang="en-US" sz="3200" b="1" dirty="0">
                <a:solidFill>
                  <a:srgbClr val="7030A0"/>
                </a:solidFill>
                <a:latin typeface="Times New Roman" pitchFamily="18" charset="0"/>
                <a:cs typeface="Times New Roman" pitchFamily="18" charset="0"/>
              </a:rPr>
              <a:t>introduction</a:t>
            </a:r>
            <a:endParaRPr lang="en-US" sz="3200" dirty="0"/>
          </a:p>
        </p:txBody>
      </p:sp>
      <p:pic>
        <p:nvPicPr>
          <p:cNvPr id="5124" name="Picture 9"/>
          <p:cNvPicPr>
            <a:picLocks noChangeAspect="1" noChangeArrowheads="1"/>
          </p:cNvPicPr>
          <p:nvPr/>
        </p:nvPicPr>
        <p:blipFill>
          <a:blip r:embed="rId2" cstate="print"/>
          <a:srcRect/>
          <a:stretch>
            <a:fillRect/>
          </a:stretch>
        </p:blipFill>
        <p:spPr bwMode="auto">
          <a:xfrm>
            <a:off x="152400" y="152400"/>
            <a:ext cx="1371600" cy="1243013"/>
          </a:xfrm>
          <a:prstGeom prst="rect">
            <a:avLst/>
          </a:prstGeom>
          <a:noFill/>
          <a:ln w="9525">
            <a:noFill/>
            <a:miter lim="800000"/>
            <a:headEnd/>
            <a:tailEnd/>
          </a:ln>
        </p:spPr>
      </p:pic>
      <p:sp>
        <p:nvSpPr>
          <p:cNvPr id="5" name="TextBox 4">
            <a:extLst>
              <a:ext uri="{FF2B5EF4-FFF2-40B4-BE49-F238E27FC236}">
                <a16:creationId xmlns:a16="http://schemas.microsoft.com/office/drawing/2014/main" id="{21D93335-61D7-4B74-AFE4-4A71AC4B17F7}"/>
              </a:ext>
            </a:extLst>
          </p:cNvPr>
          <p:cNvSpPr txBox="1"/>
          <p:nvPr/>
        </p:nvSpPr>
        <p:spPr>
          <a:xfrm>
            <a:off x="-26347" y="1326030"/>
            <a:ext cx="4576864" cy="422167"/>
          </a:xfrm>
          <a:prstGeom prst="rect">
            <a:avLst/>
          </a:prstGeom>
          <a:noFill/>
        </p:spPr>
        <p:txBody>
          <a:bodyPr wrap="square">
            <a:spAutoFit/>
          </a:bodyPr>
          <a:lstStyle/>
          <a:p>
            <a:pPr marL="285750" indent="-285750" algn="just">
              <a:lnSpc>
                <a:spcPct val="150000"/>
              </a:lnSpc>
              <a:spcAft>
                <a:spcPts val="800"/>
              </a:spcAft>
              <a:buFont typeface="Wingdings" panose="05000000000000000000" pitchFamily="2" charset="2"/>
              <a:buChar char="v"/>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IoT and Embedded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B28DA536-F271-4B04-AD5E-CE6E95A77213}"/>
              </a:ext>
            </a:extLst>
          </p:cNvPr>
          <p:cNvSpPr txBox="1"/>
          <p:nvPr/>
        </p:nvSpPr>
        <p:spPr>
          <a:xfrm>
            <a:off x="44584" y="1735233"/>
            <a:ext cx="8947015" cy="1077218"/>
          </a:xfrm>
          <a:prstGeom prst="rect">
            <a:avLst/>
          </a:prstGeom>
          <a:noFill/>
        </p:spPr>
        <p:txBody>
          <a:bodyPr wrap="square">
            <a:spAutoFit/>
          </a:bodyPr>
          <a:lstStyle/>
          <a:p>
            <a:r>
              <a:rPr lang="en-IN" sz="1600" dirty="0">
                <a:solidFill>
                  <a:srgbClr val="000000"/>
                </a:solidFill>
                <a:effectLst/>
                <a:latin typeface="Times New Roman" panose="02020603050405020304" pitchFamily="18" charset="0"/>
                <a:ea typeface="Times New Roman" panose="02020603050405020304" pitchFamily="18" charset="0"/>
              </a:rPr>
              <a:t>The Internet of Things (IoT) refers to the ever growing network of technologies connecting and communicating via the internet to send and receive data in the absence of human-to-human or human-to-computer interaction. IoT consists of a network of smart devices, sensors, and actuators interconnecting with each other over the internet. </a:t>
            </a:r>
            <a:endParaRPr lang="en-IN" sz="1600" dirty="0"/>
          </a:p>
        </p:txBody>
      </p:sp>
      <p:sp>
        <p:nvSpPr>
          <p:cNvPr id="9" name="TextBox 8">
            <a:extLst>
              <a:ext uri="{FF2B5EF4-FFF2-40B4-BE49-F238E27FC236}">
                <a16:creationId xmlns:a16="http://schemas.microsoft.com/office/drawing/2014/main" id="{3FFE2022-C22F-4E5E-B935-BF6F2A47DCBA}"/>
              </a:ext>
            </a:extLst>
          </p:cNvPr>
          <p:cNvSpPr txBox="1"/>
          <p:nvPr/>
        </p:nvSpPr>
        <p:spPr>
          <a:xfrm>
            <a:off x="1" y="2760570"/>
            <a:ext cx="9099416" cy="2041585"/>
          </a:xfrm>
          <a:prstGeom prst="rect">
            <a:avLst/>
          </a:prstGeom>
          <a:noFill/>
        </p:spPr>
        <p:txBody>
          <a:bodyPr wrap="square">
            <a:spAutoFit/>
          </a:bodyPr>
          <a:lstStyle/>
          <a:p>
            <a:pPr marL="285750" indent="-285750" algn="just">
              <a:lnSpc>
                <a:spcPct val="150000"/>
              </a:lnSpc>
              <a:spcAft>
                <a:spcPts val="800"/>
              </a:spcAft>
              <a:buFont typeface="Wingdings" panose="05000000000000000000" pitchFamily="2" charset="2"/>
              <a:buChar char="v"/>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Cisco Packet Tracer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Packet Tracer is a </a:t>
            </a:r>
            <a:r>
              <a:rPr lang="en-IN" sz="16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3"/>
              </a:rPr>
              <a:t>cross-platform</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visual </a:t>
            </a:r>
            <a:r>
              <a:rPr lang="en-IN" sz="16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4"/>
              </a:rPr>
              <a:t>simulation</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tool designed by </a:t>
            </a:r>
            <a:r>
              <a:rPr lang="en-IN" sz="16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5"/>
              </a:rPr>
              <a:t>Cisco Systems</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that allows users to create </a:t>
            </a:r>
            <a:r>
              <a:rPr lang="en-IN" sz="16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6"/>
              </a:rPr>
              <a:t>network topologies</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imitate modern </a:t>
            </a:r>
            <a:r>
              <a:rPr lang="en-IN" sz="16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7"/>
              </a:rPr>
              <a:t>computer networks</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software allows users to simulate the configuration of Cisco routers and switches using a simulated command line interface. Packet Tracer makes use of a </a:t>
            </a:r>
            <a:r>
              <a:rPr lang="en-IN" sz="16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8"/>
              </a:rPr>
              <a:t>drag and drop</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user interface, allowing users to add and remove simulated network devices as they see fit. Packet Tracer can also be run on Linux, Microsoft Windows, and macOS. Similar </a:t>
            </a:r>
            <a:r>
              <a:rPr lang="en-IN" sz="16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9"/>
              </a:rPr>
              <a:t>Android</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IN" sz="16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10"/>
              </a:rPr>
              <a:t>iOS</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apps are also available.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0293F831-7CE6-4381-BA13-718F3787583D}"/>
              </a:ext>
            </a:extLst>
          </p:cNvPr>
          <p:cNvSpPr txBox="1"/>
          <p:nvPr/>
        </p:nvSpPr>
        <p:spPr>
          <a:xfrm>
            <a:off x="44583" y="4665862"/>
            <a:ext cx="4601182" cy="422167"/>
          </a:xfrm>
          <a:prstGeom prst="rect">
            <a:avLst/>
          </a:prstGeom>
          <a:noFill/>
        </p:spPr>
        <p:txBody>
          <a:bodyPr wrap="square">
            <a:spAutoFit/>
          </a:bodyPr>
          <a:lstStyle/>
          <a:p>
            <a:pPr marL="285750" indent="-285750" algn="just">
              <a:lnSpc>
                <a:spcPct val="150000"/>
              </a:lnSpc>
              <a:spcAft>
                <a:spcPts val="800"/>
              </a:spcAft>
              <a:buFont typeface="Wingdings" panose="05000000000000000000" pitchFamily="2" charset="2"/>
              <a:buChar char="v"/>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IoT Hardware Components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9D505841-A824-4D82-B787-545CF3AEBDE1}"/>
              </a:ext>
            </a:extLst>
          </p:cNvPr>
          <p:cNvSpPr txBox="1"/>
          <p:nvPr/>
        </p:nvSpPr>
        <p:spPr>
          <a:xfrm>
            <a:off x="39719" y="5073294"/>
            <a:ext cx="8763000" cy="1892826"/>
          </a:xfrm>
          <a:prstGeom prst="rect">
            <a:avLst/>
          </a:prstGeom>
          <a:noFill/>
        </p:spPr>
        <p:txBody>
          <a:bodyPr wrap="square">
            <a:spAutoFit/>
          </a:bodyPr>
          <a:lstStyle/>
          <a:p>
            <a:pPr lvl="0" algn="just">
              <a:spcBef>
                <a:spcPts val="200"/>
              </a:spcBef>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Sensors – gather information about the environment and condition signals before transmitting to the microprocessor.</a:t>
            </a:r>
            <a:endParaRPr lang="en-IN" sz="1600" dirty="0">
              <a:effectLst/>
              <a:latin typeface="Calibri Light" panose="020F0302020204030204" pitchFamily="34" charset="0"/>
              <a:ea typeface="Times New Roman" panose="02020603050405020304" pitchFamily="18" charset="0"/>
              <a:cs typeface="Times New Roman" panose="02020603050405020304" pitchFamily="18" charset="0"/>
            </a:endParaRPr>
          </a:p>
          <a:p>
            <a:pPr lvl="0" algn="just">
              <a:spcBef>
                <a:spcPts val="200"/>
              </a:spcBef>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Microcontrollers – process the signal from sensors, determine appropriate responses, manage power consumption and local memory.</a:t>
            </a:r>
            <a:endParaRPr lang="en-IN" sz="1600" dirty="0">
              <a:effectLst/>
              <a:latin typeface="Calibri Light" panose="020F0302020204030204" pitchFamily="34" charset="0"/>
              <a:ea typeface="Times New Roman" panose="02020603050405020304" pitchFamily="18" charset="0"/>
              <a:cs typeface="Times New Roman" panose="02020603050405020304" pitchFamily="18" charset="0"/>
            </a:endParaRPr>
          </a:p>
          <a:p>
            <a:pPr lvl="0" algn="just">
              <a:spcBef>
                <a:spcPts val="200"/>
              </a:spcBef>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Communication – wireless chips, radio modules and protocols needed to transmit the information between devices and to the cloud.</a:t>
            </a:r>
          </a:p>
          <a:p>
            <a:pPr lvl="0" algn="just">
              <a:spcBef>
                <a:spcPts val="200"/>
              </a:spcBef>
            </a:pPr>
            <a:endParaRPr lang="en-IN" sz="16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752600" y="103761"/>
            <a:ext cx="5943600" cy="1143000"/>
          </a:xfrm>
        </p:spPr>
        <p:txBody>
          <a:bodyPr/>
          <a:lstStyle/>
          <a:p>
            <a:pPr algn="ctr" eaLnBrk="1" hangingPunct="1"/>
            <a:endParaRPr lang="en-US" sz="3200" dirty="0"/>
          </a:p>
        </p:txBody>
      </p:sp>
      <p:pic>
        <p:nvPicPr>
          <p:cNvPr id="5124" name="Picture 9"/>
          <p:cNvPicPr>
            <a:picLocks noChangeAspect="1" noChangeArrowheads="1"/>
          </p:cNvPicPr>
          <p:nvPr/>
        </p:nvPicPr>
        <p:blipFill>
          <a:blip r:embed="rId2" cstate="print"/>
          <a:srcRect/>
          <a:stretch>
            <a:fillRect/>
          </a:stretch>
        </p:blipFill>
        <p:spPr bwMode="auto">
          <a:xfrm>
            <a:off x="152400" y="152400"/>
            <a:ext cx="1371600" cy="1243013"/>
          </a:xfrm>
          <a:prstGeom prst="rect">
            <a:avLst/>
          </a:prstGeom>
          <a:noFill/>
          <a:ln w="9525">
            <a:noFill/>
            <a:miter lim="800000"/>
            <a:headEnd/>
            <a:tailEnd/>
          </a:ln>
        </p:spPr>
      </p:pic>
      <p:sp>
        <p:nvSpPr>
          <p:cNvPr id="10" name="TextBox 9">
            <a:extLst>
              <a:ext uri="{FF2B5EF4-FFF2-40B4-BE49-F238E27FC236}">
                <a16:creationId xmlns:a16="http://schemas.microsoft.com/office/drawing/2014/main" id="{D49E8722-5487-4585-A4BB-77397E00B4D3}"/>
              </a:ext>
            </a:extLst>
          </p:cNvPr>
          <p:cNvSpPr txBox="1"/>
          <p:nvPr/>
        </p:nvSpPr>
        <p:spPr>
          <a:xfrm>
            <a:off x="147536" y="1395413"/>
            <a:ext cx="8458200" cy="1918474"/>
          </a:xfrm>
          <a:prstGeom prst="rect">
            <a:avLst/>
          </a:prstGeom>
          <a:noFill/>
        </p:spPr>
        <p:txBody>
          <a:bodyPr wrap="square">
            <a:spAutoFit/>
          </a:bodyPr>
          <a:lstStyle/>
          <a:p>
            <a:pPr marL="285750" indent="-285750" algn="just">
              <a:spcAft>
                <a:spcPts val="800"/>
              </a:spcAft>
              <a:buFont typeface="Wingdings" panose="05000000000000000000" pitchFamily="2" charset="2"/>
              <a:buChar char="v"/>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Arduino and Arduino Programming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80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Arduino is an open-source electronics platform based on easy-to-use hardware and software. </a:t>
            </a:r>
            <a:r>
              <a:rPr lang="en-IN" sz="16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Arduino boards</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are able to read inputs - light on a sensor, a finger on a button, or a Twitter message - and turn it into an output - activating a motor, turning on an LED, publishing something online. You can tell your board what to do by sending a set of instructions to the microcontroller on the board. To do so you use the </a:t>
            </a:r>
            <a:r>
              <a:rPr lang="en-IN" sz="16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Arduino programming language</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(based on </a:t>
            </a:r>
            <a:r>
              <a:rPr lang="en-IN" sz="16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Wiring</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6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the Arduino Software (IDE)</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based on </a:t>
            </a:r>
            <a:r>
              <a:rPr lang="en-IN" sz="16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Processing</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5B264178-5183-41F0-8D6B-9CEC99DDEAFC}"/>
              </a:ext>
            </a:extLst>
          </p:cNvPr>
          <p:cNvSpPr txBox="1"/>
          <p:nvPr/>
        </p:nvSpPr>
        <p:spPr>
          <a:xfrm>
            <a:off x="147536" y="3313887"/>
            <a:ext cx="8848928" cy="1302921"/>
          </a:xfrm>
          <a:prstGeom prst="rect">
            <a:avLst/>
          </a:prstGeom>
          <a:noFill/>
        </p:spPr>
        <p:txBody>
          <a:bodyPr wrap="square">
            <a:spAutoFit/>
          </a:bodyPr>
          <a:lstStyle/>
          <a:p>
            <a:pPr marL="342900" indent="-342900" algn="just">
              <a:lnSpc>
                <a:spcPct val="150000"/>
              </a:lnSpc>
              <a:spcAft>
                <a:spcPts val="800"/>
              </a:spcAft>
              <a:buFont typeface="Wingdings" panose="05000000000000000000" pitchFamily="2" charset="2"/>
              <a:buChar char="v"/>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Firebase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600" dirty="0">
                <a:effectLst/>
                <a:latin typeface="Times New Roman" panose="02020603050405020304" pitchFamily="18" charset="0"/>
                <a:ea typeface="Times New Roman" panose="02020603050405020304" pitchFamily="18" charset="0"/>
              </a:rPr>
              <a:t>The Firebase Realtime Database lets you build rich, collaborative applications by allowing secure access to the database directly from client-side code. Data is persisted locally, and even while offline, </a:t>
            </a:r>
            <a:r>
              <a:rPr lang="en-IN" sz="1600" dirty="0" err="1">
                <a:effectLst/>
                <a:latin typeface="Times New Roman" panose="02020603050405020304" pitchFamily="18" charset="0"/>
                <a:ea typeface="Times New Roman" panose="02020603050405020304" pitchFamily="18" charset="0"/>
              </a:rPr>
              <a:t>realtime</a:t>
            </a:r>
            <a:r>
              <a:rPr lang="en-IN" sz="1600" dirty="0">
                <a:effectLst/>
                <a:latin typeface="Times New Roman" panose="02020603050405020304" pitchFamily="18" charset="0"/>
                <a:ea typeface="Times New Roman" panose="02020603050405020304" pitchFamily="18" charset="0"/>
              </a:rPr>
              <a:t> events continue to fire, giving the end user a responsive experience. </a:t>
            </a:r>
            <a:endParaRPr lang="en-IN" sz="1600" dirty="0"/>
          </a:p>
        </p:txBody>
      </p:sp>
      <p:sp>
        <p:nvSpPr>
          <p:cNvPr id="14" name="TextBox 13">
            <a:extLst>
              <a:ext uri="{FF2B5EF4-FFF2-40B4-BE49-F238E27FC236}">
                <a16:creationId xmlns:a16="http://schemas.microsoft.com/office/drawing/2014/main" id="{A0C0AAD5-B573-4A5D-8D65-48ED1CFAB720}"/>
              </a:ext>
            </a:extLst>
          </p:cNvPr>
          <p:cNvSpPr txBox="1"/>
          <p:nvPr/>
        </p:nvSpPr>
        <p:spPr>
          <a:xfrm>
            <a:off x="147536" y="4616808"/>
            <a:ext cx="8848928" cy="1549142"/>
          </a:xfrm>
          <a:prstGeom prst="rect">
            <a:avLst/>
          </a:prstGeom>
          <a:noFill/>
        </p:spPr>
        <p:txBody>
          <a:bodyPr wrap="square">
            <a:spAutoFit/>
          </a:bodyPr>
          <a:lstStyle/>
          <a:p>
            <a:pPr marL="342900" indent="-342900" algn="just">
              <a:lnSpc>
                <a:spcPct val="150000"/>
              </a:lnSpc>
              <a:spcAft>
                <a:spcPts val="800"/>
              </a:spcAft>
              <a:buFont typeface="Wingdings" panose="05000000000000000000" pitchFamily="2" charset="2"/>
              <a:buChar char="v"/>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MIT App Inventor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600" dirty="0">
                <a:effectLst/>
                <a:latin typeface="Times New Roman" panose="02020603050405020304" pitchFamily="18" charset="0"/>
                <a:ea typeface="Times New Roman" panose="02020603050405020304" pitchFamily="18" charset="0"/>
              </a:rPr>
              <a:t>MIT App Inventor is a web application integrated development environment originally provided by Google, and now maintained by the Massachusetts Institute of Technology (MIT). It allows newcomers to </a:t>
            </a:r>
            <a:r>
              <a:rPr lang="en-IN" sz="1600" u="none" strike="noStrike"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rPr>
              <a:t>computer programming</a:t>
            </a:r>
            <a:r>
              <a:rPr lang="en-IN" sz="1600" dirty="0">
                <a:effectLst/>
                <a:latin typeface="Times New Roman" panose="02020603050405020304" pitchFamily="18" charset="0"/>
                <a:ea typeface="Times New Roman" panose="02020603050405020304" pitchFamily="18" charset="0"/>
              </a:rPr>
              <a:t> to create application software(apps) for two operating systems (OS): </a:t>
            </a:r>
            <a:r>
              <a:rPr lang="en-IN" sz="1600" u="none" strike="noStrike"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rPr>
              <a:t>Android</a:t>
            </a:r>
            <a:r>
              <a:rPr lang="en-IN" sz="1600" dirty="0">
                <a:effectLst/>
                <a:latin typeface="Times New Roman" panose="02020603050405020304" pitchFamily="18" charset="0"/>
                <a:ea typeface="Times New Roman" panose="02020603050405020304" pitchFamily="18" charset="0"/>
              </a:rPr>
              <a:t>, and </a:t>
            </a:r>
            <a:r>
              <a:rPr lang="en-IN" sz="1600" u="none" strike="noStrike"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10"/>
              </a:rPr>
              <a:t>iOS</a:t>
            </a:r>
            <a:endParaRPr lang="en-IN" sz="1600" dirty="0"/>
          </a:p>
        </p:txBody>
      </p:sp>
    </p:spTree>
    <p:extLst>
      <p:ext uri="{BB962C8B-B14F-4D97-AF65-F5344CB8AC3E}">
        <p14:creationId xmlns:p14="http://schemas.microsoft.com/office/powerpoint/2010/main" val="3624970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752600" y="152400"/>
            <a:ext cx="5943600" cy="1143000"/>
          </a:xfrm>
        </p:spPr>
        <p:txBody>
          <a:bodyPr/>
          <a:lstStyle/>
          <a:p>
            <a:pPr algn="ctr" eaLnBrk="1" hangingPunct="1"/>
            <a:r>
              <a:rPr lang="en-US" sz="3200" b="1" dirty="0">
                <a:solidFill>
                  <a:srgbClr val="7030A0"/>
                </a:solidFill>
                <a:latin typeface="Times New Roman" pitchFamily="18" charset="0"/>
                <a:cs typeface="Times New Roman" pitchFamily="18" charset="0"/>
              </a:rPr>
              <a:t>Company Profile</a:t>
            </a:r>
            <a:endParaRPr lang="en-US" sz="3200" dirty="0"/>
          </a:p>
        </p:txBody>
      </p:sp>
      <p:pic>
        <p:nvPicPr>
          <p:cNvPr id="5124" name="Picture 9"/>
          <p:cNvPicPr>
            <a:picLocks noChangeAspect="1" noChangeArrowheads="1"/>
          </p:cNvPicPr>
          <p:nvPr/>
        </p:nvPicPr>
        <p:blipFill>
          <a:blip r:embed="rId2" cstate="print"/>
          <a:srcRect/>
          <a:stretch>
            <a:fillRect/>
          </a:stretch>
        </p:blipFill>
        <p:spPr bwMode="auto">
          <a:xfrm>
            <a:off x="152400" y="152400"/>
            <a:ext cx="1371600" cy="1243013"/>
          </a:xfrm>
          <a:prstGeom prst="rect">
            <a:avLst/>
          </a:prstGeom>
          <a:noFill/>
          <a:ln w="9525">
            <a:noFill/>
            <a:miter lim="800000"/>
            <a:headEnd/>
            <a:tailEnd/>
          </a:ln>
        </p:spPr>
      </p:pic>
      <p:sp>
        <p:nvSpPr>
          <p:cNvPr id="5" name="TextBox 4">
            <a:extLst>
              <a:ext uri="{FF2B5EF4-FFF2-40B4-BE49-F238E27FC236}">
                <a16:creationId xmlns:a16="http://schemas.microsoft.com/office/drawing/2014/main" id="{0856567B-AC5B-42B4-931C-ED34A1E514CB}"/>
              </a:ext>
            </a:extLst>
          </p:cNvPr>
          <p:cNvSpPr txBox="1"/>
          <p:nvPr/>
        </p:nvSpPr>
        <p:spPr>
          <a:xfrm>
            <a:off x="990600" y="1331068"/>
            <a:ext cx="7467600" cy="5427127"/>
          </a:xfrm>
          <a:prstGeom prst="rect">
            <a:avLst/>
          </a:prstGeom>
          <a:noFill/>
        </p:spPr>
        <p:txBody>
          <a:bodyPr wrap="square">
            <a:spAutoFit/>
          </a:bodyPr>
          <a:lstStyle/>
          <a:p>
            <a:pPr algn="just">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Company is involved in IoT and Embedded Systems based Services. Current Status of SST TECHNOLOGIES is – Active.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Product Sales &amp; Distribution – provides personalized sales and distribution related Services, Creating experiences and Guiding Customers for better spend.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Technical Support &amp; Services – provides extended support to the business for smooth functioning of their IT infrastructure through customized Engineering outsourcing services.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SST Technologies, is a leading provider of IoT and Embedded System Technologies and related Services. They are known for our Industry Knowledge, worker’s quality, compliance, customer-centric approach and flexibility, and Today, SST Technologies has evolved as a premier provider of manpower for their Junior/middle &amp; Amp; executive talent management Staffing needs.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Wingdings" panose="05000000000000000000" pitchFamily="2"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Vision : We believe that SST Technologies is the platform for all Engineering Graduates, where we transform their knowledge into SKILLS, where we bridge the gap between classrooms to work stations and where our clients meet their Expectations.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Font typeface="Wingdings" panose="05000000000000000000" pitchFamily="2"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Mission : @ SST Technologies, build the best IoT and Embedded System based professionals for IT industry. We have reinvented the ways of Technical Hiring and On Job Training for the aspiring engineers towards reshaping them into stronger a team player.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752600" y="152400"/>
            <a:ext cx="5943600" cy="1143000"/>
          </a:xfrm>
        </p:spPr>
        <p:txBody>
          <a:bodyPr/>
          <a:lstStyle/>
          <a:p>
            <a:pPr algn="ctr" eaLnBrk="1" hangingPunct="1"/>
            <a:endParaRPr lang="en-US" sz="3200" dirty="0"/>
          </a:p>
        </p:txBody>
      </p:sp>
      <p:pic>
        <p:nvPicPr>
          <p:cNvPr id="5124" name="Picture 9"/>
          <p:cNvPicPr>
            <a:picLocks noChangeAspect="1" noChangeArrowheads="1"/>
          </p:cNvPicPr>
          <p:nvPr/>
        </p:nvPicPr>
        <p:blipFill>
          <a:blip r:embed="rId2" cstate="print"/>
          <a:srcRect/>
          <a:stretch>
            <a:fillRect/>
          </a:stretch>
        </p:blipFill>
        <p:spPr bwMode="auto">
          <a:xfrm>
            <a:off x="152400" y="152400"/>
            <a:ext cx="1371600" cy="1243013"/>
          </a:xfrm>
          <a:prstGeom prst="rect">
            <a:avLst/>
          </a:prstGeom>
          <a:noFill/>
          <a:ln w="9525">
            <a:noFill/>
            <a:miter lim="800000"/>
            <a:headEnd/>
            <a:tailEnd/>
          </a:ln>
        </p:spPr>
      </p:pic>
      <p:sp>
        <p:nvSpPr>
          <p:cNvPr id="5" name="TextBox 4">
            <a:extLst>
              <a:ext uri="{FF2B5EF4-FFF2-40B4-BE49-F238E27FC236}">
                <a16:creationId xmlns:a16="http://schemas.microsoft.com/office/drawing/2014/main" id="{0856567B-AC5B-42B4-931C-ED34A1E514CB}"/>
              </a:ext>
            </a:extLst>
          </p:cNvPr>
          <p:cNvSpPr txBox="1"/>
          <p:nvPr/>
        </p:nvSpPr>
        <p:spPr>
          <a:xfrm>
            <a:off x="990600" y="1331068"/>
            <a:ext cx="7467600" cy="4791055"/>
          </a:xfrm>
          <a:prstGeom prst="rect">
            <a:avLst/>
          </a:prstGeom>
          <a:noFill/>
        </p:spPr>
        <p:txBody>
          <a:bodyPr wrap="square">
            <a:spAutoFit/>
          </a:bodyPr>
          <a:lstStyle/>
          <a:p>
            <a:pPr algn="just">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About The Company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Recognize the importance of implementing the right solution for your Domain. We offer a wide range of services to build a solution that is right for your Domain.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Every Domain, no matter the size, needs advice and support. We have several years of Technical Experience and have accumulated a wealth of IT Infrastructure knowledge. Our Services helps you to establish your requirements. We will be with you every step of the way, from product selection through to configuration and Installation.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 stay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Relavent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to our Customers, it is important that we continuously demonstrates our ‘Value Creating Ability’ by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Helping our Customers to choose the right Hardware.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Bring competitive commercials to the discussion table.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Remaining predictable in our execution.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Font typeface="+mj-lt"/>
              <a:buAutoNum type="arabicPeriod"/>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Backing it with excellent post-sales services.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Since established in 2018, SST Technologies has become a pioneer in providing distinguished end-to-end IT Infrastructure solutions to its customers through our business functions maximizing customer engagement with personalized services. We believe that today more than ever, business are dependent on technology solutions.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5586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752600" y="152400"/>
            <a:ext cx="5943600" cy="1143000"/>
          </a:xfrm>
        </p:spPr>
        <p:txBody>
          <a:bodyPr/>
          <a:lstStyle/>
          <a:p>
            <a:pPr algn="ctr" eaLnBrk="1" hangingPunct="1"/>
            <a:r>
              <a:rPr lang="en-US" sz="3200" b="1" dirty="0">
                <a:solidFill>
                  <a:srgbClr val="7030A0"/>
                </a:solidFill>
                <a:latin typeface="Times New Roman" pitchFamily="18" charset="0"/>
                <a:cs typeface="Times New Roman" pitchFamily="18" charset="0"/>
              </a:rPr>
              <a:t>Training content</a:t>
            </a:r>
            <a:endParaRPr lang="en-US" sz="3200" dirty="0"/>
          </a:p>
        </p:txBody>
      </p:sp>
      <p:pic>
        <p:nvPicPr>
          <p:cNvPr id="5124" name="Picture 9"/>
          <p:cNvPicPr>
            <a:picLocks noChangeAspect="1" noChangeArrowheads="1"/>
          </p:cNvPicPr>
          <p:nvPr/>
        </p:nvPicPr>
        <p:blipFill>
          <a:blip r:embed="rId2" cstate="print"/>
          <a:srcRect/>
          <a:stretch>
            <a:fillRect/>
          </a:stretch>
        </p:blipFill>
        <p:spPr bwMode="auto">
          <a:xfrm>
            <a:off x="152400" y="152400"/>
            <a:ext cx="1371600" cy="1243013"/>
          </a:xfrm>
          <a:prstGeom prst="rect">
            <a:avLst/>
          </a:prstGeom>
          <a:noFill/>
          <a:ln w="9525">
            <a:noFill/>
            <a:miter lim="800000"/>
            <a:headEnd/>
            <a:tailEnd/>
          </a:ln>
        </p:spPr>
      </p:pic>
      <p:sp>
        <p:nvSpPr>
          <p:cNvPr id="5" name="TextBox 4">
            <a:extLst>
              <a:ext uri="{FF2B5EF4-FFF2-40B4-BE49-F238E27FC236}">
                <a16:creationId xmlns:a16="http://schemas.microsoft.com/office/drawing/2014/main" id="{0FF6F072-D03F-4829-824C-C04CC15B0BE7}"/>
              </a:ext>
            </a:extLst>
          </p:cNvPr>
          <p:cNvSpPr txBox="1"/>
          <p:nvPr/>
        </p:nvSpPr>
        <p:spPr>
          <a:xfrm>
            <a:off x="0" y="1593631"/>
            <a:ext cx="9144000" cy="1530162"/>
          </a:xfrm>
          <a:prstGeom prst="rect">
            <a:avLst/>
          </a:prstGeom>
          <a:noFill/>
        </p:spPr>
        <p:txBody>
          <a:bodyPr wrap="square">
            <a:spAutoFit/>
          </a:bodyPr>
          <a:lstStyle/>
          <a:p>
            <a:pPr algn="just">
              <a:lnSpc>
                <a:spcPct val="150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“TEMPERATURE MONITORING ANDROID APP WITH GLOBAL REAL TIME DATA ACCESSIBILITY USING IOT”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is an IoT based System, which provides users to monitor temperature from any part of the world. Users can directly download the APK file available or QR code available to download the Android Mobile Application and start retrieving the Real time data on the Smartphone.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32D3D75-1A97-451C-AC80-0AF34F7B3552}"/>
              </a:ext>
            </a:extLst>
          </p:cNvPr>
          <p:cNvSpPr txBox="1"/>
          <p:nvPr/>
        </p:nvSpPr>
        <p:spPr>
          <a:xfrm>
            <a:off x="152400" y="3276600"/>
            <a:ext cx="8763000" cy="2371418"/>
          </a:xfrm>
          <a:prstGeom prst="rect">
            <a:avLst/>
          </a:prstGeom>
          <a:noFill/>
        </p:spPr>
        <p:txBody>
          <a:bodyPr wrap="square">
            <a:spAutoFit/>
          </a:bodyPr>
          <a:lstStyle/>
          <a:p>
            <a:pPr algn="just">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1. IoT – Internet Of Things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6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Internet of Things (IoT) is a network of physical objects or people called "things" that are embedded with software, electronics, network, and sensors that allows these objects to collect and exchange data. The goal of IoT is to extend to internet connectivity from standard devices like computer, mobile, tablet to relatively dumb devices like a toaster. IoT makes virtually everything "smart," by improving aspects of our life with the power of data collection, AI algorithm, and networks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752600" y="152400"/>
            <a:ext cx="5943600" cy="1143000"/>
          </a:xfrm>
        </p:spPr>
        <p:txBody>
          <a:bodyPr/>
          <a:lstStyle/>
          <a:p>
            <a:pPr algn="ctr" eaLnBrk="1" hangingPunct="1"/>
            <a:endParaRPr lang="en-US" sz="3200" dirty="0"/>
          </a:p>
        </p:txBody>
      </p:sp>
      <p:pic>
        <p:nvPicPr>
          <p:cNvPr id="5124" name="Picture 9"/>
          <p:cNvPicPr>
            <a:picLocks noChangeAspect="1" noChangeArrowheads="1"/>
          </p:cNvPicPr>
          <p:nvPr/>
        </p:nvPicPr>
        <p:blipFill>
          <a:blip r:embed="rId2" cstate="print"/>
          <a:srcRect/>
          <a:stretch>
            <a:fillRect/>
          </a:stretch>
        </p:blipFill>
        <p:spPr bwMode="auto">
          <a:xfrm>
            <a:off x="152400" y="152400"/>
            <a:ext cx="1371600" cy="1243013"/>
          </a:xfrm>
          <a:prstGeom prst="rect">
            <a:avLst/>
          </a:prstGeom>
          <a:noFill/>
          <a:ln w="9525">
            <a:noFill/>
            <a:miter lim="800000"/>
            <a:headEnd/>
            <a:tailEnd/>
          </a:ln>
        </p:spPr>
      </p:pic>
      <p:sp>
        <p:nvSpPr>
          <p:cNvPr id="5" name="TextBox 4">
            <a:extLst>
              <a:ext uri="{FF2B5EF4-FFF2-40B4-BE49-F238E27FC236}">
                <a16:creationId xmlns:a16="http://schemas.microsoft.com/office/drawing/2014/main" id="{E6852F96-5F76-44D9-99AE-98B1E4DA5546}"/>
              </a:ext>
            </a:extLst>
          </p:cNvPr>
          <p:cNvSpPr txBox="1"/>
          <p:nvPr/>
        </p:nvSpPr>
        <p:spPr>
          <a:xfrm>
            <a:off x="158885" y="1224150"/>
            <a:ext cx="8839200" cy="5633850"/>
          </a:xfrm>
          <a:prstGeom prst="rect">
            <a:avLst/>
          </a:prstGeom>
          <a:noFill/>
        </p:spPr>
        <p:txBody>
          <a:bodyPr wrap="square">
            <a:spAutoFit/>
          </a:bodyPr>
          <a:lstStyle/>
          <a:p>
            <a:pPr algn="just">
              <a:lnSpc>
                <a:spcPct val="150000"/>
              </a:lnSpc>
              <a:spcAft>
                <a:spcPts val="800"/>
              </a:spcAft>
            </a:pPr>
            <a:r>
              <a:rPr lang="en-IN" sz="16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Working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6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1) Sensors/Devices: </a:t>
            </a:r>
            <a:r>
              <a:rPr lang="en-IN" sz="16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Sensors or devices are a key component that helps you to collect live data from the surrounding environment. All this data may have various levels of complexities. It could be a simple temperature monitoring sensor, or it may be in the form of the video feed.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6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2) Connectivity: </a:t>
            </a:r>
            <a:r>
              <a:rPr lang="en-IN" sz="16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All the collected data is sent to a cloud infrastructure. The sensors should be connected to the cloud using various mediums of communications. These communication mediums include mobile or satellite networks, Bluetooth, WI-FI, WAN, etc.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6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3) Data Processing: </a:t>
            </a:r>
            <a:r>
              <a:rPr lang="en-IN" sz="16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Once that data is collected, and it gets to the cloud, the software performs processing on the gathered data. This process can be just checking the temperature, reading on devices like AC or heaters. However, it can sometimes also be very complex like identifying objects, using computer vision on video.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6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4)User Interface: </a:t>
            </a:r>
            <a:r>
              <a:rPr lang="en-IN" sz="16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The information needs to be available to the end-user in some way which can be achieved by triggering alarms on their phones or sending them notification through email or text message. The user sometimes might need an interface which actively checks their IoT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5646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828800" y="137809"/>
            <a:ext cx="5943600" cy="1143000"/>
          </a:xfrm>
        </p:spPr>
        <p:txBody>
          <a:bodyPr/>
          <a:lstStyle/>
          <a:p>
            <a:pPr algn="ctr" eaLnBrk="1" hangingPunct="1"/>
            <a:endParaRPr lang="en-US" sz="3200" dirty="0"/>
          </a:p>
        </p:txBody>
      </p:sp>
      <p:pic>
        <p:nvPicPr>
          <p:cNvPr id="5124" name="Picture 9"/>
          <p:cNvPicPr>
            <a:picLocks noChangeAspect="1" noChangeArrowheads="1"/>
          </p:cNvPicPr>
          <p:nvPr/>
        </p:nvPicPr>
        <p:blipFill>
          <a:blip r:embed="rId2" cstate="print"/>
          <a:srcRect/>
          <a:stretch>
            <a:fillRect/>
          </a:stretch>
        </p:blipFill>
        <p:spPr bwMode="auto">
          <a:xfrm>
            <a:off x="152400" y="152400"/>
            <a:ext cx="1371600" cy="1243013"/>
          </a:xfrm>
          <a:prstGeom prst="rect">
            <a:avLst/>
          </a:prstGeom>
          <a:noFill/>
          <a:ln w="9525">
            <a:noFill/>
            <a:miter lim="800000"/>
            <a:headEnd/>
            <a:tailEnd/>
          </a:ln>
        </p:spPr>
      </p:pic>
      <p:sp>
        <p:nvSpPr>
          <p:cNvPr id="5" name="TextBox 4">
            <a:extLst>
              <a:ext uri="{FF2B5EF4-FFF2-40B4-BE49-F238E27FC236}">
                <a16:creationId xmlns:a16="http://schemas.microsoft.com/office/drawing/2014/main" id="{0443DAAF-C4AC-47B9-A8D0-AF2C498B086A}"/>
              </a:ext>
            </a:extLst>
          </p:cNvPr>
          <p:cNvSpPr txBox="1"/>
          <p:nvPr/>
        </p:nvSpPr>
        <p:spPr>
          <a:xfrm>
            <a:off x="0" y="1223073"/>
            <a:ext cx="9144000" cy="5749266"/>
          </a:xfrm>
          <a:prstGeom prst="rect">
            <a:avLst/>
          </a:prstGeom>
          <a:noFill/>
        </p:spPr>
        <p:txBody>
          <a:bodyPr wrap="square">
            <a:spAutoFit/>
          </a:bodyPr>
          <a:lstStyle/>
          <a:p>
            <a:pPr algn="just">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2. Embedded Systems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 </a:t>
            </a: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Embedded System</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a system that has software embedded into computer-hardware, which makes a system dedicated for a variety of application or specific part of an application or product or part of a larger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system.An</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embedded system can be a small independent system or a large combinational system. It is a microcontroller-based control system used to perform a specific task of operation.</a:t>
            </a:r>
            <a:r>
              <a:rPr lang="en-IN" sz="1600" dirty="0">
                <a:latin typeface="Calibri" panose="020F0502020204030204" pitchFamily="34" charset="0"/>
                <a:ea typeface="Times New Roman" panose="02020603050405020304" pitchFamily="18" charset="0"/>
                <a:cs typeface="Times New Roman" panose="02020603050405020304" pitchFamily="18" charset="0"/>
              </a:rPr>
              <a:t> </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 embedded system is a combination of three major components: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800"/>
              </a:spcAft>
              <a:buSzPts val="1000"/>
              <a:buFont typeface="Wingdings" panose="05000000000000000000" pitchFamily="2" charset="2"/>
              <a:buChar char=""/>
              <a:tabLst>
                <a:tab pos="457200" algn="l"/>
              </a:tabLst>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Hardware:</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Hardware is physically used component that is physically connected with an embedded system. It comprises of microcontroller based integrated circuit, power supply, LCD display etc.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800"/>
              </a:spcAft>
              <a:buSzPts val="1000"/>
              <a:buFont typeface="Wingdings" panose="05000000000000000000" pitchFamily="2" charset="2"/>
              <a:buChar char=""/>
              <a:tabLst>
                <a:tab pos="457200" algn="l"/>
              </a:tabLst>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Application software:</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Application software allows the user to perform varieties of application to be run on an embedded system by changing the code installed in an embedded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800"/>
              </a:spcAft>
              <a:buSzPts val="1000"/>
              <a:buFont typeface="Wingdings" panose="05000000000000000000" pitchFamily="2" charset="2"/>
              <a:buChar char=""/>
              <a:tabLst>
                <a:tab pos="457200" algn="l"/>
              </a:tabLst>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Real Time Operating system (RTOS):</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RTOS supervises the way an embedded system work. It act as an interface between hardware and application software which supervises the application software and provide mechanism to let the processor run on the basis of scheduling for controlling the effect of latencies.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48861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953</TotalTime>
  <Words>3239</Words>
  <Application>Microsoft Office PowerPoint</Application>
  <PresentationFormat>On-screen Show (4:3)</PresentationFormat>
  <Paragraphs>148</Paragraphs>
  <Slides>28</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Calibri</vt:lpstr>
      <vt:lpstr>Calibri Light</vt:lpstr>
      <vt:lpstr>Franklin Gothic Book</vt:lpstr>
      <vt:lpstr>Franklin Gothic Medium</vt:lpstr>
      <vt:lpstr>Symbol</vt:lpstr>
      <vt:lpstr>Times New Roman</vt:lpstr>
      <vt:lpstr>Wingdings</vt:lpstr>
      <vt:lpstr>Wingdings 2</vt:lpstr>
      <vt:lpstr>Trek</vt:lpstr>
      <vt:lpstr>PowerPoint Presentation</vt:lpstr>
      <vt:lpstr>abstract</vt:lpstr>
      <vt:lpstr>introduction</vt:lpstr>
      <vt:lpstr>PowerPoint Presentation</vt:lpstr>
      <vt:lpstr>Company Profile</vt:lpstr>
      <vt:lpstr>PowerPoint Presentation</vt:lpstr>
      <vt:lpstr>Training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Snapshots</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&amp; ENIGINEERING</dc:title>
  <dc:creator>PROJECTLAB-SYS-19</dc:creator>
  <cp:lastModifiedBy>Krupa D</cp:lastModifiedBy>
  <cp:revision>192</cp:revision>
  <dcterms:created xsi:type="dcterms:W3CDTF">2017-08-05T04:59:53Z</dcterms:created>
  <dcterms:modified xsi:type="dcterms:W3CDTF">2020-12-29T18:51:50Z</dcterms:modified>
</cp:coreProperties>
</file>