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58" r:id="rId5"/>
    <p:sldId id="266" r:id="rId6"/>
    <p:sldId id="265" r:id="rId7"/>
    <p:sldId id="275" r:id="rId8"/>
    <p:sldId id="278" r:id="rId9"/>
    <p:sldId id="279" r:id="rId10"/>
    <p:sldId id="262" r:id="rId11"/>
    <p:sldId id="263" r:id="rId12"/>
    <p:sldId id="264" r:id="rId13"/>
    <p:sldId id="267" r:id="rId14"/>
    <p:sldId id="268" r:id="rId15"/>
    <p:sldId id="270" r:id="rId16"/>
    <p:sldId id="269" r:id="rId17"/>
    <p:sldId id="272" r:id="rId18"/>
    <p:sldId id="273" r:id="rId19"/>
    <p:sldId id="274" r:id="rId20"/>
    <p:sldId id="261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949"/>
    <a:srgbClr val="D6370C"/>
    <a:srgbClr val="1D3A00"/>
    <a:srgbClr val="FF0D97"/>
    <a:srgbClr val="0000CC"/>
    <a:srgbClr val="003635"/>
    <a:srgbClr val="9EFF29"/>
    <a:srgbClr val="C80064"/>
    <a:srgbClr val="C33A1F"/>
    <a:srgbClr val="FF25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1-19T23:17:44.52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7812" y="707923"/>
            <a:ext cx="7978879" cy="159282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814" y="2352366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F0D9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069" y="298080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64226"/>
            <a:ext cx="8246070" cy="3414249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9480" y="613015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437968"/>
            <a:ext cx="6304935" cy="3250529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6" y="242149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7025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4265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7025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4265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6568" y="685800"/>
            <a:ext cx="6975987" cy="1659188"/>
          </a:xfrm>
        </p:spPr>
        <p:txBody>
          <a:bodyPr>
            <a:normAutofit/>
          </a:bodyPr>
          <a:lstStyle/>
          <a:p>
            <a:r>
              <a:rPr lang="en-US" sz="66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IDS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01174" y="2344988"/>
            <a:ext cx="8866153" cy="135983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By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Krupakar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Chirag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Shashank 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9182" y="36689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/>
              <a:t>Graph Visualization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861295" y="800214"/>
            <a:ext cx="4040188" cy="479822"/>
          </a:xfrm>
        </p:spPr>
        <p:txBody>
          <a:bodyPr/>
          <a:lstStyle/>
          <a:p>
            <a:r>
              <a:rPr lang="en-US" u="sng" dirty="0">
                <a:solidFill>
                  <a:schemeClr val="bg2">
                    <a:lumMod val="10000"/>
                  </a:schemeClr>
                </a:solidFill>
              </a:rPr>
              <a:t>Absenteeism VS Age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0852B0-2162-4D15-A607-E392AB5EE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66" y="1280036"/>
            <a:ext cx="8392633" cy="386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00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2B3B2793-5682-4AE7-AF79-00B622A3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242888"/>
            <a:ext cx="8093075" cy="762000"/>
          </a:xfrm>
        </p:spPr>
        <p:txBody>
          <a:bodyPr>
            <a:normAutofit/>
          </a:bodyPr>
          <a:lstStyle/>
          <a:p>
            <a:r>
              <a:rPr lang="en-US" dirty="0"/>
              <a:t>Graph Visualization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77E2DEB-305D-4A4E-AC78-026F969F6CB4}"/>
              </a:ext>
            </a:extLst>
          </p:cNvPr>
          <p:cNvSpPr txBox="1">
            <a:spLocks/>
          </p:cNvSpPr>
          <p:nvPr/>
        </p:nvSpPr>
        <p:spPr>
          <a:xfrm>
            <a:off x="2861295" y="800214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solidFill>
                  <a:schemeClr val="bg2">
                    <a:lumMod val="10000"/>
                  </a:schemeClr>
                </a:solidFill>
              </a:rPr>
              <a:t>Work Load VS Age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E95A3B9-C7C0-4040-92A7-E504A15A7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4" y="1349314"/>
            <a:ext cx="7277661" cy="355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87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FC1CEF-A682-4323-97AE-40D1B1BA2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498" y="1879106"/>
            <a:ext cx="7991004" cy="313565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 our Dataset contains ‘Distance to work’ , ‘Pet’ and  ‘Son’ Columns.</a:t>
            </a:r>
          </a:p>
          <a:p>
            <a:r>
              <a:rPr lang="en-US" dirty="0"/>
              <a:t>It’s time for making an Hypothesis.</a:t>
            </a:r>
          </a:p>
          <a:p>
            <a:r>
              <a:rPr lang="en-US" u="sng" dirty="0">
                <a:solidFill>
                  <a:srgbClr val="FF0000"/>
                </a:solidFill>
              </a:rPr>
              <a:t>1st Hypothesis</a:t>
            </a:r>
          </a:p>
          <a:p>
            <a:r>
              <a:rPr lang="en-US" dirty="0"/>
              <a:t>HYPOTHESES : ‘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Distance to work’ increases the absenteeism hours.</a:t>
            </a:r>
          </a:p>
          <a:p>
            <a:r>
              <a:rPr lang="en-US" u="sng" dirty="0">
                <a:solidFill>
                  <a:srgbClr val="FF0000"/>
                </a:solidFill>
              </a:rPr>
              <a:t>2nd Hypothesis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HYPOTHESIS : The More children an employee has, its more likely to remain absent for that employee (As he would be completely engrossed in handling them.)</a:t>
            </a:r>
          </a:p>
          <a:p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994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2B3B2793-5682-4AE7-AF79-00B622A3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242888"/>
            <a:ext cx="8093075" cy="762000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77E2DEB-305D-4A4E-AC78-026F969F6CB4}"/>
              </a:ext>
            </a:extLst>
          </p:cNvPr>
          <p:cNvSpPr txBox="1">
            <a:spLocks/>
          </p:cNvSpPr>
          <p:nvPr/>
        </p:nvSpPr>
        <p:spPr>
          <a:xfrm>
            <a:off x="3045593" y="764977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solidFill>
                  <a:schemeClr val="bg2">
                    <a:lumMod val="10000"/>
                  </a:schemeClr>
                </a:solidFill>
              </a:rPr>
              <a:t>Distance VS Absenteeism Hours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3F04C8-036B-4AD9-AE84-8D24DDB57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529" y="1389197"/>
            <a:ext cx="5880583" cy="375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80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2B3B2793-5682-4AE7-AF79-00B622A3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242888"/>
            <a:ext cx="8093075" cy="762000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77E2DEB-305D-4A4E-AC78-026F969F6CB4}"/>
              </a:ext>
            </a:extLst>
          </p:cNvPr>
          <p:cNvSpPr txBox="1">
            <a:spLocks/>
          </p:cNvSpPr>
          <p:nvPr/>
        </p:nvSpPr>
        <p:spPr>
          <a:xfrm>
            <a:off x="3045593" y="764977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solidFill>
                  <a:schemeClr val="bg2">
                    <a:lumMod val="10000"/>
                  </a:schemeClr>
                </a:solidFill>
              </a:rPr>
              <a:t>Sons VS Absenteeism Hours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1C8C7A-04FC-46CD-8757-B8E804DD5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2" y="1299996"/>
            <a:ext cx="2570187" cy="14625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55F0E9-E60E-4ADA-818E-D6A2D9B93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7786"/>
            <a:ext cx="9073697" cy="198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79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FC1CEF-A682-4323-97AE-40D1B1BA2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498" y="1333301"/>
            <a:ext cx="7991004" cy="3135659"/>
          </a:xfrm>
        </p:spPr>
        <p:txBody>
          <a:bodyPr>
            <a:normAutofit/>
          </a:bodyPr>
          <a:lstStyle/>
          <a:p>
            <a:r>
              <a:rPr lang="en-US" sz="3200" u="sng" dirty="0">
                <a:solidFill>
                  <a:srgbClr val="1D3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Both the Hypotheses are proved Wrong.</a:t>
            </a:r>
            <a:r>
              <a:rPr lang="en-US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D3A00"/>
                </a:solidFill>
              </a:rPr>
              <a:t>From the </a:t>
            </a:r>
            <a:r>
              <a:rPr lang="en-US" u="sng" dirty="0">
                <a:solidFill>
                  <a:schemeClr val="bg2">
                    <a:lumMod val="10000"/>
                  </a:schemeClr>
                </a:solidFill>
              </a:rPr>
              <a:t>Distance VS Absenteeism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Hours  Graph, 1</a:t>
            </a:r>
            <a:r>
              <a:rPr lang="en-US" baseline="30000" dirty="0">
                <a:solidFill>
                  <a:schemeClr val="bg2">
                    <a:lumMod val="10000"/>
                  </a:schemeClr>
                </a:solidFill>
              </a:rPr>
              <a:t>st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Hypothesis is proved wrong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From </a:t>
            </a:r>
            <a:r>
              <a:rPr lang="en-US" u="sng" dirty="0">
                <a:solidFill>
                  <a:schemeClr val="bg2">
                    <a:lumMod val="10000"/>
                  </a:schemeClr>
                </a:solidFill>
              </a:rPr>
              <a:t>Sons VS Absenteeism Hours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Graph, 2</a:t>
            </a:r>
            <a:r>
              <a:rPr lang="en-US" baseline="30000" dirty="0">
                <a:solidFill>
                  <a:schemeClr val="bg2">
                    <a:lumMod val="10000"/>
                  </a:schemeClr>
                </a:solidFill>
              </a:rPr>
              <a:t>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Hypothesis is proved Wrong</a:t>
            </a:r>
          </a:p>
          <a:p>
            <a:endParaRPr lang="en-US" dirty="0">
              <a:solidFill>
                <a:srgbClr val="1D3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307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2B3B2793-5682-4AE7-AF79-00B622A3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242888"/>
            <a:ext cx="8093075" cy="762000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77E2DEB-305D-4A4E-AC78-026F969F6CB4}"/>
              </a:ext>
            </a:extLst>
          </p:cNvPr>
          <p:cNvSpPr txBox="1">
            <a:spLocks/>
          </p:cNvSpPr>
          <p:nvPr/>
        </p:nvSpPr>
        <p:spPr>
          <a:xfrm>
            <a:off x="6612731" y="1679377"/>
            <a:ext cx="4040188" cy="23298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rgbClr val="C00000"/>
                </a:solidFill>
              </a:rPr>
              <a:t>The graph 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shows that the 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employees who 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have many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 Sons are mostly 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having a pet.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F8740E-76A2-46C0-A54F-E6E976BA5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061" y="1401347"/>
            <a:ext cx="6422065" cy="3423033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1E8B4BB-C6F8-4199-8BEC-FBF5CFC5088B}"/>
              </a:ext>
            </a:extLst>
          </p:cNvPr>
          <p:cNvSpPr txBox="1">
            <a:spLocks/>
          </p:cNvSpPr>
          <p:nvPr/>
        </p:nvSpPr>
        <p:spPr>
          <a:xfrm>
            <a:off x="3197993" y="917377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solidFill>
                  <a:schemeClr val="bg2">
                    <a:lumMod val="10000"/>
                  </a:schemeClr>
                </a:solidFill>
              </a:rPr>
              <a:t>Count VS Age</a:t>
            </a:r>
          </a:p>
        </p:txBody>
      </p:sp>
    </p:spTree>
    <p:extLst>
      <p:ext uri="{BB962C8B-B14F-4D97-AF65-F5344CB8AC3E}">
        <p14:creationId xmlns:p14="http://schemas.microsoft.com/office/powerpoint/2010/main" val="2961532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1D3A00"/>
                </a:solidFill>
              </a:rPr>
              <a:t>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possible options for 'Son' column are shown in their correlation with absence time. We can see that, if you have 1 or 2 children, it is more likely to be absent at work.</a:t>
            </a:r>
          </a:p>
          <a:p>
            <a:r>
              <a:rPr lang="en-US" b="1" dirty="0"/>
              <a:t>More children you have, less time you are absent.</a:t>
            </a:r>
            <a:r>
              <a:rPr lang="en-US" dirty="0"/>
              <a:t> It means, that they can basically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watch each other or play with the pets and you don’t need to stay at home to take care of them.</a:t>
            </a:r>
          </a:p>
        </p:txBody>
      </p:sp>
    </p:spTree>
    <p:extLst>
      <p:ext uri="{BB962C8B-B14F-4D97-AF65-F5344CB8AC3E}">
        <p14:creationId xmlns:p14="http://schemas.microsoft.com/office/powerpoint/2010/main" val="1082248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2B3B2793-5682-4AE7-AF79-00B622A3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242888"/>
            <a:ext cx="8093075" cy="762000"/>
          </a:xfrm>
        </p:spPr>
        <p:txBody>
          <a:bodyPr>
            <a:normAutofit/>
          </a:bodyPr>
          <a:lstStyle/>
          <a:p>
            <a:r>
              <a:rPr lang="en-US" dirty="0"/>
              <a:t>Correlation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B506E3-9EEF-43F2-9D50-0D3546BDC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768" y="2374561"/>
            <a:ext cx="5067739" cy="25453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62FB5D-606B-4F46-94E3-050132F4E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064" y="1322910"/>
            <a:ext cx="6073666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12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2B3B2793-5682-4AE7-AF79-00B622A3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242888"/>
            <a:ext cx="8093075" cy="762000"/>
          </a:xfrm>
        </p:spPr>
        <p:txBody>
          <a:bodyPr>
            <a:normAutofit/>
          </a:bodyPr>
          <a:lstStyle/>
          <a:p>
            <a:r>
              <a:rPr lang="en-US" dirty="0"/>
              <a:t>Correlation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6E79BB-7449-4985-B1A4-80863C469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966" y="1035846"/>
            <a:ext cx="6199034" cy="41076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95607B-1F54-4847-A5E3-BA0349718E21}"/>
              </a:ext>
            </a:extLst>
          </p:cNvPr>
          <p:cNvSpPr/>
          <p:nvPr/>
        </p:nvSpPr>
        <p:spPr>
          <a:xfrm>
            <a:off x="209107" y="210099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less BMI, the more</a:t>
            </a:r>
          </a:p>
          <a:p>
            <a:r>
              <a:rPr lang="en-US" dirty="0"/>
              <a:t> they are likely to be absent.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B07166-5DAB-405F-B091-6B5EB357FFCA}"/>
              </a:ext>
            </a:extLst>
          </p:cNvPr>
          <p:cNvSpPr/>
          <p:nvPr/>
        </p:nvSpPr>
        <p:spPr>
          <a:xfrm>
            <a:off x="209107" y="304628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less pets they have, </a:t>
            </a:r>
          </a:p>
          <a:p>
            <a:r>
              <a:rPr lang="en-US" dirty="0"/>
              <a:t>the more they are fond</a:t>
            </a:r>
          </a:p>
          <a:p>
            <a:r>
              <a:rPr lang="en-US" dirty="0"/>
              <a:t>of being absent.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E61A1D4-1A58-43D9-AA92-C8D5990CE3E0}"/>
              </a:ext>
            </a:extLst>
          </p:cNvPr>
          <p:cNvSpPr txBox="1">
            <a:spLocks/>
          </p:cNvSpPr>
          <p:nvPr/>
        </p:nvSpPr>
        <p:spPr>
          <a:xfrm>
            <a:off x="-453690" y="1501314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u="sng" dirty="0">
                <a:solidFill>
                  <a:srgbClr val="D6370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Insights from Graph</a:t>
            </a:r>
          </a:p>
        </p:txBody>
      </p:sp>
    </p:spTree>
    <p:extLst>
      <p:ext uri="{BB962C8B-B14F-4D97-AF65-F5344CB8AC3E}">
        <p14:creationId xmlns:p14="http://schemas.microsoft.com/office/powerpoint/2010/main" val="281381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1D3A00"/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  <a:p>
            <a:r>
              <a:rPr lang="en-US" dirty="0"/>
              <a:t>Normalization and Standardization</a:t>
            </a:r>
          </a:p>
          <a:p>
            <a:r>
              <a:rPr lang="en-US" dirty="0"/>
              <a:t>Graph Visualization</a:t>
            </a:r>
          </a:p>
          <a:p>
            <a:r>
              <a:rPr lang="en-US" dirty="0"/>
              <a:t>Hypothesis Testing</a:t>
            </a:r>
          </a:p>
          <a:p>
            <a:r>
              <a:rPr lang="en-US" dirty="0"/>
              <a:t>Correlation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6ED977-908E-486E-B118-75ECC24ED097}"/>
              </a:ext>
            </a:extLst>
          </p:cNvPr>
          <p:cNvSpPr/>
          <p:nvPr/>
        </p:nvSpPr>
        <p:spPr>
          <a:xfrm>
            <a:off x="1173125" y="2081731"/>
            <a:ext cx="679774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9106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Cleaning -   Before Cleaning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DD35A8-B589-49B0-B13F-D5DBC5DB0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452" y="1338364"/>
            <a:ext cx="7024577" cy="367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551906" y="765763"/>
            <a:ext cx="4040188" cy="479822"/>
          </a:xfrm>
        </p:spPr>
        <p:txBody>
          <a:bodyPr/>
          <a:lstStyle/>
          <a:p>
            <a:r>
              <a:rPr lang="en-US" dirty="0"/>
              <a:t>Before Cleaning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4CD0BE-C9F8-4916-A0EE-8CF150E4E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07" y="1289444"/>
            <a:ext cx="8363482" cy="385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Cleaning -   After Cleaning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71F09-CDA4-40F3-BB71-8A3B6213F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276" y="1460205"/>
            <a:ext cx="7268712" cy="368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5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551906" y="765763"/>
            <a:ext cx="4040188" cy="479822"/>
          </a:xfrm>
        </p:spPr>
        <p:txBody>
          <a:bodyPr/>
          <a:lstStyle/>
          <a:p>
            <a:r>
              <a:rPr lang="en-US" dirty="0"/>
              <a:t>After Cleaning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1B9EFE-A451-4270-94F4-4E57DA146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75" y="1245585"/>
            <a:ext cx="7602850" cy="390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5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Normalization and Standardization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030F1A-754A-4182-98EC-6A9495AD5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4" y="1300146"/>
            <a:ext cx="7237228" cy="353741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1CD511A-9B56-4A73-8FA1-61D1A8B530D3}"/>
              </a:ext>
            </a:extLst>
          </p:cNvPr>
          <p:cNvSpPr/>
          <p:nvPr/>
        </p:nvSpPr>
        <p:spPr>
          <a:xfrm>
            <a:off x="7240772" y="1300146"/>
            <a:ext cx="22647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goal </a:t>
            </a: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of data </a:t>
            </a: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normalization </a:t>
            </a: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is to reduce </a:t>
            </a: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and even </a:t>
            </a: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eliminate data redundancy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148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Normalization and Standardization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636EF2-3173-46F6-B596-07319D3E0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33" y="3791527"/>
            <a:ext cx="4229467" cy="1074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FB87E2-9ED0-4FF0-8FEA-0F28FA90D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2894"/>
            <a:ext cx="7873741" cy="229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12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00E9-8CDD-464A-9B0C-24AD5712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Normalization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A1D230-02F3-429B-86DB-1F755EEF822A}"/>
              </a:ext>
            </a:extLst>
          </p:cNvPr>
          <p:cNvSpPr/>
          <p:nvPr/>
        </p:nvSpPr>
        <p:spPr>
          <a:xfrm>
            <a:off x="540066" y="1525570"/>
            <a:ext cx="7320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goal of data normalization is to reduce and even eliminate data redundancy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2A7F3-FD0C-41A5-829C-4ABDA1C23B9E}"/>
              </a:ext>
            </a:extLst>
          </p:cNvPr>
          <p:cNvSpPr/>
          <p:nvPr/>
        </p:nvSpPr>
        <p:spPr>
          <a:xfrm>
            <a:off x="540065" y="2725899"/>
            <a:ext cx="81998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Normalization is to change the values of numeric columns in the dataset to a common scale, without distorting differences in the ranges of values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638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Microsoft Office PowerPoint</Application>
  <PresentationFormat>On-screen Show (16:9)</PresentationFormat>
  <Paragraphs>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Arial</vt:lpstr>
      <vt:lpstr>Calibri</vt:lpstr>
      <vt:lpstr>Office Theme</vt:lpstr>
      <vt:lpstr>IDS PROJECT</vt:lpstr>
      <vt:lpstr>Overview</vt:lpstr>
      <vt:lpstr>Data Cleaning -   Before Cleaning</vt:lpstr>
      <vt:lpstr>Data Cleaning</vt:lpstr>
      <vt:lpstr>Data Cleaning -   After Cleaning</vt:lpstr>
      <vt:lpstr>Data Cleaning</vt:lpstr>
      <vt:lpstr>Normalization and Standardization  </vt:lpstr>
      <vt:lpstr>Normalization and Standardization  </vt:lpstr>
      <vt:lpstr>Importance of Normalization</vt:lpstr>
      <vt:lpstr>Graph Visualization</vt:lpstr>
      <vt:lpstr>Graph Visualization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Correlation</vt:lpstr>
      <vt:lpstr>Correlation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2019-11-22T17:24:00Z</dcterms:modified>
</cp:coreProperties>
</file>