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8" r:id="rId6"/>
    <p:sldId id="260" r:id="rId7"/>
    <p:sldId id="261" r:id="rId8"/>
    <p:sldId id="262" r:id="rId9"/>
    <p:sldId id="263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46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60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54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44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03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38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750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896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7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5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7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89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7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02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9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9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8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4AD1A8-B647-42EA-A8BF-E25A5463BC30}" type="datetimeFigureOut">
              <a:rPr lang="en-CA" smtClean="0"/>
              <a:t>2024-01-01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7CB115-A7A9-433D-9CFA-D8974621F8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4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64ED-CA55-681D-10DF-052DC4E07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8710" y="810206"/>
            <a:ext cx="4904313" cy="31860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Mitron Bank Credit Card Usage: </a:t>
            </a:r>
            <a:br>
              <a:rPr lang="en-CA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1D407-4063-7966-0F54-104617CEE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8350" y="6282267"/>
            <a:ext cx="2387598" cy="394758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Krupal Patel</a:t>
            </a:r>
          </a:p>
        </p:txBody>
      </p:sp>
      <p:pic>
        <p:nvPicPr>
          <p:cNvPr id="7" name="Picture 6" descr="A building with columns and a sign">
            <a:extLst>
              <a:ext uri="{FF2B5EF4-FFF2-40B4-BE49-F238E27FC236}">
                <a16:creationId xmlns:a16="http://schemas.microsoft.com/office/drawing/2014/main" id="{B800BAE5-2C9C-7CA2-D94B-72F85437C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" r="-7" b="-7"/>
          <a:stretch/>
        </p:blipFill>
        <p:spPr>
          <a:xfrm>
            <a:off x="2009167" y="645285"/>
            <a:ext cx="2717638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 descr="A logo for a company&#10;&#10;Description automatically generated">
            <a:extLst>
              <a:ext uri="{FF2B5EF4-FFF2-40B4-BE49-F238E27FC236}">
                <a16:creationId xmlns:a16="http://schemas.microsoft.com/office/drawing/2014/main" id="{3621B34A-E4AA-D046-5210-321DC67A4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7907" y="3423522"/>
            <a:ext cx="2457372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Picture 10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D169AA47-E8C0-97D7-1ACF-DD69568D8E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" r="4" b="3558"/>
          <a:stretch/>
        </p:blipFill>
        <p:spPr>
          <a:xfrm>
            <a:off x="3501835" y="3423522"/>
            <a:ext cx="2590935" cy="244949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267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31F15-E7A3-46C6-6C06-2558D1A3D615}"/>
              </a:ext>
            </a:extLst>
          </p:cNvPr>
          <p:cNvSpPr txBox="1"/>
          <p:nvPr/>
        </p:nvSpPr>
        <p:spPr>
          <a:xfrm>
            <a:off x="2125218" y="713232"/>
            <a:ext cx="884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At The PowerBi Dashboard</a:t>
            </a:r>
          </a:p>
        </p:txBody>
      </p:sp>
      <p:pic>
        <p:nvPicPr>
          <p:cNvPr id="5" name="Picture 4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17A2343-59E1-672E-1898-774B4B5C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59" y="2398014"/>
            <a:ext cx="4000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1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ECE6A-42D5-E37F-C0DD-301980C268FC}"/>
              </a:ext>
            </a:extLst>
          </p:cNvPr>
          <p:cNvSpPr txBox="1"/>
          <p:nvPr/>
        </p:nvSpPr>
        <p:spPr>
          <a:xfrm>
            <a:off x="2734437" y="1945243"/>
            <a:ext cx="7790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     					Thank you </a:t>
            </a:r>
          </a:p>
          <a:p>
            <a:pPr algn="ctr"/>
            <a:r>
              <a:rPr lang="en-CA" sz="3600" b="1" dirty="0"/>
              <a:t>Dhaval Patel &amp; Hemanand Vadivel</a:t>
            </a:r>
          </a:p>
          <a:p>
            <a:pPr algn="ctr"/>
            <a:r>
              <a:rPr lang="en-CA" sz="3600" b="1" dirty="0"/>
              <a:t>for this amazing project.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9983908B-5787-D3EA-14F6-59DB46FA8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6" y="4502407"/>
            <a:ext cx="1905000" cy="1442144"/>
          </a:xfrm>
          <a:prstGeom prst="rect">
            <a:avLst/>
          </a:prstGeom>
        </p:spPr>
      </p:pic>
      <p:pic>
        <p:nvPicPr>
          <p:cNvPr id="7" name="Picture 6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C02BAC28-D126-CE4F-5B50-A6ED57B8E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4502407"/>
            <a:ext cx="1905000" cy="1361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9FE78-6279-8F2D-A940-1B20F01BEAB0}"/>
              </a:ext>
            </a:extLst>
          </p:cNvPr>
          <p:cNvSpPr txBox="1"/>
          <p:nvPr/>
        </p:nvSpPr>
        <p:spPr>
          <a:xfrm>
            <a:off x="1709928" y="219075"/>
            <a:ext cx="1096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Everyone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21950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75B7-5A94-39EF-0605-4C1C7E0D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66" y="128016"/>
            <a:ext cx="10974539" cy="558805"/>
          </a:xfrm>
        </p:spPr>
        <p:txBody>
          <a:bodyPr anchor="b">
            <a:noAutofit/>
          </a:bodyPr>
          <a:lstStyle/>
          <a:p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3AB2-E86F-30CD-14E0-ED07AC95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778" y="1257300"/>
            <a:ext cx="5315189" cy="5736566"/>
          </a:xfrm>
        </p:spPr>
        <p:txBody>
          <a:bodyPr anchor="t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Mitron Bank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legacy financial institution headquartered in Hyderabad. They want to introduce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line of credit cards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aiming to broaden its product offerings and reach in the financial market.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 Data Services 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discovered this opportunity via an internal source and presented a proposal to undertake the project with Mitron Bank. However, Mitron Bank's Strategy Director suggested conducting a pilot project using sample data before committing to the entire endeavor. </a:t>
            </a:r>
          </a:p>
          <a:p>
            <a:pPr marL="0" indent="0">
              <a:buNone/>
            </a:pP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AtliQ Data Services was tasked with analyzing a sample dataset encompassing 4000 customers in five cities, detailing their online spending habits and other relevant information.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BB653F58-F273-E098-F7C9-D50486730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CDE9-ACF7-62E5-7D45-1E77AECF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Data Set for the Analysis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FDF5BC-494F-CE37-AB18-8B37235C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781050"/>
            <a:ext cx="657171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7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A0FD-C150-5435-1500-8890EBD7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254" y="419908"/>
            <a:ext cx="9613746" cy="641129"/>
          </a:xfrm>
        </p:spPr>
        <p:txBody>
          <a:bodyPr anchor="b">
            <a:noAutofit/>
          </a:bodyPr>
          <a:lstStyle/>
          <a:p>
            <a:pPr algn="ctr"/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Understand </a:t>
            </a:r>
            <a:r>
              <a:rPr lang="en-C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Mitron</a:t>
            </a: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Bank’s Customer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1C439-1C65-3757-59D5-0252190B80F7}"/>
              </a:ext>
            </a:extLst>
          </p:cNvPr>
          <p:cNvSpPr txBox="1"/>
          <p:nvPr/>
        </p:nvSpPr>
        <p:spPr>
          <a:xfrm>
            <a:off x="7895191" y="2484715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C7B6B-6AE1-E8DA-9282-9725EEBB6988}"/>
              </a:ext>
            </a:extLst>
          </p:cNvPr>
          <p:cNvSpPr txBox="1"/>
          <p:nvPr/>
        </p:nvSpPr>
        <p:spPr>
          <a:xfrm>
            <a:off x="2724912" y="2021811"/>
            <a:ext cx="34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Customers : 4000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671B0-1098-80E6-4E6C-07867CABD66D}"/>
              </a:ext>
            </a:extLst>
          </p:cNvPr>
          <p:cNvSpPr txBox="1"/>
          <p:nvPr/>
        </p:nvSpPr>
        <p:spPr>
          <a:xfrm>
            <a:off x="2724912" y="4135385"/>
            <a:ext cx="52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Married: 78%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C4519-DACB-A222-660A-6F6C8B3A3A77}"/>
              </a:ext>
            </a:extLst>
          </p:cNvPr>
          <p:cNvSpPr txBox="1"/>
          <p:nvPr/>
        </p:nvSpPr>
        <p:spPr>
          <a:xfrm>
            <a:off x="2724912" y="2802219"/>
            <a:ext cx="34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: 2597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E67A2-5C5E-9236-CA9F-39F282AB6FDA}"/>
              </a:ext>
            </a:extLst>
          </p:cNvPr>
          <p:cNvSpPr txBox="1"/>
          <p:nvPr/>
        </p:nvSpPr>
        <p:spPr>
          <a:xfrm>
            <a:off x="2724912" y="3497899"/>
            <a:ext cx="34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: 1403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13192-AC99-AA23-8E4C-B8055A712549}"/>
              </a:ext>
            </a:extLst>
          </p:cNvPr>
          <p:cNvSpPr txBox="1"/>
          <p:nvPr/>
        </p:nvSpPr>
        <p:spPr>
          <a:xfrm>
            <a:off x="2724912" y="5485493"/>
            <a:ext cx="52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of Customers : 51.66K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5106F-CC35-C082-2C8D-5B9585308B8D}"/>
              </a:ext>
            </a:extLst>
          </p:cNvPr>
          <p:cNvSpPr txBox="1"/>
          <p:nvPr/>
        </p:nvSpPr>
        <p:spPr>
          <a:xfrm>
            <a:off x="2724912" y="4772871"/>
            <a:ext cx="52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Single: 22%</a:t>
            </a:r>
          </a:p>
        </p:txBody>
      </p:sp>
    </p:spTree>
    <p:extLst>
      <p:ext uri="{BB962C8B-B14F-4D97-AF65-F5344CB8AC3E}">
        <p14:creationId xmlns:p14="http://schemas.microsoft.com/office/powerpoint/2010/main" val="344653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6FB08-BCC4-9DFE-9859-B8001E5EEE99}"/>
              </a:ext>
            </a:extLst>
          </p:cNvPr>
          <p:cNvSpPr txBox="1"/>
          <p:nvPr/>
        </p:nvSpPr>
        <p:spPr>
          <a:xfrm>
            <a:off x="1417320" y="506259"/>
            <a:ext cx="1100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category people spend their money the most ?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FB88164-0A9C-B29E-2C5F-95952D2D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5" y="1878985"/>
            <a:ext cx="4930521" cy="3046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EA5DB-96FE-B6A8-DC5F-69A092339A6A}"/>
              </a:ext>
            </a:extLst>
          </p:cNvPr>
          <p:cNvSpPr txBox="1"/>
          <p:nvPr/>
        </p:nvSpPr>
        <p:spPr>
          <a:xfrm>
            <a:off x="7200900" y="1878985"/>
            <a:ext cx="4718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Insight</a:t>
            </a:r>
            <a:r>
              <a:rPr lang="en-CA" dirty="0"/>
              <a:t>:</a:t>
            </a:r>
          </a:p>
          <a:p>
            <a:r>
              <a:rPr lang="en-CA" dirty="0"/>
              <a:t> It is clear that most of the spending of our customer goes to paying bills and buying groceries and electronics.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513CE-3B77-D709-8EB6-58D6B213B143}"/>
              </a:ext>
            </a:extLst>
          </p:cNvPr>
          <p:cNvSpPr txBox="1"/>
          <p:nvPr/>
        </p:nvSpPr>
        <p:spPr>
          <a:xfrm>
            <a:off x="7200900" y="3448514"/>
            <a:ext cx="4599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Suggestion</a:t>
            </a:r>
            <a:r>
              <a:rPr lang="en-US" dirty="0"/>
              <a:t>:</a:t>
            </a:r>
            <a:br>
              <a:rPr lang="en-US" dirty="0"/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targeted rewards programs for bills, groceries, and electronics spending to encourage customers to use the bank's credit card, boosting card usage.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6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525-DE5D-09BE-3394-19D142C4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301" y="309056"/>
            <a:ext cx="10018713" cy="10698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age group makes the most significant spending contributions?</a:t>
            </a:r>
            <a:endPara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9A2B3CB8-2489-2036-3005-337CEDB7A4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10" y="1856330"/>
            <a:ext cx="4648838" cy="28623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825897-4C2F-147A-22FF-E5217F47E987}"/>
              </a:ext>
            </a:extLst>
          </p:cNvPr>
          <p:cNvSpPr txBox="1"/>
          <p:nvPr/>
        </p:nvSpPr>
        <p:spPr>
          <a:xfrm>
            <a:off x="6270160" y="1856331"/>
            <a:ext cx="5626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between 25 to 45 are our target customers because they contribute more than 75% of  total spendings across the bank.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7D5505-2875-6699-8FCF-AA88A46574BA}"/>
              </a:ext>
            </a:extLst>
          </p:cNvPr>
          <p:cNvSpPr txBox="1"/>
          <p:nvPr/>
        </p:nvSpPr>
        <p:spPr>
          <a:xfrm>
            <a:off x="6270161" y="3534087"/>
            <a:ext cx="562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Customize financial products, like credit cards or loans, to align with the unique requirements and preferences of individuals between the ages of 25 and 45.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initiatives on individuals aged 25 to 45 to draw in and gain more customers from this age bracket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8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92D4F48-F96A-097B-84A5-3C89F7A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9" y="204460"/>
            <a:ext cx="10396729" cy="11762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employees are the primary contributors to major expenditures?</a:t>
            </a:r>
            <a:endPara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of people with numbers&#10;&#10;Description automatically generated with medium confidence">
            <a:extLst>
              <a:ext uri="{FF2B5EF4-FFF2-40B4-BE49-F238E27FC236}">
                <a16:creationId xmlns:a16="http://schemas.microsoft.com/office/drawing/2014/main" id="{A645878E-D03D-EB65-5537-89E1CDD4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9" y="1767779"/>
            <a:ext cx="4541521" cy="332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93DC3-0FB0-4D33-8DB2-A092AFCFAD47}"/>
              </a:ext>
            </a:extLst>
          </p:cNvPr>
          <p:cNvSpPr txBox="1"/>
          <p:nvPr/>
        </p:nvSpPr>
        <p:spPr>
          <a:xfrm>
            <a:off x="6492240" y="1767779"/>
            <a:ext cx="545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Salaried IT workers play a significant role in contributing to the total spending, holding the top position and contributing 243.72 million Rupees.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402F3D-AB4F-8082-363F-968753AF8754}"/>
              </a:ext>
            </a:extLst>
          </p:cNvPr>
          <p:cNvSpPr txBox="1"/>
          <p:nvPr/>
        </p:nvSpPr>
        <p:spPr>
          <a:xfrm>
            <a:off x="6492240" y="3355144"/>
            <a:ext cx="5458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can 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stablish collaborations with IT firms or providers of technology-related services. Providing joint promotions or exclusive offers to salaried IT professionals can incentivize them to select the bank for their financial requirements.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4705-1002-0653-415E-0DE6182C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76" y="57360"/>
            <a:ext cx="10515600" cy="730430"/>
          </a:xfrm>
        </p:spPr>
        <p:txBody>
          <a:bodyPr>
            <a:normAutofit/>
          </a:bodyPr>
          <a:lstStyle/>
          <a:p>
            <a:pPr algn="ctr"/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Month has the highest Income Spent(%)?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F4C1F-199D-D18E-6B29-4C620BEC2761}"/>
              </a:ext>
            </a:extLst>
          </p:cNvPr>
          <p:cNvSpPr txBox="1"/>
          <p:nvPr/>
        </p:nvSpPr>
        <p:spPr>
          <a:xfrm>
            <a:off x="6871716" y="1291972"/>
            <a:ext cx="5244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and august is the months where most people spend the money and may is accounted for lowest money spend.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242E0-5E3C-2FDF-E7EA-4E06BE94AFD5}"/>
              </a:ext>
            </a:extLst>
          </p:cNvPr>
          <p:cNvSpPr txBox="1"/>
          <p:nvPr/>
        </p:nvSpPr>
        <p:spPr>
          <a:xfrm>
            <a:off x="6947916" y="2493237"/>
            <a:ext cx="5244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Suggestion: </a:t>
            </a:r>
          </a:p>
          <a:p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 might contemplate providing elevated credit limits or temporary expansions specifically in September and August, acknowledging the increased financial requirements of customers at that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encourage card usage during May, Bank could introduce incentives, such as bonus rewards or cashback offers, during this period.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16EDA9DB-3E3F-28AE-D6E8-6E85FA32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92" y="1423294"/>
            <a:ext cx="4977384" cy="3935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D097DA-10D2-DE39-91A4-38B030D61A99}"/>
              </a:ext>
            </a:extLst>
          </p:cNvPr>
          <p:cNvSpPr txBox="1"/>
          <p:nvPr/>
        </p:nvSpPr>
        <p:spPr>
          <a:xfrm>
            <a:off x="1840992" y="671444"/>
            <a:ext cx="546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Spent(%) = (Total Spend / Total Income)*100</a:t>
            </a:r>
          </a:p>
        </p:txBody>
      </p:sp>
    </p:spTree>
    <p:extLst>
      <p:ext uri="{BB962C8B-B14F-4D97-AF65-F5344CB8AC3E}">
        <p14:creationId xmlns:p14="http://schemas.microsoft.com/office/powerpoint/2010/main" val="341891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E481-F00C-63BA-2BD7-D9ED2E70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4" y="101141"/>
            <a:ext cx="9658351" cy="1079959"/>
          </a:xfrm>
        </p:spPr>
        <p:txBody>
          <a:bodyPr anchor="ctr">
            <a:noAutofit/>
          </a:bodyPr>
          <a:lstStyle/>
          <a:p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most favourite payment method for our customers?</a:t>
            </a:r>
          </a:p>
        </p:txBody>
      </p:sp>
      <p:pic>
        <p:nvPicPr>
          <p:cNvPr id="4" name="Picture 3" descr="A graph of a credit card&#10;&#10;Description automatically generated">
            <a:extLst>
              <a:ext uri="{FF2B5EF4-FFF2-40B4-BE49-F238E27FC236}">
                <a16:creationId xmlns:a16="http://schemas.microsoft.com/office/drawing/2014/main" id="{2D6290B2-DE4E-6AD4-1FFB-2369AA0F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36" y="1649606"/>
            <a:ext cx="4290614" cy="3964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468842-8A9F-90B3-7489-BCC2C015BA18}"/>
              </a:ext>
            </a:extLst>
          </p:cNvPr>
          <p:cNvSpPr txBox="1"/>
          <p:nvPr/>
        </p:nvSpPr>
        <p:spPr>
          <a:xfrm>
            <a:off x="6096000" y="1649607"/>
            <a:ext cx="5886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visual illustrates that the majority of overall expenditures are allocated to credit cards, followed by UPI.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India, UPI is widely favored for its convenient, cardless transactions and its affordability, widely embraced by merchants.</a:t>
            </a:r>
          </a:p>
          <a:p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26EAB-4475-2222-540B-2B0F94897129}"/>
              </a:ext>
            </a:extLst>
          </p:cNvPr>
          <p:cNvSpPr txBox="1"/>
          <p:nvPr/>
        </p:nvSpPr>
        <p:spPr>
          <a:xfrm>
            <a:off x="6096001" y="3869638"/>
            <a:ext cx="5886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top merchants to provide exclusive benefits for Mitron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card users, such as a 10% discount at a popular grocery mall. This partnership aligns with customer spending preferences, encouraging increased credit card usage.</a:t>
            </a:r>
          </a:p>
          <a:p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D3EE5DE-7040-DB67-A95D-8AA85B1C8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1106</TotalTime>
  <Words>603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Inter</vt:lpstr>
      <vt:lpstr>Times New Roman</vt:lpstr>
      <vt:lpstr>Wingdings</vt:lpstr>
      <vt:lpstr>Parallax</vt:lpstr>
      <vt:lpstr>Mitron Bank Credit Card Usage:  Pilot Project</vt:lpstr>
      <vt:lpstr>Problem Statement</vt:lpstr>
      <vt:lpstr>Data Set for the Analysis</vt:lpstr>
      <vt:lpstr>Let’s Understand Mitron Bank’s Customer</vt:lpstr>
      <vt:lpstr>PowerPoint Presentation</vt:lpstr>
      <vt:lpstr>What age group makes the most significant spending contributions?</vt:lpstr>
      <vt:lpstr>Which employees are the primary contributors to major expenditures?</vt:lpstr>
      <vt:lpstr>Which Month has the highest Income Spent(%)?</vt:lpstr>
      <vt:lpstr>What is the most favourite payment method for our customers?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Mitron Bank Credit Card Usage Pilot Project</dc:title>
  <dc:creator>Krupal Patel</dc:creator>
  <cp:lastModifiedBy>Krupal Patel</cp:lastModifiedBy>
  <cp:revision>45</cp:revision>
  <dcterms:created xsi:type="dcterms:W3CDTF">2023-12-28T18:34:04Z</dcterms:created>
  <dcterms:modified xsi:type="dcterms:W3CDTF">2024-01-01T21:24:20Z</dcterms:modified>
</cp:coreProperties>
</file>