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5"/>
  </p:notesMasterIdLst>
  <p:sldIdLst>
    <p:sldId id="256" r:id="rId2"/>
    <p:sldId id="259" r:id="rId3"/>
    <p:sldId id="257" r:id="rId4"/>
    <p:sldId id="270" r:id="rId5"/>
    <p:sldId id="260" r:id="rId6"/>
    <p:sldId id="261" r:id="rId7"/>
    <p:sldId id="262" r:id="rId8"/>
    <p:sldId id="286" r:id="rId9"/>
    <p:sldId id="263" r:id="rId10"/>
    <p:sldId id="282" r:id="rId11"/>
    <p:sldId id="283" r:id="rId12"/>
    <p:sldId id="284" r:id="rId13"/>
    <p:sldId id="285" r:id="rId14"/>
  </p:sldIdLst>
  <p:sldSz cx="9144000" cy="5143500" type="screen16x9"/>
  <p:notesSz cx="6858000" cy="9144000"/>
  <p:embeddedFontLst>
    <p:embeddedFont>
      <p:font typeface="Crimson Text" pitchFamily="2" charset="0"/>
      <p:regular r:id="rId16"/>
      <p:bold r:id="rId17"/>
      <p:italic r:id="rId18"/>
      <p:boldItalic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  <p:embeddedFont>
      <p:font typeface="Montserrat" pitchFamily="2" charset="77"/>
      <p:regular r:id="rId24"/>
      <p:bold r:id="rId25"/>
      <p:italic r:id="rId26"/>
      <p:boldItalic r:id="rId27"/>
    </p:embeddedFont>
    <p:embeddedFont>
      <p:font typeface="Vidaloka" panose="02000504000000020004" pitchFamily="2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78AA12-3EB3-4A33-BF5D-0BDBDD3F6E3B}">
  <a:tblStyle styleId="{F478AA12-3EB3-4A33-BF5D-0BDBDD3F6E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66"/>
  </p:normalViewPr>
  <p:slideViewPr>
    <p:cSldViewPr snapToGrid="0">
      <p:cViewPr>
        <p:scale>
          <a:sx n="163" d="100"/>
          <a:sy n="163" d="100"/>
        </p:scale>
        <p:origin x="4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cc7554a049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cc7554a049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cd8a80d6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cd8a80d6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68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05aad17dc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05aad17dc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 b="1"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3" r:id="rId9"/>
    <p:sldLayoutId id="2147483696" r:id="rId10"/>
    <p:sldLayoutId id="2147483697" r:id="rId11"/>
    <p:sldLayoutId id="2147483698" r:id="rId12"/>
    <p:sldLayoutId id="214748369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835846" y="1326633"/>
            <a:ext cx="7472308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AIRLINE COMPANY</a:t>
            </a:r>
            <a:br>
              <a:rPr lang="en-US" dirty="0"/>
            </a:br>
            <a:r>
              <a:rPr lang="en-US" dirty="0"/>
              <a:t>DATABASE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dirty="0"/>
              <a:t>DAMG 6210 – Data Management and Database Design </a:t>
            </a:r>
            <a:endParaRPr dirty="0"/>
          </a:p>
        </p:txBody>
      </p:sp>
      <p:sp>
        <p:nvSpPr>
          <p:cNvPr id="2" name="Google Shape;483;p59">
            <a:extLst>
              <a:ext uri="{FF2B5EF4-FFF2-40B4-BE49-F238E27FC236}">
                <a16:creationId xmlns:a16="http://schemas.microsoft.com/office/drawing/2014/main" id="{6E84907B-DBE6-A6C3-E4C5-3ED23D6441A9}"/>
              </a:ext>
            </a:extLst>
          </p:cNvPr>
          <p:cNvSpPr txBox="1">
            <a:spLocks/>
          </p:cNvSpPr>
          <p:nvPr/>
        </p:nvSpPr>
        <p:spPr>
          <a:xfrm>
            <a:off x="835846" y="3819000"/>
            <a:ext cx="70641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16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en-US" dirty="0"/>
              <a:t>Presented By- Krupali </a:t>
            </a:r>
            <a:r>
              <a:rPr lang="en-US" dirty="0" err="1"/>
              <a:t>Tejani</a:t>
            </a:r>
            <a:r>
              <a:rPr lang="en-US" dirty="0"/>
              <a:t> (002305966)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24FBDA-E944-E590-C46D-3B15F52D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9066" y="1250829"/>
            <a:ext cx="2971800" cy="33613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418092-F0E3-9830-90DC-F761B21AA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Database</a:t>
            </a:r>
          </a:p>
        </p:txBody>
      </p:sp>
    </p:spTree>
    <p:extLst>
      <p:ext uri="{BB962C8B-B14F-4D97-AF65-F5344CB8AC3E}">
        <p14:creationId xmlns:p14="http://schemas.microsoft.com/office/powerpoint/2010/main" val="3561109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F51434-D793-010C-B8C4-2225C672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218" y="781456"/>
            <a:ext cx="3339206" cy="572700"/>
          </a:xfrm>
        </p:spPr>
        <p:txBody>
          <a:bodyPr/>
          <a:lstStyle/>
          <a:p>
            <a:r>
              <a:rPr lang="en-US" dirty="0"/>
              <a:t>Stored Procedures</a:t>
            </a:r>
          </a:p>
        </p:txBody>
      </p:sp>
      <p:pic>
        <p:nvPicPr>
          <p:cNvPr id="6" name="Picture 5" descr="A screen shot of a black background&#10;&#10;Description automatically generated">
            <a:extLst>
              <a:ext uri="{FF2B5EF4-FFF2-40B4-BE49-F238E27FC236}">
                <a16:creationId xmlns:a16="http://schemas.microsoft.com/office/drawing/2014/main" id="{CF3302D6-C80F-30EE-9C71-3898B427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193" y="1790700"/>
            <a:ext cx="3009900" cy="2065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1B72C-5D16-D489-FFE1-F24901086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3577" y="1790699"/>
            <a:ext cx="3352800" cy="2065307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A5958A6B-9509-69D0-45FD-2BC0EFDEC230}"/>
              </a:ext>
            </a:extLst>
          </p:cNvPr>
          <p:cNvSpPr txBox="1">
            <a:spLocks/>
          </p:cNvSpPr>
          <p:nvPr/>
        </p:nvSpPr>
        <p:spPr>
          <a:xfrm>
            <a:off x="5043577" y="781456"/>
            <a:ext cx="314187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778737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A1FAD4-2BF6-5386-4D92-994739DD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412" y="652059"/>
            <a:ext cx="5679900" cy="572700"/>
          </a:xfrm>
        </p:spPr>
        <p:txBody>
          <a:bodyPr/>
          <a:lstStyle/>
          <a:p>
            <a:r>
              <a:rPr lang="en-US" dirty="0"/>
              <a:t>Indexes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5876F3-F568-6A08-B46D-B06C9F60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483" y="1550970"/>
            <a:ext cx="7371272" cy="245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5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9737E6-F984-46E4-FC9A-69818D00A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413" y="1999050"/>
            <a:ext cx="5679900" cy="1071954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796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514" name="Google Shape;514;p62"/>
          <p:cNvSpPr txBox="1">
            <a:spLocks noGrp="1"/>
          </p:cNvSpPr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15" name="Google Shape;515;p62"/>
          <p:cNvSpPr txBox="1">
            <a:spLocks noGrp="1"/>
          </p:cNvSpPr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7" name="Google Shape;517;p62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Users and Functionalities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 Case Diagram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1" name="Google Shape;521;p62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ER Diagram</a:t>
            </a:r>
            <a:endParaRPr dirty="0"/>
          </a:p>
        </p:txBody>
      </p:sp>
      <p:sp>
        <p:nvSpPr>
          <p:cNvPr id="523" name="Google Shape;523;p62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Normalization Steps</a:t>
            </a:r>
            <a:endParaRPr dirty="0"/>
          </a:p>
        </p:txBody>
      </p:sp>
      <p:sp>
        <p:nvSpPr>
          <p:cNvPr id="524" name="Google Shape;524;p62"/>
          <p:cNvSpPr txBox="1">
            <a:spLocks noGrp="1"/>
          </p:cNvSpPr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6" name="Google Shape;526;p62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</a:t>
            </a:r>
            <a:endParaRPr dirty="0"/>
          </a:p>
        </p:txBody>
      </p:sp>
      <p:sp>
        <p:nvSpPr>
          <p:cNvPr id="527" name="Google Shape;527;p62"/>
          <p:cNvSpPr txBox="1">
            <a:spLocks noGrp="1"/>
          </p:cNvSpPr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Summary</a:t>
            </a:r>
            <a:endParaRPr dirty="0"/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25" y="1098358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Airline Database helps an airline efficiently manage flights, reservations,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crewschedules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database provides up-to-date information on flights, seat availability, and booking status, improving service for passengers and simplifying day-to-day operations for the airline.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database serves several user groups. Passengers can search for flights, book tickets, check their booking details, and receive notifications.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Airline Staff, such as booking agents, use it to manage reservations, handle cancellations, and assist passengers. 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Operations Team uses the database to organize crew schedules and assign crew to flights. </a:t>
            </a:r>
          </a:p>
          <a:p>
            <a:pPr marL="0" marR="0"/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Airline Administrators can also generate reports, monitor popular routes, and adjust prices based on demand trends.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632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Users and Functionalities</a:t>
            </a:r>
            <a:endParaRPr dirty="0"/>
          </a:p>
        </p:txBody>
      </p:sp>
      <p:sp>
        <p:nvSpPr>
          <p:cNvPr id="622" name="Google Shape;622;p73"/>
          <p:cNvSpPr txBox="1">
            <a:spLocks noGrp="1"/>
          </p:cNvSpPr>
          <p:nvPr>
            <p:ph type="subTitle" idx="3"/>
          </p:nvPr>
        </p:nvSpPr>
        <p:spPr>
          <a:xfrm>
            <a:off x="263687" y="1088133"/>
            <a:ext cx="1761776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Passengers</a:t>
            </a:r>
            <a:endParaRPr dirty="0"/>
          </a:p>
        </p:txBody>
      </p:sp>
      <p:sp>
        <p:nvSpPr>
          <p:cNvPr id="623" name="Google Shape;623;p73"/>
          <p:cNvSpPr txBox="1">
            <a:spLocks noGrp="1"/>
          </p:cNvSpPr>
          <p:nvPr>
            <p:ph type="subTitle" idx="4"/>
          </p:nvPr>
        </p:nvSpPr>
        <p:spPr>
          <a:xfrm>
            <a:off x="364373" y="1589433"/>
            <a:ext cx="1934441" cy="1111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l">
              <a:buSzPct val="99000"/>
              <a:tabLst>
                <a:tab pos="957263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-Search Flights</a:t>
            </a:r>
          </a:p>
          <a:p>
            <a:pPr marL="0" marR="0" indent="0" algn="l">
              <a:buSzPct val="99000"/>
              <a:tabLst>
                <a:tab pos="957263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-Book Flight Tickets</a:t>
            </a:r>
          </a:p>
          <a:p>
            <a:pPr marL="0" marR="0" indent="0" algn="l">
              <a:buSzPct val="99000"/>
              <a:tabLst>
                <a:tab pos="957263" algn="l"/>
              </a:tabLst>
            </a:pP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Cancel/Modify Bookings</a:t>
            </a:r>
          </a:p>
          <a:p>
            <a:pPr marL="0" marR="0" indent="0" algn="l">
              <a:buSzPct val="99000"/>
              <a:tabLst>
                <a:tab pos="957263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-Check Flight Status</a:t>
            </a:r>
          </a:p>
          <a:p>
            <a:pPr marL="0" marR="0" indent="0" algn="l">
              <a:buSzPct val="99000"/>
              <a:tabLst>
                <a:tab pos="957263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-View Booking History</a:t>
            </a:r>
            <a:endParaRPr dirty="0"/>
          </a:p>
        </p:txBody>
      </p:sp>
      <p:sp>
        <p:nvSpPr>
          <p:cNvPr id="2" name="Google Shape;622;p73">
            <a:extLst>
              <a:ext uri="{FF2B5EF4-FFF2-40B4-BE49-F238E27FC236}">
                <a16:creationId xmlns:a16="http://schemas.microsoft.com/office/drawing/2014/main" id="{559B8EEC-0EF3-E757-7D79-368AA824E60F}"/>
              </a:ext>
            </a:extLst>
          </p:cNvPr>
          <p:cNvSpPr txBox="1">
            <a:spLocks/>
          </p:cNvSpPr>
          <p:nvPr/>
        </p:nvSpPr>
        <p:spPr>
          <a:xfrm>
            <a:off x="234331" y="2782481"/>
            <a:ext cx="1820487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en-US" dirty="0"/>
              <a:t>Airline Staff</a:t>
            </a:r>
          </a:p>
        </p:txBody>
      </p:sp>
      <p:sp>
        <p:nvSpPr>
          <p:cNvPr id="3" name="Google Shape;622;p73">
            <a:extLst>
              <a:ext uri="{FF2B5EF4-FFF2-40B4-BE49-F238E27FC236}">
                <a16:creationId xmlns:a16="http://schemas.microsoft.com/office/drawing/2014/main" id="{150844B8-3EBC-DD0F-9B0C-0FE8D142032F}"/>
              </a:ext>
            </a:extLst>
          </p:cNvPr>
          <p:cNvSpPr txBox="1">
            <a:spLocks/>
          </p:cNvSpPr>
          <p:nvPr/>
        </p:nvSpPr>
        <p:spPr>
          <a:xfrm>
            <a:off x="2815192" y="1089707"/>
            <a:ext cx="2580961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en-US" dirty="0"/>
              <a:t>Operations Team</a:t>
            </a:r>
          </a:p>
        </p:txBody>
      </p:sp>
      <p:sp>
        <p:nvSpPr>
          <p:cNvPr id="4" name="Google Shape;622;p73">
            <a:extLst>
              <a:ext uri="{FF2B5EF4-FFF2-40B4-BE49-F238E27FC236}">
                <a16:creationId xmlns:a16="http://schemas.microsoft.com/office/drawing/2014/main" id="{94045117-0B27-1074-2695-E4AB786AFC22}"/>
              </a:ext>
            </a:extLst>
          </p:cNvPr>
          <p:cNvSpPr txBox="1">
            <a:spLocks/>
          </p:cNvSpPr>
          <p:nvPr/>
        </p:nvSpPr>
        <p:spPr>
          <a:xfrm>
            <a:off x="5437909" y="1093658"/>
            <a:ext cx="2783550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en-US" dirty="0"/>
              <a:t>Crew Members</a:t>
            </a:r>
          </a:p>
        </p:txBody>
      </p:sp>
      <p:sp>
        <p:nvSpPr>
          <p:cNvPr id="5" name="Google Shape;622;p73">
            <a:extLst>
              <a:ext uri="{FF2B5EF4-FFF2-40B4-BE49-F238E27FC236}">
                <a16:creationId xmlns:a16="http://schemas.microsoft.com/office/drawing/2014/main" id="{7FF5DE14-2767-49BA-CDEB-5877CC1F48F6}"/>
              </a:ext>
            </a:extLst>
          </p:cNvPr>
          <p:cNvSpPr txBox="1">
            <a:spLocks/>
          </p:cNvSpPr>
          <p:nvPr/>
        </p:nvSpPr>
        <p:spPr>
          <a:xfrm>
            <a:off x="5437909" y="2799793"/>
            <a:ext cx="3341718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en-US" dirty="0"/>
              <a:t>Airline Administration</a:t>
            </a:r>
          </a:p>
        </p:txBody>
      </p:sp>
      <p:sp>
        <p:nvSpPr>
          <p:cNvPr id="8" name="Google Shape;623;p73">
            <a:extLst>
              <a:ext uri="{FF2B5EF4-FFF2-40B4-BE49-F238E27FC236}">
                <a16:creationId xmlns:a16="http://schemas.microsoft.com/office/drawing/2014/main" id="{E60D5C01-7D1D-46A9-FFB1-5213F51F10FE}"/>
              </a:ext>
            </a:extLst>
          </p:cNvPr>
          <p:cNvSpPr txBox="1">
            <a:spLocks/>
          </p:cNvSpPr>
          <p:nvPr/>
        </p:nvSpPr>
        <p:spPr>
          <a:xfrm>
            <a:off x="364373" y="3285176"/>
            <a:ext cx="1971503" cy="158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anage passenger reservations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ssign seats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-U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pdate passenger details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iew crew details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-Handle customer inquiries</a:t>
            </a:r>
          </a:p>
        </p:txBody>
      </p:sp>
      <p:sp>
        <p:nvSpPr>
          <p:cNvPr id="9" name="Google Shape;623;p73">
            <a:extLst>
              <a:ext uri="{FF2B5EF4-FFF2-40B4-BE49-F238E27FC236}">
                <a16:creationId xmlns:a16="http://schemas.microsoft.com/office/drawing/2014/main" id="{09BFACFC-5D2B-07F3-0A7A-ED08A8CB5C25}"/>
              </a:ext>
            </a:extLst>
          </p:cNvPr>
          <p:cNvSpPr txBox="1">
            <a:spLocks/>
          </p:cNvSpPr>
          <p:nvPr/>
        </p:nvSpPr>
        <p:spPr>
          <a:xfrm>
            <a:off x="2958118" y="1581214"/>
            <a:ext cx="1820487" cy="1201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light schedules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-Track aircraft availability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-Manage route planning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-Manage crew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Assignments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-Update Flight Status</a:t>
            </a:r>
          </a:p>
        </p:txBody>
      </p:sp>
      <p:sp>
        <p:nvSpPr>
          <p:cNvPr id="12" name="Google Shape;623;p73">
            <a:extLst>
              <a:ext uri="{FF2B5EF4-FFF2-40B4-BE49-F238E27FC236}">
                <a16:creationId xmlns:a16="http://schemas.microsoft.com/office/drawing/2014/main" id="{3C228DDF-B70B-B080-B452-297778118299}"/>
              </a:ext>
            </a:extLst>
          </p:cNvPr>
          <p:cNvSpPr txBox="1">
            <a:spLocks/>
          </p:cNvSpPr>
          <p:nvPr/>
        </p:nvSpPr>
        <p:spPr>
          <a:xfrm>
            <a:off x="5679213" y="1589433"/>
            <a:ext cx="2196704" cy="1045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-Access Flight Schedule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-Check Crew work Schedule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-Request Schedule Changes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 Work Hours</a:t>
            </a:r>
          </a:p>
          <a:p>
            <a:pPr marL="0" marR="0">
              <a:tabLst>
                <a:tab pos="958215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623;p73">
            <a:extLst>
              <a:ext uri="{FF2B5EF4-FFF2-40B4-BE49-F238E27FC236}">
                <a16:creationId xmlns:a16="http://schemas.microsoft.com/office/drawing/2014/main" id="{D13933E5-39CF-5C37-578E-17B991CF847A}"/>
              </a:ext>
            </a:extLst>
          </p:cNvPr>
          <p:cNvSpPr txBox="1">
            <a:spLocks/>
          </p:cNvSpPr>
          <p:nvPr/>
        </p:nvSpPr>
        <p:spPr>
          <a:xfrm>
            <a:off x="5681905" y="3371501"/>
            <a:ext cx="2721477" cy="158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-Manage Employee Records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-Revenue Management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-Booking creation, modification, and cancellation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-Complaint and feedback management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-Aircraft maintenance scheduling</a:t>
            </a:r>
          </a:p>
        </p:txBody>
      </p:sp>
      <p:sp>
        <p:nvSpPr>
          <p:cNvPr id="16" name="Google Shape;622;p73">
            <a:extLst>
              <a:ext uri="{FF2B5EF4-FFF2-40B4-BE49-F238E27FC236}">
                <a16:creationId xmlns:a16="http://schemas.microsoft.com/office/drawing/2014/main" id="{F5EABE67-3B30-40CE-FC87-0F3F36A06417}"/>
              </a:ext>
            </a:extLst>
          </p:cNvPr>
          <p:cNvSpPr txBox="1">
            <a:spLocks/>
          </p:cNvSpPr>
          <p:nvPr/>
        </p:nvSpPr>
        <p:spPr>
          <a:xfrm>
            <a:off x="2675058" y="2782481"/>
            <a:ext cx="2551606" cy="5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0" i="0" u="none" strike="noStrike" cap="none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idaloka"/>
              <a:buNone/>
              <a:defRPr sz="2400" b="1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>
            <a:pPr marL="0" indent="0"/>
            <a:r>
              <a:rPr lang="en-US" dirty="0"/>
              <a:t>Travel Agencies</a:t>
            </a:r>
          </a:p>
        </p:txBody>
      </p:sp>
      <p:sp>
        <p:nvSpPr>
          <p:cNvPr id="17" name="Google Shape;623;p73">
            <a:extLst>
              <a:ext uri="{FF2B5EF4-FFF2-40B4-BE49-F238E27FC236}">
                <a16:creationId xmlns:a16="http://schemas.microsoft.com/office/drawing/2014/main" id="{6EE83B99-80C5-F71B-C59E-43C19F5765EE}"/>
              </a:ext>
            </a:extLst>
          </p:cNvPr>
          <p:cNvSpPr txBox="1">
            <a:spLocks/>
          </p:cNvSpPr>
          <p:nvPr/>
        </p:nvSpPr>
        <p:spPr>
          <a:xfrm>
            <a:off x="2958118" y="3355763"/>
            <a:ext cx="2212430" cy="158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-Manage Passenger Accounts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-Create Travel Package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-View Flight Details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-Search Available Flights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-Issue Ticket</a:t>
            </a:r>
          </a:p>
          <a:p>
            <a:pPr marL="0" marR="0" algn="l">
              <a:tabLst>
                <a:tab pos="958215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-Manage Reservation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249000" y="2074049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 Case Diagram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EFA7615-551B-2606-A8DE-3548ADAED3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7EC889-3882-769C-5EA3-E375FA75E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4897"/>
            <a:ext cx="3174521" cy="495155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3236066" y="919900"/>
            <a:ext cx="2491873" cy="3519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dirty="0">
                <a:latin typeface="Aptos" panose="020B0004020202020204" pitchFamily="34" charset="0"/>
              </a:rPr>
              <a:t>Passengers (1) → (M) Reservations 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 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Flights (1) → (M) Reservations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Flights (1) → (M) </a:t>
            </a:r>
            <a:r>
              <a:rPr lang="en-US" sz="1000" dirty="0" err="1">
                <a:latin typeface="Aptos" panose="020B0004020202020204" pitchFamily="34" charset="0"/>
              </a:rPr>
              <a:t>CrewMembers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Airports (1) → (M) Flights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Airports (1) → (M) Staff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Reservations (1) → (M) Tickets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 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Tickets (M) → (1) Reservations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Passengers (1) → (M) Tickets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 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Payments (1) → (1) Reservations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 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Aircraft (M) → (1) Airports</a:t>
            </a:r>
            <a:br>
              <a:rPr lang="en-US" sz="1000" dirty="0"/>
            </a:br>
            <a:endParaRPr sz="1000" dirty="0"/>
          </a:p>
        </p:txBody>
      </p:sp>
      <p:sp>
        <p:nvSpPr>
          <p:cNvPr id="541" name="Google Shape;541;p64"/>
          <p:cNvSpPr txBox="1">
            <a:spLocks noGrp="1"/>
          </p:cNvSpPr>
          <p:nvPr>
            <p:ph type="subTitle" idx="1"/>
          </p:nvPr>
        </p:nvSpPr>
        <p:spPr>
          <a:xfrm>
            <a:off x="932813" y="468203"/>
            <a:ext cx="1853519" cy="4422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b="1" dirty="0">
                <a:latin typeface="Aptos" panose="020B0004020202020204" pitchFamily="34" charset="0"/>
              </a:rPr>
              <a:t>Entities-</a:t>
            </a:r>
            <a:endParaRPr lang="en-US" sz="1400" dirty="0">
              <a:latin typeface="Aptos" panose="020B0004020202020204" pitchFamily="34" charset="0"/>
            </a:endParaRPr>
          </a:p>
          <a:p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1. Passengers</a:t>
            </a:r>
          </a:p>
          <a:p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2. Flights</a:t>
            </a:r>
          </a:p>
          <a:p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3. Airports</a:t>
            </a:r>
          </a:p>
          <a:p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4. Aircrafts</a:t>
            </a:r>
          </a:p>
          <a:p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5. Reservations</a:t>
            </a:r>
          </a:p>
          <a:p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6. Tickets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r>
              <a:rPr lang="en-US" sz="1000" dirty="0">
                <a:latin typeface="Aptos" panose="020B0004020202020204" pitchFamily="34" charset="0"/>
              </a:rPr>
              <a:t>7. Payments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r>
              <a:rPr lang="en-US" sz="1000" dirty="0">
                <a:latin typeface="Aptos" panose="020B0004020202020204" pitchFamily="34" charset="0"/>
              </a:rPr>
              <a:t>8. </a:t>
            </a:r>
            <a:r>
              <a:rPr lang="en-US" sz="1000" dirty="0" err="1">
                <a:latin typeface="Aptos" panose="020B0004020202020204" pitchFamily="34" charset="0"/>
              </a:rPr>
              <a:t>CrewMembers</a:t>
            </a:r>
            <a:endParaRPr lang="en-US" sz="1000" dirty="0">
              <a:latin typeface="Aptos" panose="020B0004020202020204" pitchFamily="34" charset="0"/>
            </a:endParaRPr>
          </a:p>
          <a:p>
            <a:pPr lvl="0"/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9. </a:t>
            </a:r>
            <a:r>
              <a:rPr lang="en-US" sz="1000" dirty="0" err="1">
                <a:latin typeface="Aptos" panose="020B0004020202020204" pitchFamily="34" charset="0"/>
              </a:rPr>
              <a:t>WorkSchedules</a:t>
            </a:r>
            <a:endParaRPr lang="en-US" sz="1000" dirty="0">
              <a:latin typeface="Aptos" panose="020B0004020202020204" pitchFamily="34" charset="0"/>
            </a:endParaRPr>
          </a:p>
          <a:p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10. Staff</a:t>
            </a:r>
          </a:p>
          <a:p>
            <a:endParaRPr lang="en-US" sz="1000" dirty="0">
              <a:latin typeface="Aptos" panose="020B0004020202020204" pitchFamily="34" charset="0"/>
            </a:endParaRPr>
          </a:p>
          <a:p>
            <a:r>
              <a:rPr lang="en-US" sz="1000" dirty="0">
                <a:latin typeface="Aptos" panose="020B0004020202020204" pitchFamily="34" charset="0"/>
              </a:rPr>
              <a:t>11. Routes</a:t>
            </a:r>
          </a:p>
          <a:p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12. </a:t>
            </a:r>
            <a:r>
              <a:rPr lang="en-US" sz="1000" dirty="0" err="1">
                <a:latin typeface="Aptos" panose="020B0004020202020204" pitchFamily="34" charset="0"/>
              </a:rPr>
              <a:t>TravelAgencies</a:t>
            </a:r>
            <a:endParaRPr lang="en-US" sz="1000" dirty="0">
              <a:latin typeface="Aptos" panose="020B0004020202020204" pitchFamily="34" charset="0"/>
            </a:endParaRPr>
          </a:p>
          <a:p>
            <a:r>
              <a:rPr lang="en-US" sz="1000" dirty="0">
                <a:latin typeface="Aptos" panose="020B0004020202020204" pitchFamily="34" charset="0"/>
              </a:rPr>
              <a:t> </a:t>
            </a:r>
          </a:p>
          <a:p>
            <a:r>
              <a:rPr lang="en-US" sz="1000" dirty="0">
                <a:latin typeface="Aptos" panose="020B0004020202020204" pitchFamily="34" charset="0"/>
              </a:rPr>
              <a:t>13. </a:t>
            </a:r>
            <a:r>
              <a:rPr lang="en-US" sz="1000" dirty="0" err="1">
                <a:latin typeface="Aptos" panose="020B0004020202020204" pitchFamily="34" charset="0"/>
              </a:rPr>
              <a:t>AgencyReservations</a:t>
            </a:r>
            <a:endParaRPr lang="en-US" sz="1000" dirty="0">
              <a:latin typeface="Aptos" panose="020B00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Google Shape;540;p64">
            <a:extLst>
              <a:ext uri="{FF2B5EF4-FFF2-40B4-BE49-F238E27FC236}">
                <a16:creationId xmlns:a16="http://schemas.microsoft.com/office/drawing/2014/main" id="{8F28415B-A528-870B-7193-266F6581E0CC}"/>
              </a:ext>
            </a:extLst>
          </p:cNvPr>
          <p:cNvSpPr txBox="1">
            <a:spLocks/>
          </p:cNvSpPr>
          <p:nvPr/>
        </p:nvSpPr>
        <p:spPr>
          <a:xfrm>
            <a:off x="5727939" y="919900"/>
            <a:ext cx="2491873" cy="2128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rimson Text"/>
              <a:buNone/>
              <a:defRPr sz="4800" b="0" i="1" u="none" strike="noStrike" cap="none">
                <a:solidFill>
                  <a:schemeClr val="dk1"/>
                </a:solidFill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r>
              <a:rPr lang="en-US" sz="1000" dirty="0">
                <a:latin typeface="Aptos" panose="020B0004020202020204" pitchFamily="34" charset="0"/>
              </a:rPr>
              <a:t>Aircraft (1) → (M) Flights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 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Aircraft (1) → (M) Maintenance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 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 err="1">
                <a:latin typeface="Aptos" panose="020B0004020202020204" pitchFamily="34" charset="0"/>
              </a:rPr>
              <a:t>CrewMembers</a:t>
            </a:r>
            <a:r>
              <a:rPr lang="en-US" sz="1000" dirty="0">
                <a:latin typeface="Aptos" panose="020B0004020202020204" pitchFamily="34" charset="0"/>
              </a:rPr>
              <a:t> (1) → (M) </a:t>
            </a:r>
            <a:r>
              <a:rPr lang="en-US" sz="1000" dirty="0" err="1">
                <a:latin typeface="Aptos" panose="020B0004020202020204" pitchFamily="34" charset="0"/>
              </a:rPr>
              <a:t>WorkSchedules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 err="1">
                <a:latin typeface="Aptos" panose="020B0004020202020204" pitchFamily="34" charset="0"/>
              </a:rPr>
              <a:t>CrewMembers</a:t>
            </a:r>
            <a:r>
              <a:rPr lang="en-US" sz="1000" dirty="0">
                <a:latin typeface="Aptos" panose="020B0004020202020204" pitchFamily="34" charset="0"/>
              </a:rPr>
              <a:t> (M) → (1) Flights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 err="1">
                <a:latin typeface="Aptos" panose="020B0004020202020204" pitchFamily="34" charset="0"/>
              </a:rPr>
              <a:t>WorkSchedules</a:t>
            </a:r>
            <a:r>
              <a:rPr lang="en-US" sz="1000" dirty="0">
                <a:latin typeface="Aptos" panose="020B0004020202020204" pitchFamily="34" charset="0"/>
              </a:rPr>
              <a:t> (M) → (1) Flights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Staff (M) → (1) Airports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 err="1">
                <a:latin typeface="Aptos" panose="020B0004020202020204" pitchFamily="34" charset="0"/>
              </a:rPr>
              <a:t>TravelAgencies</a:t>
            </a:r>
            <a:r>
              <a:rPr lang="en-US" sz="1000" dirty="0">
                <a:latin typeface="Aptos" panose="020B0004020202020204" pitchFamily="34" charset="0"/>
              </a:rPr>
              <a:t> (1) → (M) Reservations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 </a:t>
            </a: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 err="1">
                <a:latin typeface="Aptos" panose="020B0004020202020204" pitchFamily="34" charset="0"/>
              </a:rPr>
              <a:t>TravelAgencies</a:t>
            </a:r>
            <a:r>
              <a:rPr lang="en-US" sz="1000" dirty="0">
                <a:latin typeface="Aptos" panose="020B0004020202020204" pitchFamily="34" charset="0"/>
              </a:rPr>
              <a:t> (1)→(M) </a:t>
            </a:r>
            <a:r>
              <a:rPr lang="en-US" sz="1000" dirty="0" err="1">
                <a:latin typeface="Aptos" panose="020B0004020202020204" pitchFamily="34" charset="0"/>
              </a:rPr>
              <a:t>AgencyReservations</a:t>
            </a:r>
            <a:br>
              <a:rPr lang="en-US" sz="1000" dirty="0">
                <a:latin typeface="Aptos" panose="020B0004020202020204" pitchFamily="34" charset="0"/>
              </a:rPr>
            </a:br>
            <a:br>
              <a:rPr lang="en-US" sz="1000" dirty="0">
                <a:latin typeface="Aptos" panose="020B0004020202020204" pitchFamily="34" charset="0"/>
              </a:rPr>
            </a:br>
            <a:r>
              <a:rPr lang="en-US" sz="1000" dirty="0">
                <a:latin typeface="Aptos" panose="020B0004020202020204" pitchFamily="34" charset="0"/>
              </a:rPr>
              <a:t>Routes (1) → (M) Flights</a:t>
            </a:r>
            <a:br>
              <a:rPr lang="en-US" sz="800" dirty="0"/>
            </a:br>
            <a:br>
              <a:rPr lang="en-US" sz="800" dirty="0"/>
            </a:br>
            <a:r>
              <a:rPr lang="en-US" sz="800" dirty="0"/>
              <a:t> </a:t>
            </a:r>
            <a:br>
              <a:rPr lang="en-US" sz="800" dirty="0"/>
            </a:br>
            <a:br>
              <a:rPr lang="en-US" sz="800" dirty="0"/>
            </a:br>
            <a:br>
              <a:rPr lang="en-US" sz="800" dirty="0"/>
            </a:b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A2F7BC-995E-AA08-0F02-1CD5E60C7E16}"/>
              </a:ext>
            </a:extLst>
          </p:cNvPr>
          <p:cNvSpPr txBox="1"/>
          <p:nvPr/>
        </p:nvSpPr>
        <p:spPr>
          <a:xfrm>
            <a:off x="3236066" y="519982"/>
            <a:ext cx="48135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Relationships</a:t>
            </a:r>
            <a:r>
              <a:rPr lang="en-US" sz="1400" b="1" dirty="0">
                <a:latin typeface="Aptos" panose="020B0004020202020204" pitchFamily="34" charset="0"/>
              </a:rPr>
              <a:t>-</a:t>
            </a:r>
            <a:endParaRPr lang="en-US" sz="14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 R Diagram</a:t>
            </a:r>
            <a:endParaRPr dirty="0"/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326CB97A-40C0-A283-1913-A5F34F548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5" y="1017725"/>
            <a:ext cx="8031192" cy="37699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75E81284-48A5-C742-CE5A-55412169D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169" y="296984"/>
            <a:ext cx="8495323" cy="45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66"/>
          <p:cNvSpPr txBox="1">
            <a:spLocks noGrp="1"/>
          </p:cNvSpPr>
          <p:nvPr>
            <p:ph type="subTitle" idx="1"/>
          </p:nvPr>
        </p:nvSpPr>
        <p:spPr>
          <a:xfrm>
            <a:off x="768808" y="1017725"/>
            <a:ext cx="7836594" cy="36011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Aptos" panose="020B0004020202020204" pitchFamily="34" charset="0"/>
              </a:rPr>
              <a:t>First Normal Form (1NF):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Aptos" panose="020B0004020202020204" pitchFamily="34" charset="0"/>
              </a:rPr>
              <a:t>In the schema, all the attributes like Phone, Email, etc., are atomic, and each table meets 1NF.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dirty="0">
              <a:latin typeface="Aptos" panose="020B0004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Aptos" panose="020B0004020202020204" pitchFamily="34" charset="0"/>
              </a:rPr>
              <a:t>Second Normal Form (2NF):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Aptos" panose="020B0004020202020204" pitchFamily="34" charset="0"/>
              </a:rPr>
              <a:t>Non-key attributes are fully functionally dependent on the primary key.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Aptos" panose="020B0004020202020204" pitchFamily="34" charset="0"/>
              </a:rPr>
              <a:t>For instance, in Flights, </a:t>
            </a:r>
            <a:r>
              <a:rPr lang="en-US" sz="1200" dirty="0" err="1">
                <a:latin typeface="Aptos" panose="020B0004020202020204" pitchFamily="34" charset="0"/>
              </a:rPr>
              <a:t>FlightStatus</a:t>
            </a:r>
            <a:r>
              <a:rPr lang="en-US" sz="1200" dirty="0">
                <a:latin typeface="Aptos" panose="020B0004020202020204" pitchFamily="34" charset="0"/>
              </a:rPr>
              <a:t>, </a:t>
            </a:r>
            <a:r>
              <a:rPr lang="en-US" sz="1200" dirty="0" err="1">
                <a:latin typeface="Aptos" panose="020B0004020202020204" pitchFamily="34" charset="0"/>
              </a:rPr>
              <a:t>GateNumber</a:t>
            </a:r>
            <a:r>
              <a:rPr lang="en-US" sz="1200" dirty="0">
                <a:latin typeface="Aptos" panose="020B0004020202020204" pitchFamily="34" charset="0"/>
              </a:rPr>
              <a:t>, and </a:t>
            </a:r>
            <a:r>
              <a:rPr lang="en-US" sz="1200" dirty="0" err="1">
                <a:latin typeface="Aptos" panose="020B0004020202020204" pitchFamily="34" charset="0"/>
              </a:rPr>
              <a:t>WeatherConditions</a:t>
            </a:r>
            <a:r>
              <a:rPr lang="en-US" sz="1200" dirty="0">
                <a:latin typeface="Aptos" panose="020B0004020202020204" pitchFamily="34" charset="0"/>
              </a:rPr>
              <a:t> depend only on </a:t>
            </a:r>
            <a:r>
              <a:rPr lang="en-US" sz="1200" dirty="0" err="1">
                <a:latin typeface="Aptos" panose="020B0004020202020204" pitchFamily="34" charset="0"/>
              </a:rPr>
              <a:t>FlightID</a:t>
            </a:r>
            <a:r>
              <a:rPr lang="en-US" sz="1200" dirty="0">
                <a:latin typeface="Aptos" panose="020B0004020202020204" pitchFamily="34" charset="0"/>
              </a:rPr>
              <a:t>,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b="1" dirty="0">
              <a:latin typeface="Aptos" panose="020B0004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Aptos" panose="020B0004020202020204" pitchFamily="34" charset="0"/>
              </a:rPr>
              <a:t>Third Normal Form (3NF):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Aptos" panose="020B0004020202020204" pitchFamily="34" charset="0"/>
              </a:rPr>
              <a:t>No transitive dependencies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Aptos" panose="020B0004020202020204" pitchFamily="34" charset="0"/>
              </a:rPr>
              <a:t>The </a:t>
            </a:r>
            <a:r>
              <a:rPr lang="en-US" sz="1200" dirty="0" err="1">
                <a:latin typeface="Aptos" panose="020B0004020202020204" pitchFamily="34" charset="0"/>
              </a:rPr>
              <a:t>ReservationID</a:t>
            </a:r>
            <a:r>
              <a:rPr lang="en-US" sz="1200" dirty="0">
                <a:latin typeface="Aptos" panose="020B0004020202020204" pitchFamily="34" charset="0"/>
              </a:rPr>
              <a:t> uniquely identifies each reservation, and the foreign keys (</a:t>
            </a:r>
            <a:r>
              <a:rPr lang="en-US" sz="1200" dirty="0" err="1">
                <a:latin typeface="Aptos" panose="020B0004020202020204" pitchFamily="34" charset="0"/>
              </a:rPr>
              <a:t>PassengerID</a:t>
            </a:r>
            <a:r>
              <a:rPr lang="en-US" sz="1200" dirty="0">
                <a:latin typeface="Aptos" panose="020B0004020202020204" pitchFamily="34" charset="0"/>
              </a:rPr>
              <a:t>, </a:t>
            </a:r>
            <a:r>
              <a:rPr lang="en-US" sz="1200" dirty="0" err="1">
                <a:latin typeface="Aptos" panose="020B0004020202020204" pitchFamily="34" charset="0"/>
              </a:rPr>
              <a:t>FlightID</a:t>
            </a:r>
            <a:r>
              <a:rPr lang="en-US" sz="1200" dirty="0">
                <a:latin typeface="Aptos" panose="020B0004020202020204" pitchFamily="34" charset="0"/>
              </a:rPr>
              <a:t>, </a:t>
            </a:r>
            <a:r>
              <a:rPr lang="en-US" sz="1200" dirty="0" err="1">
                <a:latin typeface="Aptos" panose="020B0004020202020204" pitchFamily="34" charset="0"/>
              </a:rPr>
              <a:t>PaymentID</a:t>
            </a:r>
            <a:r>
              <a:rPr lang="en-US" sz="1200" dirty="0">
                <a:latin typeface="Aptos" panose="020B0004020202020204" pitchFamily="34" charset="0"/>
              </a:rPr>
              <a:t>, </a:t>
            </a:r>
            <a:r>
              <a:rPr lang="en-US" sz="1200" dirty="0" err="1">
                <a:latin typeface="Aptos" panose="020B0004020202020204" pitchFamily="34" charset="0"/>
              </a:rPr>
              <a:t>BookingAgencyID</a:t>
            </a:r>
            <a:r>
              <a:rPr lang="en-US" sz="1200" dirty="0">
                <a:latin typeface="Aptos" panose="020B0004020202020204" pitchFamily="34" charset="0"/>
              </a:rPr>
              <a:t>) reference unique records in their respective tables, with no partial or transitive dependencies.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dirty="0">
              <a:latin typeface="Aptos" panose="020B0004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Aptos" panose="020B0004020202020204" pitchFamily="34" charset="0"/>
              </a:rPr>
              <a:t>Boyce-Codd Normal Form: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Aptos" panose="020B0004020202020204" pitchFamily="34" charset="0"/>
              </a:rPr>
              <a:t>It must meet the 3NF requirements, and for every functional dependency, the left-hand side must be a </a:t>
            </a:r>
            <a:r>
              <a:rPr lang="en-US" sz="1200" dirty="0" err="1">
                <a:latin typeface="Aptos" panose="020B0004020202020204" pitchFamily="34" charset="0"/>
              </a:rPr>
              <a:t>superkey</a:t>
            </a:r>
            <a:r>
              <a:rPr lang="en-US" sz="1200" dirty="0">
                <a:latin typeface="Aptos" panose="020B0004020202020204" pitchFamily="34" charset="0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lang="en-US" sz="1200" dirty="0">
              <a:latin typeface="Aptos" panose="020B0004020202020204" pitchFamily="34" charset="0"/>
            </a:endParaRP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b="1" dirty="0">
                <a:latin typeface="Aptos" panose="020B0004020202020204" pitchFamily="34" charset="0"/>
              </a:rPr>
              <a:t>Fourth Normal Form(4NF):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en-US" sz="1200" dirty="0">
                <a:latin typeface="Aptos" panose="020B0004020202020204" pitchFamily="34" charset="0"/>
              </a:rPr>
              <a:t>In the Aircraft table, attributes such as </a:t>
            </a:r>
            <a:r>
              <a:rPr lang="en-US" sz="1200" dirty="0" err="1">
                <a:latin typeface="Aptos" panose="020B0004020202020204" pitchFamily="34" charset="0"/>
              </a:rPr>
              <a:t>MaintenanceStatus</a:t>
            </a:r>
            <a:r>
              <a:rPr lang="en-US" sz="1200" dirty="0">
                <a:latin typeface="Aptos" panose="020B0004020202020204" pitchFamily="34" charset="0"/>
              </a:rPr>
              <a:t> and </a:t>
            </a:r>
            <a:r>
              <a:rPr lang="en-US" sz="1200" dirty="0" err="1">
                <a:latin typeface="Aptos" panose="020B0004020202020204" pitchFamily="34" charset="0"/>
              </a:rPr>
              <a:t>LastMaintenanceDate</a:t>
            </a:r>
            <a:r>
              <a:rPr lang="en-US" sz="1200" dirty="0">
                <a:latin typeface="Aptos" panose="020B0004020202020204" pitchFamily="34" charset="0"/>
              </a:rPr>
              <a:t> depend directly on </a:t>
            </a:r>
            <a:r>
              <a:rPr lang="en-US" sz="1200" dirty="0" err="1">
                <a:latin typeface="Aptos" panose="020B0004020202020204" pitchFamily="34" charset="0"/>
              </a:rPr>
              <a:t>AircraftID.There</a:t>
            </a:r>
            <a:r>
              <a:rPr lang="en-US" sz="1200" dirty="0">
                <a:latin typeface="Aptos" panose="020B0004020202020204" pitchFamily="34" charset="0"/>
              </a:rPr>
              <a:t> are no multivalued dependencies here. An aircraft can have only one set of maintenance details at a time. </a:t>
            </a:r>
            <a:r>
              <a:rPr lang="en-US" sz="1200" b="1" dirty="0">
                <a:latin typeface="Aptos" panose="020B0004020202020204" pitchFamily="34" charset="0"/>
              </a:rPr>
              <a:t>4NF satisfied</a:t>
            </a:r>
            <a:r>
              <a:rPr lang="en-US" sz="1200" dirty="0">
                <a:latin typeface="Aptos" panose="020B0004020202020204" pitchFamily="34" charset="0"/>
              </a:rPr>
              <a:t>.</a:t>
            </a:r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554" name="Google Shape;554;p66"/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Normalization Steps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766</Words>
  <Application>Microsoft Macintosh PowerPoint</Application>
  <PresentationFormat>On-screen Show (16:9)</PresentationFormat>
  <Paragraphs>115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Vidaloka</vt:lpstr>
      <vt:lpstr>Montserrat</vt:lpstr>
      <vt:lpstr>Crimson Text</vt:lpstr>
      <vt:lpstr>Aptos</vt:lpstr>
      <vt:lpstr>Arial</vt:lpstr>
      <vt:lpstr>Lato</vt:lpstr>
      <vt:lpstr>Minimalist Business Slides XL by Slidesgo</vt:lpstr>
      <vt:lpstr>AIRLINE COMPANY DATABASE</vt:lpstr>
      <vt:lpstr>Problem Statement</vt:lpstr>
      <vt:lpstr>Project Summary</vt:lpstr>
      <vt:lpstr>Users and Functionalities</vt:lpstr>
      <vt:lpstr>Use Case Diagram</vt:lpstr>
      <vt:lpstr>Passengers (1) → (M) Reservations    Flights (1) → (M) Reservations  Flights (1) → (M) CrewMembers  Airports (1) → (M) Flights  Airports (1) → (M) Staff  Reservations (1) → (M) Tickets   Tickets (M) → (1) Reservations  Passengers (1) → (M) Tickets   Payments (1) → (1) Reservations   Aircraft (M) → (1) Airports </vt:lpstr>
      <vt:lpstr>E R Diagram</vt:lpstr>
      <vt:lpstr>PowerPoint Presentation</vt:lpstr>
      <vt:lpstr>Normalization Steps</vt:lpstr>
      <vt:lpstr>Airline Database</vt:lpstr>
      <vt:lpstr>Stored Procedures</vt:lpstr>
      <vt:lpstr>Indexes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Krupali Gunvantbhai Tejani</cp:lastModifiedBy>
  <cp:revision>10</cp:revision>
  <dcterms:modified xsi:type="dcterms:W3CDTF">2024-12-13T18:35:32Z</dcterms:modified>
</cp:coreProperties>
</file>