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1" r:id="rId15"/>
    <p:sldId id="270"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MIN21\Desktop\HARITHA%20PROG.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ADMIN21\Desktop\HARITHA%20PROG.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pivotSource>
    <c:name>[HARITHA PROG.xlsx]Sheet1!PivotTable1</c:name>
    <c:fmtId val="-1"/>
  </c:pivotSource>
  <c:chart>
    <c:title>
      <c:tx>
        <c:rich>
          <a:bodyPr rot="0" spcFirstLastPara="1" vertOverflow="ellipsis" vert="horz" wrap="square" anchor="ctr" anchorCtr="1"/>
          <a:lstStyle/>
          <a:p>
            <a:pPr>
              <a:defRPr lang="en-US" sz="1680" b="0" i="0" u="none" strike="noStrike" kern="1200" spc="0" baseline="0">
                <a:solidFill>
                  <a:schemeClr val="bg1"/>
                </a:solidFill>
                <a:latin typeface="+mn-lt"/>
                <a:ea typeface="+mn-ea"/>
                <a:cs typeface="+mn-cs"/>
              </a:defRPr>
            </a:pPr>
            <a:r>
              <a:rPr lang="en-US"/>
              <a:t>EMPLOYEE PERFORMANCE ANALYIS</a:t>
            </a:r>
            <a:endParaRPr lang="en-US"/>
          </a:p>
        </c:rich>
      </c:tx>
      <c:layout/>
      <c:overlay val="0"/>
      <c:spPr>
        <a:noFill/>
        <a:ln>
          <a:noFill/>
        </a:ln>
        <a:effectLst/>
      </c:spPr>
    </c:title>
    <c:autoTitleDeleted val="0"/>
    <c:plotArea>
      <c:layout/>
      <c:barChart>
        <c:barDir val="col"/>
        <c:grouping val="standard"/>
        <c:varyColors val="0"/>
        <c:ser>
          <c:idx val="0"/>
          <c:order val="0"/>
          <c:tx>
            <c:strRef>
              <c:f>Sheet1!$B$3:$B$4</c:f>
              <c:strCache>
                <c:ptCount val="1"/>
                <c:pt idx="0">
                  <c:v>3</c:v>
                </c:pt>
              </c:strCache>
            </c:strRef>
          </c:tx>
          <c:spPr>
            <a:solidFill>
              <a:schemeClr val="accent4"/>
            </a:solidFill>
            <a:ln>
              <a:noFill/>
            </a:ln>
            <a:effectLst/>
            <a:sp3d/>
          </c:spPr>
          <c:invertIfNegative val="0"/>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dLbls>
        <c:gapWidth val="219"/>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0" i="0" u="none" strike="noStrike" kern="1200" baseline="0">
                <a:solidFill>
                  <a:schemeClr val="bg1"/>
                </a:solidFill>
                <a:latin typeface="+mn-lt"/>
                <a:ea typeface="+mn-ea"/>
                <a:cs typeface="+mn-cs"/>
              </a:defRPr>
            </a:pPr>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bg1"/>
                </a:solidFill>
                <a:latin typeface="+mn-lt"/>
                <a:ea typeface="+mn-ea"/>
                <a:cs typeface="+mn-cs"/>
              </a:defRPr>
            </a:pPr>
          </a:p>
        </c:txPr>
        <c:crossAx val="23239374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bg1"/>
              </a:solidFill>
              <a:latin typeface="+mn-lt"/>
              <a:ea typeface="+mn-ea"/>
              <a:cs typeface="+mn-cs"/>
            </a:defRPr>
          </a:pPr>
        </a:p>
      </c:txPr>
    </c:legend>
    <c:plotVisOnly val="1"/>
    <c:dispBlanksAs val="gap"/>
    <c:showDLblsOverMax val="0"/>
  </c:chart>
  <c:spPr>
    <a:noFill/>
    <a:ln>
      <a:noFill/>
    </a:ln>
    <a:effectLst/>
  </c:spPr>
  <c:txPr>
    <a:bodyPr/>
    <a:lstStyle/>
    <a:p>
      <a:pPr>
        <a:defRPr lang="en-US" sz="1400">
          <a:solidFill>
            <a:schemeClr val="bg1"/>
          </a:solidFill>
        </a:defRPr>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algn="ctr" rtl="0">
              <a:defRPr lang="en-US" sz="1440" b="0" i="0" u="none" strike="noStrike" kern="1200" spc="0" baseline="0">
                <a:solidFill>
                  <a:schemeClr val="tx1">
                    <a:lumMod val="65000"/>
                    <a:lumOff val="35000"/>
                  </a:schemeClr>
                </a:solidFill>
                <a:latin typeface="ADLaM Display" panose="02010000000000000000" pitchFamily="2" charset="0"/>
                <a:ea typeface="ADLaM Display" panose="02010000000000000000" pitchFamily="2" charset="0"/>
                <a:cs typeface="ADLaM Display" panose="02010000000000000000" pitchFamily="2" charset="0"/>
              </a:defRPr>
            </a:pPr>
            <a:r>
              <a:rPr lang="en-IN"/>
              <a:t>MEDIUM PERFORMING EMPLOYEE</a:t>
            </a:r>
            <a:endParaRPr lang="en-IN"/>
          </a:p>
          <a:p>
            <a:pPr algn="ctr" rtl="0">
              <a:defRPr lang="en-US" sz="1440" b="0" i="0" u="none" strike="noStrike" kern="1200" spc="0" baseline="0">
                <a:solidFill>
                  <a:schemeClr val="tx1">
                    <a:lumMod val="65000"/>
                    <a:lumOff val="35000"/>
                  </a:schemeClr>
                </a:solidFill>
                <a:latin typeface="ADLaM Display" panose="02010000000000000000" pitchFamily="2" charset="0"/>
                <a:ea typeface="ADLaM Display" panose="02010000000000000000" pitchFamily="2" charset="0"/>
                <a:cs typeface="ADLaM Display" panose="02010000000000000000" pitchFamily="2" charset="0"/>
              </a:defRPr>
            </a:pPr>
            <a:endParaRPr lang="en-US"/>
          </a:p>
        </c:rich>
      </c:tx>
      <c:layout/>
      <c:overlay val="0"/>
      <c:spPr>
        <a:noFill/>
        <a:ln>
          <a:noFill/>
        </a:ln>
        <a:effectLst/>
      </c:spPr>
    </c:title>
    <c:autoTitleDeleted val="0"/>
    <c:plotArea>
      <c:layout/>
      <c:doughnutChart>
        <c:varyColors val="1"/>
        <c:ser>
          <c:idx val="0"/>
          <c:order val="0"/>
          <c:tx>
            <c:strRef>
              <c:f>Sheet1!$B$3:$B$4</c:f>
              <c:strCache>
                <c:ptCount val="1"/>
                <c:pt idx="0">
                  <c:v>3</c:v>
                </c:pt>
              </c:strCache>
            </c:strRef>
          </c:tx>
          <c:spPr/>
          <c:explosion val="0"/>
          <c:dPt>
            <c:idx val="0"/>
            <c:bubble3D val="0"/>
            <c:spPr>
              <a:solidFill>
                <a:schemeClr val="accent6"/>
              </a:solidFill>
              <a:ln w="19050">
                <a:solidFill>
                  <a:schemeClr val="lt1"/>
                </a:solidFill>
              </a:ln>
              <a:effectLst/>
            </c:spPr>
          </c:dPt>
          <c:dPt>
            <c:idx val="1"/>
            <c:bubble3D val="0"/>
            <c:spPr>
              <a:solidFill>
                <a:schemeClr val="accent5"/>
              </a:solidFill>
              <a:ln w="19050">
                <a:solidFill>
                  <a:schemeClr val="lt1"/>
                </a:solidFill>
              </a:ln>
              <a:effectLst/>
            </c:spPr>
          </c:dPt>
          <c:dPt>
            <c:idx val="2"/>
            <c:bubble3D val="0"/>
            <c:spPr>
              <a:solidFill>
                <a:schemeClr val="accent4"/>
              </a:solidFill>
              <a:ln w="19050">
                <a:solidFill>
                  <a:schemeClr val="lt1"/>
                </a:solidFill>
              </a:ln>
              <a:effectLst/>
            </c:spPr>
          </c:dPt>
          <c:dPt>
            <c:idx val="3"/>
            <c:bubble3D val="0"/>
            <c:spPr>
              <a:solidFill>
                <a:schemeClr val="accent6">
                  <a:lumMod val="60000"/>
                </a:schemeClr>
              </a:solidFill>
              <a:ln w="19050">
                <a:solidFill>
                  <a:schemeClr val="lt1"/>
                </a:solidFill>
              </a:ln>
              <a:effectLst/>
            </c:spPr>
          </c:dPt>
          <c:dPt>
            <c:idx val="4"/>
            <c:bubble3D val="0"/>
            <c:spPr>
              <a:solidFill>
                <a:schemeClr val="accent5">
                  <a:lumMod val="60000"/>
                </a:schemeClr>
              </a:solidFill>
              <a:ln w="19050">
                <a:solidFill>
                  <a:schemeClr val="lt1"/>
                </a:solidFill>
              </a:ln>
              <a:effectLst/>
            </c:spPr>
          </c:dPt>
          <c:dPt>
            <c:idx val="5"/>
            <c:bubble3D val="0"/>
            <c:spPr>
              <a:solidFill>
                <a:schemeClr val="accent4">
                  <a:lumMod val="60000"/>
                </a:schemeClr>
              </a:solidFill>
              <a:ln w="19050">
                <a:solidFill>
                  <a:schemeClr val="lt1"/>
                </a:solidFill>
              </a:ln>
              <a:effectLst/>
            </c:spPr>
          </c:dPt>
          <c:dPt>
            <c:idx val="6"/>
            <c:bubble3D val="0"/>
            <c:spPr>
              <a:solidFill>
                <a:schemeClr val="accent6">
                  <a:lumMod val="80000"/>
                  <a:lumOff val="20000"/>
                </a:schemeClr>
              </a:solidFill>
              <a:ln w="19050">
                <a:solidFill>
                  <a:schemeClr val="lt1"/>
                </a:solidFill>
              </a:ln>
              <a:effectLst/>
            </c:spPr>
          </c:dPt>
          <c:dPt>
            <c:idx val="7"/>
            <c:bubble3D val="0"/>
            <c:spPr>
              <a:solidFill>
                <a:schemeClr val="accent5">
                  <a:lumMod val="80000"/>
                  <a:lumOff val="20000"/>
                </a:schemeClr>
              </a:solidFill>
              <a:ln w="19050">
                <a:solidFill>
                  <a:schemeClr val="lt1"/>
                </a:solidFill>
              </a:ln>
              <a:effectLst/>
            </c:spPr>
          </c:dPt>
          <c:dPt>
            <c:idx val="8"/>
            <c:bubble3D val="0"/>
            <c:spPr>
              <a:solidFill>
                <a:schemeClr val="accent4">
                  <a:lumMod val="80000"/>
                  <a:lumOff val="20000"/>
                </a:schemeClr>
              </a:solidFill>
              <a:ln w="19050">
                <a:solidFill>
                  <a:schemeClr val="lt1"/>
                </a:solidFill>
              </a:ln>
              <a:effectLst/>
            </c:spPr>
          </c:dPt>
          <c:dPt>
            <c:idx val="9"/>
            <c:bubble3D val="0"/>
            <c:spPr>
              <a:solidFill>
                <a:schemeClr val="accent6">
                  <a:lumMod val="80000"/>
                </a:schemeClr>
              </a:solidFill>
              <a:ln w="19050">
                <a:solidFill>
                  <a:schemeClr val="lt1"/>
                </a:solidFill>
              </a:ln>
              <a:effectLst/>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1200" b="0" i="0" u="none" strike="noStrike" kern="1200" baseline="0">
              <a:solidFill>
                <a:schemeClr val="tx1">
                  <a:lumMod val="65000"/>
                  <a:lumOff val="35000"/>
                </a:schemeClr>
              </a:solidFill>
              <a:latin typeface="ADLaM Display" panose="02010000000000000000" pitchFamily="2" charset="0"/>
              <a:ea typeface="ADLaM Display" panose="02010000000000000000" pitchFamily="2" charset="0"/>
              <a:cs typeface="ADLaM Display" panose="02010000000000000000" pitchFamily="2" charset="0"/>
            </a:defRPr>
          </a:pPr>
        </a:p>
      </c:txPr>
    </c:legend>
    <c:plotVisOnly val="1"/>
    <c:dispBlanksAs val="gap"/>
    <c:showDLblsOverMax val="0"/>
  </c:chart>
  <c:spPr>
    <a:noFill/>
    <a:ln>
      <a:noFill/>
    </a:ln>
    <a:effectLst/>
  </c:spPr>
  <c:txPr>
    <a:bodyPr/>
    <a:lstStyle/>
    <a:p>
      <a:pPr>
        <a:defRPr lang="en-US" sz="1200" b="0">
          <a:latin typeface="ADLaM Display" panose="02010000000000000000" pitchFamily="2" charset="0"/>
          <a:ea typeface="ADLaM Display" panose="02010000000000000000" pitchFamily="2" charset="0"/>
          <a:cs typeface="ADLaM Display" panose="02010000000000000000" pitchFamily="2" charset="0"/>
        </a:defRPr>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layout/>
      <c:overlay val="0"/>
      <c:spPr>
        <a:noFill/>
        <a:ln>
          <a:noFill/>
        </a:ln>
        <a:effectLst/>
      </c:spPr>
    </c:title>
    <c:autoTitleDeleted val="0"/>
    <c:view3D>
      <c:rotX val="75"/>
      <c:rotY val="0"/>
      <c:depthPercent val="100"/>
      <c:rAngAx val="0"/>
    </c:view3D>
    <c:floor>
      <c:thickness val="0"/>
      <c:spPr>
        <a:noFill/>
        <a:ln>
          <a:noFill/>
        </a:ln>
        <a:effectLst/>
      </c:spPr>
    </c:floor>
    <c:sideWall>
      <c:thickness val="0"/>
      <c:spPr>
        <a:noFill/>
        <a:ln>
          <a:noFill/>
        </a:ln>
        <a:effectLst/>
      </c:spPr>
    </c:sideWall>
    <c:backWall>
      <c:thickness val="0"/>
      <c:spPr>
        <a:noFill/>
        <a:ln>
          <a:noFill/>
        </a:ln>
        <a:effectLst/>
      </c:spPr>
    </c:backWall>
    <c:plotArea>
      <c:layout/>
      <c:pie3DChart>
        <c:varyColors val="1"/>
        <c:ser>
          <c:idx val="0"/>
          <c:order val="0"/>
          <c:tx>
            <c:strRef>
              <c:f>Sheet1!$B$3:$B$4</c:f>
              <c:strCache>
                <c:ptCount val="1"/>
                <c:pt idx="0">
                  <c:v>3</c:v>
                </c:pt>
              </c:strCache>
            </c:strRef>
          </c:tx>
          <c:spPr/>
          <c:explosion val="0"/>
          <c:dPt>
            <c:idx val="0"/>
            <c:bubble3D val="0"/>
            <c:spPr>
              <a:solidFill>
                <a:schemeClr val="accent6"/>
              </a:solidFill>
              <a:ln w="25400">
                <a:solidFill>
                  <a:schemeClr val="lt1"/>
                </a:solidFill>
              </a:ln>
              <a:effectLst/>
              <a:scene3d>
                <a:camera prst="orthographicFront"/>
                <a:lightRig rig="threePt" dir="t"/>
              </a:scene3d>
              <a:sp3d contourW="25400">
                <a:contourClr>
                  <a:schemeClr val="lt1"/>
                </a:contourClr>
              </a:sp3d>
            </c:spPr>
          </c:dPt>
          <c:dPt>
            <c:idx val="1"/>
            <c:bubble3D val="0"/>
            <c:spPr>
              <a:solidFill>
                <a:schemeClr val="accent5"/>
              </a:solidFill>
              <a:ln w="25400">
                <a:solidFill>
                  <a:schemeClr val="lt1"/>
                </a:solidFill>
              </a:ln>
              <a:effectLst/>
              <a:scene3d>
                <a:camera prst="orthographicFront"/>
                <a:lightRig rig="threePt" dir="t"/>
              </a:scene3d>
              <a:sp3d contourW="25400">
                <a:contourClr>
                  <a:schemeClr val="lt1"/>
                </a:contourClr>
              </a:sp3d>
            </c:spPr>
          </c:dPt>
          <c:dPt>
            <c:idx val="2"/>
            <c:bubble3D val="0"/>
            <c:spPr>
              <a:solidFill>
                <a:schemeClr val="accent4"/>
              </a:solidFill>
              <a:ln w="25400">
                <a:solidFill>
                  <a:schemeClr val="lt1"/>
                </a:solidFill>
              </a:ln>
              <a:effectLst/>
              <a:scene3d>
                <a:camera prst="orthographicFront"/>
                <a:lightRig rig="threePt" dir="t"/>
              </a:scene3d>
              <a:sp3d contourW="25400">
                <a:contourClr>
                  <a:schemeClr val="lt1"/>
                </a:contourClr>
              </a:sp3d>
            </c:spPr>
          </c:dPt>
          <c:dPt>
            <c:idx val="3"/>
            <c:bubble3D val="0"/>
            <c:spPr>
              <a:solidFill>
                <a:schemeClr val="accent6">
                  <a:lumMod val="60000"/>
                </a:schemeClr>
              </a:solidFill>
              <a:ln w="25400">
                <a:solidFill>
                  <a:schemeClr val="lt1"/>
                </a:solidFill>
              </a:ln>
              <a:effectLst/>
              <a:scene3d>
                <a:camera prst="orthographicFront"/>
                <a:lightRig rig="threePt" dir="t"/>
              </a:scene3d>
              <a:sp3d contourW="25400">
                <a:contourClr>
                  <a:schemeClr val="lt1"/>
                </a:contourClr>
              </a:sp3d>
            </c:spPr>
          </c:dPt>
          <c:dPt>
            <c:idx val="4"/>
            <c:bubble3D val="0"/>
            <c:spPr>
              <a:solidFill>
                <a:schemeClr val="accent5">
                  <a:lumMod val="60000"/>
                </a:schemeClr>
              </a:solidFill>
              <a:ln w="25400">
                <a:solidFill>
                  <a:schemeClr val="lt1"/>
                </a:solidFill>
              </a:ln>
              <a:effectLst/>
              <a:scene3d>
                <a:camera prst="orthographicFront"/>
                <a:lightRig rig="threePt" dir="t"/>
              </a:scene3d>
              <a:sp3d contourW="25400">
                <a:contourClr>
                  <a:schemeClr val="lt1"/>
                </a:contourClr>
              </a:sp3d>
            </c:spPr>
          </c:dPt>
          <c:dPt>
            <c:idx val="5"/>
            <c:bubble3D val="0"/>
            <c:spPr>
              <a:solidFill>
                <a:schemeClr val="accent4">
                  <a:lumMod val="60000"/>
                </a:schemeClr>
              </a:solidFill>
              <a:ln w="25400">
                <a:solidFill>
                  <a:schemeClr val="lt1"/>
                </a:solidFill>
              </a:ln>
              <a:effectLst/>
              <a:scene3d>
                <a:camera prst="orthographicFront"/>
                <a:lightRig rig="threePt" dir="t"/>
              </a:scene3d>
              <a:sp3d contourW="25400">
                <a:contourClr>
                  <a:schemeClr val="lt1"/>
                </a:contourClr>
              </a:sp3d>
            </c:spPr>
          </c:dPt>
          <c:dPt>
            <c:idx val="6"/>
            <c:bubble3D val="0"/>
            <c:spPr>
              <a:solidFill>
                <a:schemeClr val="accent6">
                  <a:lumMod val="80000"/>
                  <a:lumOff val="20000"/>
                </a:schemeClr>
              </a:solidFill>
              <a:ln w="25400">
                <a:solidFill>
                  <a:schemeClr val="lt1"/>
                </a:solidFill>
              </a:ln>
              <a:effectLst/>
              <a:scene3d>
                <a:camera prst="orthographicFront"/>
                <a:lightRig rig="threePt" dir="t"/>
              </a:scene3d>
              <a:sp3d contourW="25400">
                <a:contourClr>
                  <a:schemeClr val="lt1"/>
                </a:contourClr>
              </a:sp3d>
            </c:spPr>
          </c:dPt>
          <c:dPt>
            <c:idx val="7"/>
            <c:bubble3D val="0"/>
            <c:spPr>
              <a:solidFill>
                <a:schemeClr val="accent5">
                  <a:lumMod val="80000"/>
                  <a:lumOff val="20000"/>
                </a:schemeClr>
              </a:solidFill>
              <a:ln w="25400">
                <a:solidFill>
                  <a:schemeClr val="lt1"/>
                </a:solidFill>
              </a:ln>
              <a:effectLst/>
              <a:scene3d>
                <a:camera prst="orthographicFront"/>
                <a:lightRig rig="threePt" dir="t"/>
              </a:scene3d>
              <a:sp3d contourW="25400">
                <a:contourClr>
                  <a:schemeClr val="lt1"/>
                </a:contourClr>
              </a:sp3d>
            </c:spPr>
          </c:dPt>
          <c:dPt>
            <c:idx val="8"/>
            <c:bubble3D val="0"/>
            <c:spPr>
              <a:solidFill>
                <a:schemeClr val="accent4">
                  <a:lumMod val="80000"/>
                  <a:lumOff val="20000"/>
                </a:schemeClr>
              </a:solidFill>
              <a:ln w="25400">
                <a:solidFill>
                  <a:schemeClr val="lt1"/>
                </a:solidFill>
              </a:ln>
              <a:effectLst/>
              <a:scene3d>
                <a:camera prst="orthographicFront"/>
                <a:lightRig rig="threePt" dir="t"/>
              </a:scene3d>
              <a:sp3d contourW="25400">
                <a:contourClr>
                  <a:schemeClr val="lt1"/>
                </a:contourClr>
              </a:sp3d>
            </c:spPr>
          </c:dPt>
          <c:dPt>
            <c:idx val="9"/>
            <c:bubble3D val="0"/>
            <c:spPr>
              <a:solidFill>
                <a:schemeClr val="accent6">
                  <a:lumMod val="80000"/>
                </a:schemeClr>
              </a:solidFill>
              <a:ln w="25400">
                <a:solidFill>
                  <a:schemeClr val="lt1"/>
                </a:solidFill>
              </a:ln>
              <a:effectLst/>
              <a:scene3d>
                <a:camera prst="orthographicFront"/>
                <a:lightRig rig="threePt" dir="t"/>
              </a:scene3d>
              <a:sp3d contourW="25400">
                <a:contourClr>
                  <a:schemeClr val="lt1"/>
                </a:contourClr>
              </a:sp3d>
            </c:spPr>
          </c:dPt>
          <c:dLbls>
            <c:delete val="1"/>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650081" y="235046"/>
            <a:ext cx="9982200" cy="134626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3" name="TextBox 12"/>
          <p:cNvSpPr txBox="1"/>
          <p:nvPr/>
        </p:nvSpPr>
        <p:spPr>
          <a:xfrm>
            <a:off x="1747520" y="2905125"/>
            <a:ext cx="9577705" cy="2306955"/>
          </a:xfrm>
          <a:prstGeom prst="rect">
            <a:avLst/>
          </a:prstGeom>
          <a:ln>
            <a:solidFill>
              <a:schemeClr val="tx2"/>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400" b="1" dirty="0"/>
              <a:t>STUDENT NAME:</a:t>
            </a:r>
            <a:r>
              <a:rPr lang="en-GB" sz="2400" b="1" dirty="0"/>
              <a:t> KRUPALINI E</a:t>
            </a:r>
            <a:endParaRPr lang="en-US" sz="2400" b="1" dirty="0"/>
          </a:p>
          <a:p>
            <a:pPr algn="l"/>
            <a:r>
              <a:rPr lang="en-US" sz="2400" b="1" dirty="0"/>
              <a:t>REGISTER NO:</a:t>
            </a:r>
            <a:r>
              <a:rPr lang="en-GB" sz="2400" b="1" dirty="0"/>
              <a:t> 312218057</a:t>
            </a:r>
            <a:endParaRPr lang="en-GB" sz="2400" b="1" dirty="0"/>
          </a:p>
          <a:p>
            <a:pPr algn="l"/>
            <a:r>
              <a:rPr lang="en-US" altLang="en-GB" sz="2400" b="1" dirty="0"/>
              <a:t>NM ID :11D670DC842BEBAAF03481A493243E5B</a:t>
            </a:r>
            <a:endParaRPr lang="en-US" altLang="en-GB" sz="2400" b="1" dirty="0"/>
          </a:p>
          <a:p>
            <a:pPr algn="l"/>
            <a:r>
              <a:rPr lang="en-US" sz="2400" b="1" dirty="0"/>
              <a:t>DEPARTMENT:</a:t>
            </a:r>
            <a:r>
              <a:rPr lang="en-GB" sz="2400" b="1" dirty="0"/>
              <a:t> </a:t>
            </a:r>
            <a:r>
              <a:rPr lang="en-US" sz="2400" b="1" dirty="0"/>
              <a:t>B.COM GENERAL</a:t>
            </a:r>
            <a:endParaRPr lang="en-US" sz="2400" b="1" dirty="0"/>
          </a:p>
          <a:p>
            <a:pPr algn="l"/>
            <a:r>
              <a:rPr lang="en-US" sz="2400" b="1" dirty="0"/>
              <a:t>COLLEGE:</a:t>
            </a:r>
            <a:r>
              <a:rPr lang="en-GB" sz="2400" b="1" dirty="0"/>
              <a:t> </a:t>
            </a:r>
            <a:r>
              <a:rPr lang="en-US" sz="2400" b="1" dirty="0"/>
              <a:t>ST.ANNE’S ART SICENCE COLLEGE</a:t>
            </a:r>
            <a:endParaRPr lang="en-US" sz="2400" b="1" dirty="0"/>
          </a:p>
          <a:p>
            <a:pPr algn="ctr"/>
            <a:r>
              <a:rPr lang="en-US" sz="2400" b="1" dirty="0"/>
              <a:t>           </a:t>
            </a:r>
            <a:endParaRPr lang="en-IN" sz="2400"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3110548" y="362381"/>
            <a:ext cx="3303904" cy="629018"/>
          </a:xfrm>
          <a:prstGeom prst="rect">
            <a:avLst/>
          </a:prstGeom>
        </p:spPr>
        <p:txBody>
          <a:bodyPr vert="horz" wrap="square" lIns="0" tIns="13335" rIns="0" bIns="0" rtlCol="0">
            <a:spAutoFit/>
          </a:bodyPr>
          <a:lstStyle/>
          <a:p>
            <a:pPr marL="12700">
              <a:lnSpc>
                <a:spcPct val="100000"/>
              </a:lnSpc>
              <a:spcBef>
                <a:spcPts val="105"/>
              </a:spcBef>
            </a:pP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M</a:t>
            </a:r>
            <a:r>
              <a:rPr sz="4000" b="1"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O</a:t>
            </a:r>
            <a:r>
              <a:rPr sz="4000" b="1" strike="sngStrike" spc="-1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D</a:t>
            </a:r>
            <a:r>
              <a:rPr sz="4000" b="1" strike="sngStrike" spc="-3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E</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LL</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I</a:t>
            </a:r>
            <a:r>
              <a:rPr sz="4000" b="1" strike="sngStrike" spc="30"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N</a:t>
            </a:r>
            <a:r>
              <a:rPr sz="4000" b="1" strike="sngStrike" spc="5" dirty="0">
                <a:solidFill>
                  <a:schemeClr val="bg2"/>
                </a:solidFill>
                <a:latin typeface="ADLaM Display" panose="02010000000000000000" pitchFamily="2" charset="0"/>
                <a:ea typeface="ADLaM Display" panose="02010000000000000000" pitchFamily="2" charset="0"/>
                <a:cs typeface="ADLaM Display" panose="02010000000000000000" pitchFamily="2" charset="0"/>
              </a:rPr>
              <a:t>G</a:t>
            </a:r>
            <a:endParaRPr sz="4000" strike="sngStrike" dirty="0">
              <a:solidFill>
                <a:schemeClr val="bg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Rectangle 1"/>
          <p:cNvSpPr/>
          <p:nvPr/>
        </p:nvSpPr>
        <p:spPr>
          <a:xfrm>
            <a:off x="1295399" y="1334974"/>
            <a:ext cx="8239125"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i="1" dirty="0"/>
          </a:p>
          <a:p>
            <a:pPr algn="ctr"/>
            <a:endParaRPr lang="en-US" sz="2000" b="1" i="1" dirty="0"/>
          </a:p>
          <a:p>
            <a:pPr algn="ctr"/>
            <a:endParaRPr lang="en-US" sz="2000" b="1" i="1" dirty="0"/>
          </a:p>
          <a:p>
            <a:pPr marL="342900" indent="-342900" algn="ctr">
              <a:buFont typeface="Wingdings" panose="05000000000000000000" pitchFamily="2" charset="2"/>
              <a:buChar char="q"/>
            </a:pPr>
            <a:r>
              <a:rPr lang="en-US" sz="2000" b="1" i="1" dirty="0"/>
              <a:t>DATA COLLECTION</a:t>
            </a:r>
            <a:endParaRPr lang="en-US" sz="2000" b="1" i="1" dirty="0"/>
          </a:p>
          <a:p>
            <a:pPr algn="ctr"/>
            <a:r>
              <a:rPr lang="en-US" i="1" dirty="0"/>
              <a:t>GAGGLE TO DOWNLOAD THE DATA</a:t>
            </a:r>
            <a:endParaRPr lang="en-US" i="1" dirty="0"/>
          </a:p>
          <a:p>
            <a:pPr marL="342900" indent="-342900" algn="ctr">
              <a:buFont typeface="Wingdings" panose="05000000000000000000" pitchFamily="2" charset="2"/>
              <a:buChar char="q"/>
            </a:pPr>
            <a:r>
              <a:rPr lang="en-US" sz="2000" b="1" i="1" dirty="0"/>
              <a:t>FETURE COLLECTION</a:t>
            </a:r>
            <a:endParaRPr lang="en-US" b="1" i="1" dirty="0"/>
          </a:p>
          <a:p>
            <a:pPr algn="ctr"/>
            <a:r>
              <a:rPr lang="en-IN" i="1" dirty="0"/>
              <a:t>Employee Status </a:t>
            </a:r>
            <a:endParaRPr lang="en-IN" i="1" dirty="0"/>
          </a:p>
          <a:p>
            <a:pPr algn="ctr"/>
            <a:r>
              <a:rPr lang="en-IN" i="1" dirty="0"/>
              <a:t>Employee Type </a:t>
            </a:r>
            <a:endParaRPr lang="en-IN" i="1" dirty="0"/>
          </a:p>
          <a:p>
            <a:pPr algn="ctr"/>
            <a:r>
              <a:rPr lang="en-IN" i="1" dirty="0"/>
              <a:t>Gender Code </a:t>
            </a:r>
            <a:endParaRPr lang="en-IN" i="1" dirty="0"/>
          </a:p>
          <a:p>
            <a:pPr algn="ctr"/>
            <a:r>
              <a:rPr lang="en-IN" i="1" dirty="0"/>
              <a:t>Performance Score </a:t>
            </a:r>
            <a:endParaRPr lang="en-IN" i="1" dirty="0"/>
          </a:p>
          <a:p>
            <a:pPr algn="ctr"/>
            <a:r>
              <a:rPr lang="en-IN" i="1" dirty="0"/>
              <a:t>Current Employee Rating </a:t>
            </a:r>
            <a:endParaRPr lang="en-IN" i="1" dirty="0"/>
          </a:p>
          <a:p>
            <a:pPr marL="342900" indent="-342900" algn="ctr">
              <a:buFont typeface="Wingdings" panose="05000000000000000000" pitchFamily="2" charset="2"/>
              <a:buChar char="q"/>
            </a:pPr>
            <a:r>
              <a:rPr lang="en-US" sz="2000" b="1" i="1" dirty="0"/>
              <a:t>DATA CLEANING</a:t>
            </a:r>
            <a:endParaRPr lang="en-US" b="1" i="1" dirty="0"/>
          </a:p>
          <a:p>
            <a:pPr algn="ctr"/>
            <a:r>
              <a:rPr lang="en-US" i="1" dirty="0"/>
              <a:t>MIISSING VALUE IDENTIFY</a:t>
            </a:r>
            <a:endParaRPr lang="en-US" i="1" dirty="0"/>
          </a:p>
          <a:p>
            <a:pPr algn="ctr"/>
            <a:r>
              <a:rPr lang="en-US" i="1" dirty="0"/>
              <a:t>MISSING VALUE FILTER</a:t>
            </a:r>
            <a:endParaRPr lang="en-US" i="1" dirty="0"/>
          </a:p>
          <a:p>
            <a:pPr marL="342900" indent="-342900" algn="ctr">
              <a:buFont typeface="Wingdings" panose="05000000000000000000" pitchFamily="2" charset="2"/>
              <a:buChar char="q"/>
            </a:pPr>
            <a:r>
              <a:rPr lang="en-US" sz="2000" b="1" i="1" dirty="0"/>
              <a:t>PERFORMANCE LEVEL</a:t>
            </a:r>
            <a:endParaRPr lang="en-US" sz="2000" b="1" i="1" dirty="0"/>
          </a:p>
          <a:p>
            <a:pPr marL="342900" indent="-342900" algn="ctr">
              <a:buFont typeface="Wingdings" panose="05000000000000000000" pitchFamily="2" charset="2"/>
              <a:buChar char="q"/>
            </a:pPr>
            <a:r>
              <a:rPr lang="en-US" sz="2000" b="1" i="1" dirty="0"/>
              <a:t>SUMMARY</a:t>
            </a:r>
            <a:endParaRPr lang="en-US" sz="2000" b="1" i="1" dirty="0"/>
          </a:p>
          <a:p>
            <a:pPr algn="ctr"/>
            <a:r>
              <a:rPr lang="en-US" i="1" dirty="0"/>
              <a:t>CREATE A PIVOT TABLE</a:t>
            </a:r>
            <a:endParaRPr lang="en-US" i="1" dirty="0"/>
          </a:p>
          <a:p>
            <a:pPr algn="ctr"/>
            <a:r>
              <a:rPr lang="en-US" i="1" dirty="0"/>
              <a:t>CREATING GRAPH</a:t>
            </a:r>
            <a:endParaRPr lang="en-US" i="1" dirty="0"/>
          </a:p>
          <a:p>
            <a:pPr algn="ctr"/>
            <a:endParaRPr lang="en-IN" i="1" dirty="0"/>
          </a:p>
          <a:p>
            <a:pPr algn="ctr"/>
            <a:endParaRPr lang="en-IN" i="1" dirty="0"/>
          </a:p>
          <a:p>
            <a:pPr algn="ctr"/>
            <a:endParaRPr lang="en-US" i="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18935"/>
            <a:ext cx="3423762" cy="690574"/>
          </a:xfrm>
          <a:prstGeom prst="rect">
            <a:avLst/>
          </a:prstGeom>
        </p:spPr>
        <p:txBody>
          <a:bodyPr vert="horz" wrap="square" lIns="0" tIns="13335" rIns="0" bIns="0" rtlCol="0">
            <a:spAutoFit/>
          </a:bodyPr>
          <a:lstStyle/>
          <a:p>
            <a:pPr marL="12700" algn="ctr">
              <a:lnSpc>
                <a:spcPct val="100000"/>
              </a:lnSpc>
              <a:spcBef>
                <a:spcPts val="105"/>
              </a:spcBef>
            </a:pPr>
            <a:r>
              <a:rPr sz="4400" b="1" dirty="0">
                <a:solidFill>
                  <a:schemeClr val="bg2"/>
                </a:solidFill>
                <a:latin typeface="Berlin Sans FB Demi" panose="02000000000000000000" pitchFamily="2" charset="0"/>
              </a:rPr>
              <a:t>R</a:t>
            </a:r>
            <a:r>
              <a:rPr sz="4400" b="1" spc="-40" dirty="0">
                <a:solidFill>
                  <a:schemeClr val="bg2"/>
                </a:solidFill>
                <a:latin typeface="Berlin Sans FB Demi" panose="02000000000000000000" pitchFamily="2" charset="0"/>
              </a:rPr>
              <a:t>E</a:t>
            </a:r>
            <a:r>
              <a:rPr sz="4400" b="1" spc="15" dirty="0">
                <a:solidFill>
                  <a:schemeClr val="bg2"/>
                </a:solidFill>
                <a:latin typeface="Berlin Sans FB Demi" panose="02000000000000000000" pitchFamily="2" charset="0"/>
              </a:rPr>
              <a:t>S</a:t>
            </a:r>
            <a:r>
              <a:rPr sz="4400" b="1" spc="-30" dirty="0">
                <a:solidFill>
                  <a:schemeClr val="bg2"/>
                </a:solidFill>
                <a:latin typeface="Berlin Sans FB Demi" panose="02000000000000000000" pitchFamily="2" charset="0"/>
              </a:rPr>
              <a:t>U</a:t>
            </a:r>
            <a:r>
              <a:rPr sz="4400" b="1" spc="-405" dirty="0">
                <a:solidFill>
                  <a:schemeClr val="bg2"/>
                </a:solidFill>
                <a:latin typeface="Berlin Sans FB Demi" panose="02000000000000000000" pitchFamily="2" charset="0"/>
              </a:rPr>
              <a:t>L</a:t>
            </a:r>
            <a:r>
              <a:rPr sz="4400" b="1" dirty="0">
                <a:solidFill>
                  <a:schemeClr val="bg2"/>
                </a:solidFill>
                <a:latin typeface="Berlin Sans FB Demi" panose="02000000000000000000" pitchFamily="2" charset="0"/>
              </a:rPr>
              <a:t>TS</a:t>
            </a:r>
            <a:endParaRPr sz="4400" b="1" dirty="0">
              <a:solidFill>
                <a:schemeClr val="bg2"/>
              </a:solidFill>
              <a:latin typeface="Berlin Sans FB Demi" panose="02000000000000000000" pitchFamily="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1973897" y="1290954"/>
          <a:ext cx="7238999" cy="5029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318" y="611505"/>
            <a:ext cx="3816668" cy="138589"/>
          </a:xfrm>
        </p:spPr>
        <p:txBody>
          <a:bodyPr>
            <a:normAutofit fontScale="90000"/>
          </a:bodyPr>
          <a:lstStyle/>
          <a:p>
            <a:r>
              <a:rPr lang="en-IN" sz="4400" b="1" dirty="0">
                <a:solidFill>
                  <a:schemeClr val="bg1"/>
                </a:solidFill>
                <a:latin typeface="Berlin Sans FB Demi" panose="02000000000000000000" pitchFamily="2" charset="0"/>
                <a:ea typeface="ADLaM Display" panose="02010000000000000000" pitchFamily="2" charset="0"/>
                <a:cs typeface="ADLaM Display" panose="02010000000000000000" pitchFamily="2" charset="0"/>
              </a:rPr>
              <a:t>R</a:t>
            </a:r>
            <a:r>
              <a:rPr lang="en-IN" sz="4400" b="1" spc="-40" dirty="0">
                <a:solidFill>
                  <a:schemeClr val="bg1"/>
                </a:solidFill>
                <a:latin typeface="Berlin Sans FB Demi" panose="02000000000000000000" pitchFamily="2" charset="0"/>
                <a:ea typeface="ADLaM Display" panose="02010000000000000000" pitchFamily="2" charset="0"/>
                <a:cs typeface="ADLaM Display" panose="02010000000000000000" pitchFamily="2" charset="0"/>
              </a:rPr>
              <a:t>E</a:t>
            </a:r>
            <a:r>
              <a:rPr lang="en-IN" sz="4400" b="1" spc="15" dirty="0">
                <a:solidFill>
                  <a:schemeClr val="bg1"/>
                </a:solidFill>
                <a:latin typeface="Berlin Sans FB Demi" panose="02000000000000000000" pitchFamily="2" charset="0"/>
                <a:ea typeface="ADLaM Display" panose="02010000000000000000" pitchFamily="2" charset="0"/>
                <a:cs typeface="ADLaM Display" panose="02010000000000000000" pitchFamily="2" charset="0"/>
              </a:rPr>
              <a:t>S</a:t>
            </a:r>
            <a:r>
              <a:rPr lang="en-IN" sz="4400" b="1" spc="-30" dirty="0">
                <a:solidFill>
                  <a:schemeClr val="bg1"/>
                </a:solidFill>
                <a:latin typeface="Berlin Sans FB Demi" panose="02000000000000000000" pitchFamily="2" charset="0"/>
                <a:ea typeface="ADLaM Display" panose="02010000000000000000" pitchFamily="2" charset="0"/>
                <a:cs typeface="ADLaM Display" panose="02010000000000000000" pitchFamily="2" charset="0"/>
              </a:rPr>
              <a:t>U</a:t>
            </a:r>
            <a:r>
              <a:rPr lang="en-IN" sz="4400" b="1" spc="-405" dirty="0">
                <a:solidFill>
                  <a:schemeClr val="bg1"/>
                </a:solidFill>
                <a:latin typeface="Berlin Sans FB Demi" panose="02000000000000000000" pitchFamily="2" charset="0"/>
                <a:ea typeface="ADLaM Display" panose="02010000000000000000" pitchFamily="2" charset="0"/>
                <a:cs typeface="ADLaM Display" panose="02010000000000000000" pitchFamily="2" charset="0"/>
              </a:rPr>
              <a:t>L</a:t>
            </a:r>
            <a:r>
              <a:rPr lang="en-IN" sz="4400" b="1" dirty="0">
                <a:solidFill>
                  <a:schemeClr val="bg1"/>
                </a:solidFill>
                <a:latin typeface="Berlin Sans FB Demi" panose="02000000000000000000" pitchFamily="2" charset="0"/>
                <a:ea typeface="ADLaM Display" panose="02010000000000000000" pitchFamily="2" charset="0"/>
                <a:cs typeface="ADLaM Display" panose="02010000000000000000" pitchFamily="2" charset="0"/>
              </a:rPr>
              <a:t>TS</a:t>
            </a:r>
            <a:endParaRPr lang="en-IN" sz="4400" b="1" dirty="0">
              <a:solidFill>
                <a:schemeClr val="bg1"/>
              </a:solidFill>
              <a:latin typeface="Berlin Sans FB Demi" panose="02000000000000000000" pitchFamily="2" charset="0"/>
              <a:ea typeface="ADLaM Display" panose="02010000000000000000" pitchFamily="2" charset="0"/>
              <a:cs typeface="ADLaM Display" panose="02010000000000000000" pitchFamily="2" charset="0"/>
            </a:endParaRPr>
          </a:p>
        </p:txBody>
      </p:sp>
      <p:graphicFrame>
        <p:nvGraphicFramePr>
          <p:cNvPr id="4" name="Chart 3"/>
          <p:cNvGraphicFramePr/>
          <p:nvPr/>
        </p:nvGraphicFramePr>
        <p:xfrm>
          <a:off x="1447800" y="1714500"/>
          <a:ext cx="7410450" cy="47148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2645" y="474740"/>
            <a:ext cx="3207068" cy="758190"/>
          </a:xfrm>
        </p:spPr>
        <p:txBody>
          <a:bodyPr>
            <a:normAutofit/>
          </a:bodyPr>
          <a:lstStyle/>
          <a:p>
            <a:r>
              <a:rPr lang="en-IN" sz="4000" b="1" dirty="0">
                <a:solidFill>
                  <a:schemeClr val="bg1"/>
                </a:solidFill>
              </a:rPr>
              <a:t>R</a:t>
            </a:r>
            <a:r>
              <a:rPr lang="en-IN" sz="4000" b="1" spc="-40" dirty="0">
                <a:solidFill>
                  <a:schemeClr val="bg1"/>
                </a:solidFill>
              </a:rPr>
              <a:t>E</a:t>
            </a:r>
            <a:r>
              <a:rPr lang="en-IN" sz="4000" b="1" spc="15" dirty="0">
                <a:solidFill>
                  <a:schemeClr val="bg1"/>
                </a:solidFill>
              </a:rPr>
              <a:t>S</a:t>
            </a:r>
            <a:r>
              <a:rPr lang="en-IN" sz="4000" b="1" spc="-30" dirty="0">
                <a:solidFill>
                  <a:schemeClr val="bg1"/>
                </a:solidFill>
              </a:rPr>
              <a:t>U</a:t>
            </a:r>
            <a:r>
              <a:rPr lang="en-IN" sz="4000" b="1" spc="-405" dirty="0">
                <a:solidFill>
                  <a:schemeClr val="bg1"/>
                </a:solidFill>
              </a:rPr>
              <a:t>L</a:t>
            </a:r>
            <a:r>
              <a:rPr lang="en-IN" sz="4000" b="1" dirty="0">
                <a:solidFill>
                  <a:schemeClr val="bg1"/>
                </a:solidFill>
              </a:rPr>
              <a:t>TS</a:t>
            </a:r>
            <a:endParaRPr lang="en-IN" sz="4000" b="1" dirty="0">
              <a:solidFill>
                <a:schemeClr val="bg1"/>
              </a:solidFill>
            </a:endParaRPr>
          </a:p>
        </p:txBody>
      </p:sp>
      <p:graphicFrame>
        <p:nvGraphicFramePr>
          <p:cNvPr id="4" name="Chart 3"/>
          <p:cNvGraphicFramePr/>
          <p:nvPr/>
        </p:nvGraphicFramePr>
        <p:xfrm>
          <a:off x="755332" y="1375173"/>
          <a:ext cx="9067323" cy="473273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735" y="0"/>
            <a:ext cx="9905998" cy="2269378"/>
          </a:xfrm>
        </p:spPr>
        <p:txBody>
          <a:bodyPr/>
          <a:lstStyle/>
          <a:p>
            <a:r>
              <a:rPr lang="en-US" dirty="0">
                <a:solidFill>
                  <a:schemeClr val="bg1"/>
                </a:solidFill>
                <a:latin typeface="Times New Roman" panose="02020603050405020304" pitchFamily="18" charset="0"/>
                <a:cs typeface="Times New Roman" panose="02020603050405020304" pitchFamily="18" charset="0"/>
              </a:rPr>
              <a:t>conclusion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loud 2"/>
          <p:cNvSpPr/>
          <p:nvPr/>
        </p:nvSpPr>
        <p:spPr>
          <a:xfrm>
            <a:off x="2024062" y="1214438"/>
            <a:ext cx="8370093" cy="5376909"/>
          </a:xfrm>
          <a:prstGeom prst="cloud">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6" y="1005091"/>
            <a:ext cx="3705225" cy="50911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3200" b="1" dirty="0">
                <a:solidFill>
                  <a:schemeClr val="tx2"/>
                </a:solidFill>
                <a:latin typeface="Berlin Sans FB Demi" panose="02000000000000000000" pitchFamily="2" charset="0"/>
                <a:ea typeface="Berlin Sans FB Demi" panose="02000000000000000000" pitchFamily="2" charset="0"/>
              </a:rPr>
              <a:t>PRO</a:t>
            </a:r>
            <a:r>
              <a:rPr lang="en-GB" sz="3200" b="1" dirty="0">
                <a:solidFill>
                  <a:schemeClr val="tx2"/>
                </a:solidFill>
                <a:latin typeface="Berlin Sans FB Demi" panose="02000000000000000000" pitchFamily="2" charset="0"/>
                <a:ea typeface="Berlin Sans FB Demi" panose="02000000000000000000" pitchFamily="2" charset="0"/>
              </a:rPr>
              <a:t>J</a:t>
            </a:r>
            <a:r>
              <a:rPr sz="3200" b="1" dirty="0">
                <a:solidFill>
                  <a:schemeClr val="tx2"/>
                </a:solidFill>
                <a:latin typeface="Berlin Sans FB Demi" panose="02000000000000000000" pitchFamily="2" charset="0"/>
                <a:ea typeface="Berlin Sans FB Demi" panose="02000000000000000000" pitchFamily="2" charset="0"/>
              </a:rPr>
              <a:t>ECT TITLE</a:t>
            </a:r>
            <a:endParaRPr sz="3200" b="1">
              <a:solidFill>
                <a:schemeClr val="tx2"/>
              </a:solidFill>
              <a:latin typeface="Berlin Sans FB Demi" panose="02000000000000000000" pitchFamily="2" charset="0"/>
              <a:ea typeface="Berlin Sans FB Demi" panose="0200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3" name="TextBox 22"/>
          <p:cNvSpPr txBox="1"/>
          <p:nvPr/>
        </p:nvSpPr>
        <p:spPr>
          <a:xfrm>
            <a:off x="1009650" y="2713375"/>
            <a:ext cx="8593228" cy="120032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rPr>
              <a:t>Employee Performance Analysis using Excel</a:t>
            </a:r>
            <a:endParaRPr lang="en-IN" sz="3600" dirty="0">
              <a:solidFill>
                <a:schemeClr val="bg2">
                  <a:lumMod val="10000"/>
                </a:schemeClr>
              </a:solidFill>
              <a:latin typeface="Algerian" panose="02000000000000000000" pitchFamily="2" charset="0"/>
              <a:ea typeface="Algerian" panose="02000000000000000000" pitchFamily="2"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109880" y="1045159"/>
            <a:ext cx="2357120" cy="5059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13335" rIns="0" bIns="0" rtlCol="0">
            <a:spAutoFit/>
          </a:bodyPr>
          <a:lstStyle/>
          <a:p>
            <a:pPr marL="12700">
              <a:lnSpc>
                <a:spcPct val="100000"/>
              </a:lnSpc>
              <a:spcBef>
                <a:spcPts val="105"/>
              </a:spcBef>
            </a:pPr>
            <a:r>
              <a:rPr sz="3200" spc="2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r>
              <a:rPr sz="3200" spc="-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G</a:t>
            </a:r>
            <a:r>
              <a:rPr sz="3200" spc="-3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E</a:t>
            </a:r>
            <a:r>
              <a:rPr sz="3200" spc="15"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N</a:t>
            </a:r>
            <a:r>
              <a:rPr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D</a:t>
            </a:r>
            <a:r>
              <a:rPr lang="en-GB"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A</a:t>
            </a:r>
            <a:endParaRPr sz="3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55092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nchor="t">
            <a:spAutoFit/>
          </a:bodyPr>
          <a:lstStyle/>
          <a:p>
            <a:pPr marL="514350" indent="-514350">
              <a:buFont typeface="Arial" panose="020B0604020202020204" pitchFamily="34" charset="0"/>
              <a:buChar char="•"/>
            </a:pP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Problem Statement</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Project Overview</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End Users</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Our Solution and Proposition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i="1" dirty="0">
                <a:solidFill>
                  <a:schemeClr val="tx1"/>
                </a:solidFill>
                <a:latin typeface="Times New Roman" panose="02020603050405020304" pitchFamily="18" charset="0"/>
                <a:cs typeface="Times New Roman" panose="02020603050405020304" pitchFamily="18" charset="0"/>
              </a:rPr>
              <a:t>Dataset Description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Modelling Approach</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Results and </a:t>
            </a:r>
            <a:r>
              <a:rPr lang="en-US" sz="3200" i="1" dirty="0">
                <a:solidFill>
                  <a:schemeClr val="tx1"/>
                </a:solidFill>
                <a:latin typeface="Times New Roman" panose="02020603050405020304" pitchFamily="18" charset="0"/>
                <a:cs typeface="Times New Roman" panose="02020603050405020304" pitchFamily="18" charset="0"/>
              </a:rPr>
              <a:t>Discussion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r>
              <a:rPr lang="en-US" sz="3200" b="0" i="1" dirty="0">
                <a:solidFill>
                  <a:schemeClr val="tx1"/>
                </a:solidFill>
                <a:effectLst/>
                <a:latin typeface="Times New Roman" panose="02020603050405020304" pitchFamily="18" charset="0"/>
                <a:cs typeface="Times New Roman" panose="02020603050405020304" pitchFamily="18" charset="0"/>
              </a:rPr>
              <a:t>Conclusion</a:t>
            </a:r>
            <a:endParaRPr lang="en-US" sz="3200" b="0" i="1" dirty="0">
              <a:solidFill>
                <a:schemeClr val="tx1"/>
              </a:solidFill>
              <a:effectLst/>
              <a:latin typeface="Times New Roman" panose="02020603050405020304" pitchFamily="18" charset="0"/>
              <a:cs typeface="Times New Roman" panose="02020603050405020304" pitchFamily="18" charset="0"/>
            </a:endParaRPr>
          </a:p>
          <a:p>
            <a:pPr marL="514350" indent="-514350">
              <a:buFont typeface="Arial" panose="020B0604020202020204" pitchFamily="34" charset="0"/>
              <a:buChar char="•"/>
            </a:pPr>
            <a:endParaRPr lang="en-IN" sz="3200" i="1" dirty="0">
              <a:solidFill>
                <a:schemeClr val="tx1"/>
              </a:solidFill>
              <a:latin typeface="Times New Roman" panose="02020603050405020304" pitchFamily="18" charset="0"/>
              <a:cs typeface="Times New Roman" panose="02020603050405020304" pitchFamily="18" charset="0"/>
            </a:endParaRPr>
          </a:p>
        </p:txBody>
      </p:sp>
      <p:sp>
        <p:nvSpPr>
          <p:cNvPr id="24" name="Scroll: Horizontal 23"/>
          <p:cNvSpPr/>
          <p:nvPr/>
        </p:nvSpPr>
        <p:spPr>
          <a:xfrm>
            <a:off x="752475" y="28580"/>
            <a:ext cx="2778299" cy="1522488"/>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AGENDA</a:t>
            </a:r>
            <a:endParaRPr lang="en-US"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1"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ACHIEVEMENT</a:t>
            </a:r>
            <a:endParaRPr lang="en-US" sz="2800" i="1" dirty="0">
              <a:latin typeface="Times New Roman" panose="02020603050405020304" pitchFamily="18" charset="0"/>
              <a:ea typeface="Tisa Offc Serif Pro" panose="02000000000000000000" pitchFamily="2" charset="0"/>
              <a:cs typeface="Times New Roman" panose="02020603050405020304" pitchFamily="18" charset="0"/>
            </a:endParaRP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FOR IS INCREMENT</a:t>
            </a:r>
            <a:endParaRPr lang="en-US" sz="2800" i="1" dirty="0">
              <a:latin typeface="Times New Roman" panose="02020603050405020304" pitchFamily="18" charset="0"/>
              <a:ea typeface="Tisa Offc Serif Pro" panose="02000000000000000000" pitchFamily="2" charset="0"/>
              <a:cs typeface="Times New Roman" panose="02020603050405020304" pitchFamily="18" charset="0"/>
            </a:endParaRP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Effectively considers multiple perspectives and approaches before making decisions</a:t>
            </a:r>
            <a:endParaRPr lang="en-US" sz="2800" i="1" dirty="0">
              <a:latin typeface="Times New Roman" panose="02020603050405020304" pitchFamily="18" charset="0"/>
              <a:ea typeface="Tisa Offc Serif Pro" panose="02000000000000000000" pitchFamily="2" charset="0"/>
              <a:cs typeface="Times New Roman" panose="02020603050405020304" pitchFamily="18" charset="0"/>
            </a:endParaRPr>
          </a:p>
          <a:p>
            <a:pPr marL="285750" indent="-285750">
              <a:buFont typeface="Arial" panose="020B0604020202020204" pitchFamily="34" charset="0"/>
              <a:buChar char="•"/>
            </a:pPr>
            <a:r>
              <a:rPr lang="en-US" sz="2800" i="1" dirty="0">
                <a:latin typeface="Times New Roman" panose="02020603050405020304" pitchFamily="18" charset="0"/>
                <a:ea typeface="Tisa Offc Serif Pro" panose="02000000000000000000" pitchFamily="2" charset="0"/>
                <a:cs typeface="Times New Roman" panose="02020603050405020304" pitchFamily="18" charset="0"/>
              </a:rPr>
              <a:t>Displayed a consistently strong ability to tackle challenging problems efficiently</a:t>
            </a:r>
            <a:endParaRPr lang="en-US" sz="2800" i="1" dirty="0">
              <a:latin typeface="Times New Roman" panose="02020603050405020304" pitchFamily="18" charset="0"/>
              <a:ea typeface="Tisa Offc Serif Pro" panose="02000000000000000000" pitchFamily="2" charset="0"/>
              <a:cs typeface="Times New Roman" panose="02020603050405020304" pitchFamily="18" charset="0"/>
            </a:endParaRPr>
          </a:p>
          <a:p>
            <a:pPr algn="ctr"/>
            <a:endParaRPr lang="en-IN" i="1" dirty="0">
              <a:latin typeface="Times New Roman" panose="02020603050405020304" pitchFamily="18" charset="0"/>
              <a:ea typeface="Tisa Offc Serif Pro" panose="02000000000000000000" pitchFamily="2" charset="0"/>
              <a:cs typeface="Times New Roman" panose="02020603050405020304" pitchFamily="18" charset="0"/>
            </a:endParaRPr>
          </a:p>
        </p:txBody>
      </p:sp>
      <p:sp>
        <p:nvSpPr>
          <p:cNvPr id="11" name="Speech Bubble: Oval 10"/>
          <p:cNvSpPr/>
          <p:nvPr/>
        </p:nvSpPr>
        <p:spPr>
          <a:xfrm rot="20625025">
            <a:off x="721074" y="187347"/>
            <a:ext cx="3117039" cy="1983836"/>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7"/>
          <p:cNvSpPr txBox="1"/>
          <p:nvPr/>
        </p:nvSpPr>
        <p:spPr>
          <a:xfrm rot="20336560">
            <a:off x="-1427151" y="778774"/>
            <a:ext cx="6349977" cy="1137491"/>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marL="12700" algn="ctr">
              <a:lnSpc>
                <a:spcPct val="100000"/>
              </a:lnSpc>
              <a:spcBef>
                <a:spcPts val="130"/>
              </a:spcBef>
              <a:tabLst>
                <a:tab pos="2727960" algn="l"/>
              </a:tabLst>
            </a:pPr>
            <a:r>
              <a:rPr lang="en-GB" b="1" spc="-20" dirty="0">
                <a:solidFill>
                  <a:schemeClr val="tx1"/>
                </a:solidFill>
                <a:latin typeface="Berlin Sans FB Demi" panose="02000000000000000000" pitchFamily="2" charset="0"/>
                <a:ea typeface="Baguet Script" panose="02000000000000000000" pitchFamily="2" charset="0"/>
              </a:rPr>
              <a:t>        P</a:t>
            </a:r>
            <a:r>
              <a:rPr lang="en-GB" b="1" spc="15" dirty="0">
                <a:solidFill>
                  <a:schemeClr val="tx1"/>
                </a:solidFill>
                <a:latin typeface="Berlin Sans FB Demi" panose="02000000000000000000" pitchFamily="2" charset="0"/>
                <a:ea typeface="Baguet Script" panose="02000000000000000000" pitchFamily="2" charset="0"/>
              </a:rPr>
              <a:t>ROB</a:t>
            </a:r>
            <a:r>
              <a:rPr lang="en-GB" b="1" spc="55" dirty="0">
                <a:solidFill>
                  <a:schemeClr val="tx1"/>
                </a:solidFill>
                <a:latin typeface="Berlin Sans FB Demi" panose="02000000000000000000" pitchFamily="2" charset="0"/>
                <a:ea typeface="Baguet Script" panose="02000000000000000000" pitchFamily="2" charset="0"/>
              </a:rPr>
              <a:t>L</a:t>
            </a:r>
            <a:r>
              <a:rPr lang="en-GB" b="1" spc="-20" dirty="0">
                <a:solidFill>
                  <a:schemeClr val="tx1"/>
                </a:solidFill>
                <a:latin typeface="Berlin Sans FB Demi" panose="02000000000000000000" pitchFamily="2" charset="0"/>
                <a:ea typeface="Baguet Script" panose="02000000000000000000" pitchFamily="2" charset="0"/>
              </a:rPr>
              <a:t>M</a:t>
            </a:r>
            <a:endParaRPr lang="en-GB" b="1" spc="-20" dirty="0">
              <a:solidFill>
                <a:schemeClr val="tx1"/>
              </a:solidFill>
              <a:latin typeface="Berlin Sans FB Demi" panose="02000000000000000000" pitchFamily="2" charset="0"/>
              <a:ea typeface="Baguet Script" panose="02000000000000000000" pitchFamily="2" charset="0"/>
            </a:endParaRPr>
          </a:p>
          <a:p>
            <a:pPr marL="12700" algn="ctr">
              <a:lnSpc>
                <a:spcPct val="100000"/>
              </a:lnSpc>
              <a:spcBef>
                <a:spcPts val="130"/>
              </a:spcBef>
              <a:tabLst>
                <a:tab pos="2727960" algn="l"/>
              </a:tabLst>
            </a:pPr>
            <a:r>
              <a:rPr lang="en-GB" b="1" spc="-20" dirty="0">
                <a:solidFill>
                  <a:schemeClr val="tx1"/>
                </a:solidFill>
                <a:latin typeface="Berlin Sans FB Demi" panose="02000000000000000000" pitchFamily="2" charset="0"/>
                <a:ea typeface="Baguet Script" panose="02000000000000000000" pitchFamily="2" charset="0"/>
              </a:rPr>
              <a:t>        STATEMENT </a:t>
            </a:r>
            <a:endParaRPr lang="en-GB" b="1">
              <a:solidFill>
                <a:schemeClr val="tx1"/>
              </a:solidFill>
              <a:latin typeface="Berlin Sans FB Demi" panose="02000000000000000000" pitchFamily="2" charset="0"/>
              <a:ea typeface="Baguet Script" panose="02000000000000000000" pitchFamily="2" charset="0"/>
            </a:endParaRPr>
          </a:p>
        </p:txBody>
      </p:sp>
      <p:grpSp>
        <p:nvGrpSpPr>
          <p:cNvPr id="32" name="object 2"/>
          <p:cNvGrpSpPr/>
          <p:nvPr/>
        </p:nvGrpSpPr>
        <p:grpSpPr>
          <a:xfrm>
            <a:off x="8312944" y="2019300"/>
            <a:ext cx="2762250" cy="3257550"/>
            <a:chOff x="7991475" y="2933700"/>
            <a:chExt cx="2762250" cy="3257550"/>
          </a:xfrm>
        </p:grpSpPr>
        <p:sp>
          <p:nvSpPr>
            <p:cNvPr id="2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31" name="object 5"/>
            <p:cNvPicPr/>
            <p:nvPr/>
          </p:nvPicPr>
          <p:blipFill>
            <a:blip r:embed="rId2" cstate="print"/>
            <a:stretch>
              <a:fillRect/>
            </a:stretch>
          </p:blipFill>
          <p:spPr>
            <a:xfrm>
              <a:off x="7991475" y="2933700"/>
              <a:ext cx="2762250" cy="3257550"/>
            </a:xfrm>
            <a:prstGeom prst="rect">
              <a:avLst/>
            </a:prstGeom>
          </p:spPr>
        </p:pic>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1250156"/>
            <a:ext cx="3533775" cy="520779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nchor="t">
            <a:spAutoFit/>
          </a:bodyPr>
          <a:lstStyle/>
          <a:p>
            <a:pPr marL="12700" algn="ctr">
              <a:lnSpc>
                <a:spcPct val="100000"/>
              </a:lnSpc>
              <a:spcBef>
                <a:spcPts val="130"/>
              </a:spcBef>
              <a:tabLst>
                <a:tab pos="2642870" algn="l"/>
              </a:tabLst>
            </a:pPr>
            <a:r>
              <a:rPr sz="4400" b="1" u="sng" spc="5" dirty="0">
                <a:solidFill>
                  <a:schemeClr val="bg1"/>
                </a:solidFill>
                <a:latin typeface="Aptos ExtraBold" panose="020B0004020202020204" pitchFamily="34" charset="0"/>
              </a:rPr>
              <a:t>PROJECT</a:t>
            </a:r>
            <a:r>
              <a:rPr lang="en-GB" sz="4400" b="1" u="sng" spc="5" dirty="0">
                <a:solidFill>
                  <a:schemeClr val="bg1"/>
                </a:solidFill>
                <a:latin typeface="Aptos ExtraBold" panose="020B0004020202020204" pitchFamily="34" charset="0"/>
              </a:rPr>
              <a:t> O</a:t>
            </a:r>
            <a:r>
              <a:rPr sz="4400" b="1" u="sng" spc="-20" dirty="0">
                <a:solidFill>
                  <a:schemeClr val="bg1"/>
                </a:solidFill>
                <a:latin typeface="Aptos ExtraBold" panose="020B0004020202020204" pitchFamily="34" charset="0"/>
              </a:rPr>
              <a:t>VERVIEW</a:t>
            </a:r>
            <a:endParaRPr sz="4400" b="1" u="sng">
              <a:solidFill>
                <a:schemeClr val="bg1"/>
              </a:solidFill>
              <a:latin typeface="Aptos ExtraBold" panose="020B0004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solidFill>
                  <a:schemeClr val="tx1"/>
                </a:solidFill>
                <a:latin typeface="Aptos ExtraBold" panose="020B00040202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endParaRPr lang="en-US" sz="2400" b="1" dirty="0">
              <a:solidFill>
                <a:schemeClr val="tx1"/>
              </a:solidFill>
              <a:latin typeface="Aptos ExtraBold" panose="020B0004020202020204" pitchFamily="34" charset="0"/>
            </a:endParaRPr>
          </a:p>
          <a:p>
            <a:pPr algn="ctr"/>
            <a:r>
              <a:rPr lang="en-US" sz="2400" b="1" dirty="0">
                <a:solidFill>
                  <a:schemeClr val="tx1"/>
                </a:solidFill>
                <a:latin typeface="Aptos ExtraBold" panose="020B0004020202020204" pitchFamily="34" charset="0"/>
              </a:rPr>
              <a:t>Compare strengths and weaknesses. ...</a:t>
            </a:r>
            <a:endParaRPr lang="en-US" sz="2400" b="1" dirty="0">
              <a:solidFill>
                <a:schemeClr val="tx1"/>
              </a:solidFill>
              <a:latin typeface="Aptos ExtraBold" panose="020B0004020202020204" pitchFamily="34" charset="0"/>
            </a:endParaRPr>
          </a:p>
          <a:p>
            <a:pPr algn="ctr"/>
            <a:r>
              <a:rPr lang="en-US" sz="2400" b="1" dirty="0">
                <a:solidFill>
                  <a:schemeClr val="tx1"/>
                </a:solidFill>
                <a:latin typeface="Aptos ExtraBold" panose="020B0004020202020204" pitchFamily="34" charset="0"/>
              </a:rPr>
              <a:t>Recommend actionable goals. ...</a:t>
            </a:r>
            <a:endParaRPr lang="en-IN" sz="2400" b="1" dirty="0">
              <a:solidFill>
                <a:schemeClr val="tx1"/>
              </a:solidFill>
              <a:latin typeface="Aptos ExtraBold" panose="020B00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34523" y="5865812"/>
            <a:ext cx="771088" cy="79216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878046" y="505904"/>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bg1"/>
                </a:solidFill>
                <a:latin typeface="Baguet Script" panose="02000000000000000000" pitchFamily="2" charset="0"/>
              </a:rPr>
              <a:t>W</a:t>
            </a:r>
            <a:r>
              <a:rPr sz="3200" b="1" spc="-20" dirty="0">
                <a:solidFill>
                  <a:schemeClr val="bg1"/>
                </a:solidFill>
                <a:latin typeface="Baguet Script" panose="02000000000000000000" pitchFamily="2" charset="0"/>
              </a:rPr>
              <a:t>H</a:t>
            </a:r>
            <a:r>
              <a:rPr sz="3200" b="1" spc="20" dirty="0">
                <a:solidFill>
                  <a:schemeClr val="bg1"/>
                </a:solidFill>
                <a:latin typeface="Baguet Script" panose="02000000000000000000" pitchFamily="2" charset="0"/>
              </a:rPr>
              <a:t>O</a:t>
            </a:r>
            <a:r>
              <a:rPr sz="3200" b="1" spc="-235" dirty="0">
                <a:solidFill>
                  <a:schemeClr val="bg1"/>
                </a:solidFill>
                <a:latin typeface="Baguet Script" panose="02000000000000000000" pitchFamily="2" charset="0"/>
              </a:rPr>
              <a:t> </a:t>
            </a:r>
            <a:r>
              <a:rPr sz="3200" b="1" spc="-10" dirty="0">
                <a:solidFill>
                  <a:schemeClr val="bg1"/>
                </a:solidFill>
                <a:latin typeface="Baguet Script" panose="02000000000000000000" pitchFamily="2" charset="0"/>
              </a:rPr>
              <a:t>AR</a:t>
            </a:r>
            <a:r>
              <a:rPr sz="3200" b="1" spc="15" dirty="0">
                <a:solidFill>
                  <a:schemeClr val="bg1"/>
                </a:solidFill>
                <a:latin typeface="Baguet Script" panose="02000000000000000000" pitchFamily="2" charset="0"/>
              </a:rPr>
              <a:t>E</a:t>
            </a:r>
            <a:r>
              <a:rPr sz="3200" b="1" spc="-35" dirty="0">
                <a:solidFill>
                  <a:schemeClr val="bg1"/>
                </a:solidFill>
                <a:latin typeface="Baguet Script" panose="02000000000000000000" pitchFamily="2" charset="0"/>
              </a:rPr>
              <a:t> </a:t>
            </a:r>
            <a:r>
              <a:rPr sz="3200" b="1" spc="-10" dirty="0">
                <a:solidFill>
                  <a:schemeClr val="bg1"/>
                </a:solidFill>
                <a:latin typeface="Baguet Script" panose="02000000000000000000" pitchFamily="2" charset="0"/>
              </a:rPr>
              <a:t>T</a:t>
            </a:r>
            <a:r>
              <a:rPr sz="3200" b="1" spc="-15" dirty="0">
                <a:solidFill>
                  <a:schemeClr val="bg1"/>
                </a:solidFill>
                <a:latin typeface="Baguet Script" panose="02000000000000000000" pitchFamily="2" charset="0"/>
              </a:rPr>
              <a:t>H</a:t>
            </a:r>
            <a:r>
              <a:rPr sz="3200" b="1" spc="15" dirty="0">
                <a:solidFill>
                  <a:schemeClr val="bg1"/>
                </a:solidFill>
                <a:latin typeface="Baguet Script" panose="02000000000000000000" pitchFamily="2" charset="0"/>
              </a:rPr>
              <a:t>E</a:t>
            </a:r>
            <a:r>
              <a:rPr sz="3200" b="1" spc="-35" dirty="0">
                <a:solidFill>
                  <a:schemeClr val="bg1"/>
                </a:solidFill>
                <a:latin typeface="Baguet Script" panose="02000000000000000000" pitchFamily="2" charset="0"/>
              </a:rPr>
              <a:t> </a:t>
            </a:r>
            <a:r>
              <a:rPr sz="3200" b="1" spc="-20" dirty="0">
                <a:solidFill>
                  <a:schemeClr val="bg1"/>
                </a:solidFill>
                <a:latin typeface="Baguet Script" panose="02000000000000000000" pitchFamily="2" charset="0"/>
              </a:rPr>
              <a:t>E</a:t>
            </a:r>
            <a:r>
              <a:rPr sz="3200" b="1" spc="30" dirty="0">
                <a:solidFill>
                  <a:schemeClr val="bg1"/>
                </a:solidFill>
                <a:latin typeface="Baguet Script" panose="02000000000000000000" pitchFamily="2" charset="0"/>
              </a:rPr>
              <a:t>N</a:t>
            </a:r>
            <a:r>
              <a:rPr sz="3200" b="1" spc="15" dirty="0">
                <a:solidFill>
                  <a:schemeClr val="bg1"/>
                </a:solidFill>
                <a:latin typeface="Baguet Script" panose="02000000000000000000" pitchFamily="2" charset="0"/>
              </a:rPr>
              <a:t>D</a:t>
            </a:r>
            <a:r>
              <a:rPr sz="3200" b="1" spc="-45" dirty="0">
                <a:solidFill>
                  <a:schemeClr val="bg1"/>
                </a:solidFill>
                <a:latin typeface="Baguet Script" panose="02000000000000000000" pitchFamily="2" charset="0"/>
              </a:rPr>
              <a:t> </a:t>
            </a:r>
            <a:r>
              <a:rPr sz="3200" b="1" dirty="0">
                <a:solidFill>
                  <a:schemeClr val="bg1"/>
                </a:solidFill>
                <a:latin typeface="Baguet Script" panose="02000000000000000000" pitchFamily="2" charset="0"/>
              </a:rPr>
              <a:t>U</a:t>
            </a:r>
            <a:r>
              <a:rPr sz="3200" b="1" spc="10" dirty="0">
                <a:solidFill>
                  <a:schemeClr val="bg1"/>
                </a:solidFill>
                <a:latin typeface="Baguet Script" panose="02000000000000000000" pitchFamily="2" charset="0"/>
              </a:rPr>
              <a:t>S</a:t>
            </a:r>
            <a:r>
              <a:rPr sz="3200" b="1" spc="-25" dirty="0">
                <a:solidFill>
                  <a:schemeClr val="bg1"/>
                </a:solidFill>
                <a:latin typeface="Baguet Script" panose="02000000000000000000" pitchFamily="2" charset="0"/>
              </a:rPr>
              <a:t>E</a:t>
            </a:r>
            <a:r>
              <a:rPr sz="3200" b="1" spc="-10" dirty="0">
                <a:solidFill>
                  <a:schemeClr val="bg1"/>
                </a:solidFill>
                <a:latin typeface="Baguet Script" panose="02000000000000000000" pitchFamily="2" charset="0"/>
              </a:rPr>
              <a:t>R</a:t>
            </a:r>
            <a:r>
              <a:rPr sz="3200" b="1" spc="5" dirty="0">
                <a:solidFill>
                  <a:schemeClr val="bg1"/>
                </a:solidFill>
                <a:latin typeface="Baguet Script" panose="02000000000000000000" pitchFamily="2" charset="0"/>
              </a:rPr>
              <a:t>S?</a:t>
            </a:r>
            <a:endParaRPr sz="3200" b="1">
              <a:solidFill>
                <a:schemeClr val="bg1"/>
              </a:solidFill>
              <a:latin typeface="Baguet Script" panose="02000000000000000000" pitchFamily="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3031" y="1232297"/>
            <a:ext cx="7960519" cy="503163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078" y="482941"/>
            <a:ext cx="1860243" cy="175081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95299" y="16954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latin typeface="Aptos ExtraBold" panose="020B0004020202020204" pitchFamily="34" charset="0"/>
              </a:rPr>
              <a:t>O</a:t>
            </a:r>
            <a:r>
              <a:rPr sz="3600" b="1" spc="25" dirty="0">
                <a:latin typeface="Aptos ExtraBold" panose="020B0004020202020204" pitchFamily="34" charset="0"/>
              </a:rPr>
              <a:t>U</a:t>
            </a:r>
            <a:r>
              <a:rPr sz="3600" b="1" dirty="0">
                <a:latin typeface="Aptos ExtraBold" panose="020B0004020202020204" pitchFamily="34" charset="0"/>
              </a:rPr>
              <a:t>R</a:t>
            </a:r>
            <a:r>
              <a:rPr sz="3600" b="1" spc="5" dirty="0">
                <a:latin typeface="Aptos ExtraBold" panose="020B0004020202020204" pitchFamily="34" charset="0"/>
              </a:rPr>
              <a:t> </a:t>
            </a:r>
            <a:r>
              <a:rPr sz="3600" b="1" spc="25" dirty="0">
                <a:latin typeface="Aptos ExtraBold" panose="020B0004020202020204" pitchFamily="34" charset="0"/>
              </a:rPr>
              <a:t>S</a:t>
            </a:r>
            <a:r>
              <a:rPr sz="3600" b="1" spc="10" dirty="0">
                <a:latin typeface="Aptos ExtraBold" panose="020B0004020202020204" pitchFamily="34" charset="0"/>
              </a:rPr>
              <a:t>O</a:t>
            </a:r>
            <a:r>
              <a:rPr sz="3600" b="1" spc="25" dirty="0">
                <a:latin typeface="Aptos ExtraBold" panose="020B0004020202020204" pitchFamily="34" charset="0"/>
              </a:rPr>
              <a:t>LU</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r>
              <a:rPr sz="3600" b="1" spc="-345" dirty="0">
                <a:latin typeface="Aptos ExtraBold" panose="020B0004020202020204" pitchFamily="34" charset="0"/>
              </a:rPr>
              <a:t> </a:t>
            </a:r>
            <a:r>
              <a:rPr sz="3600" b="1" spc="-35" dirty="0">
                <a:latin typeface="Aptos ExtraBold" panose="020B0004020202020204" pitchFamily="34" charset="0"/>
              </a:rPr>
              <a:t>A</a:t>
            </a:r>
            <a:r>
              <a:rPr sz="3600" b="1" spc="-5" dirty="0">
                <a:latin typeface="Aptos ExtraBold" panose="020B0004020202020204" pitchFamily="34" charset="0"/>
              </a:rPr>
              <a:t>N</a:t>
            </a:r>
            <a:r>
              <a:rPr sz="3600" b="1" dirty="0">
                <a:latin typeface="Aptos ExtraBold" panose="020B0004020202020204" pitchFamily="34" charset="0"/>
              </a:rPr>
              <a:t>D</a:t>
            </a:r>
            <a:r>
              <a:rPr sz="3600" b="1" spc="35" dirty="0">
                <a:latin typeface="Aptos ExtraBold" panose="020B0004020202020204" pitchFamily="34" charset="0"/>
              </a:rPr>
              <a:t> </a:t>
            </a:r>
            <a:r>
              <a:rPr sz="3600" b="1" spc="-30" dirty="0">
                <a:latin typeface="Aptos ExtraBold" panose="020B0004020202020204" pitchFamily="34" charset="0"/>
              </a:rPr>
              <a:t>I</a:t>
            </a:r>
            <a:r>
              <a:rPr sz="3600" b="1" spc="-35" dirty="0">
                <a:latin typeface="Aptos ExtraBold" panose="020B0004020202020204" pitchFamily="34" charset="0"/>
              </a:rPr>
              <a:t>T</a:t>
            </a:r>
            <a:r>
              <a:rPr sz="3600" b="1" dirty="0">
                <a:latin typeface="Aptos ExtraBold" panose="020B0004020202020204" pitchFamily="34" charset="0"/>
              </a:rPr>
              <a:t>S</a:t>
            </a:r>
            <a:r>
              <a:rPr sz="3600" b="1" spc="60" dirty="0">
                <a:latin typeface="Aptos ExtraBold" panose="020B0004020202020204" pitchFamily="34" charset="0"/>
              </a:rPr>
              <a:t> </a:t>
            </a:r>
            <a:r>
              <a:rPr sz="3600" b="1" spc="-295" dirty="0">
                <a:latin typeface="Aptos ExtraBold" panose="020B0004020202020204" pitchFamily="34" charset="0"/>
              </a:rPr>
              <a:t>V</a:t>
            </a:r>
            <a:r>
              <a:rPr sz="3600" b="1" spc="-35" dirty="0">
                <a:latin typeface="Aptos ExtraBold" panose="020B0004020202020204" pitchFamily="34" charset="0"/>
              </a:rPr>
              <a:t>A</a:t>
            </a:r>
            <a:r>
              <a:rPr sz="3600" b="1" spc="25" dirty="0">
                <a:latin typeface="Aptos ExtraBold" panose="020B0004020202020204" pitchFamily="34" charset="0"/>
              </a:rPr>
              <a:t>LU</a:t>
            </a:r>
            <a:r>
              <a:rPr sz="3600" b="1" dirty="0">
                <a:latin typeface="Aptos ExtraBold" panose="020B0004020202020204" pitchFamily="34" charset="0"/>
              </a:rPr>
              <a:t>E</a:t>
            </a:r>
            <a:r>
              <a:rPr sz="3600" b="1" spc="-65" dirty="0">
                <a:latin typeface="Aptos ExtraBold" panose="020B0004020202020204" pitchFamily="34" charset="0"/>
              </a:rPr>
              <a:t> </a:t>
            </a:r>
            <a:r>
              <a:rPr sz="3600" b="1" spc="-15" dirty="0">
                <a:latin typeface="Aptos ExtraBold" panose="020B0004020202020204" pitchFamily="34" charset="0"/>
              </a:rPr>
              <a:t>P</a:t>
            </a:r>
            <a:r>
              <a:rPr sz="3600" b="1" spc="-30" dirty="0">
                <a:latin typeface="Aptos ExtraBold" panose="020B0004020202020204" pitchFamily="34" charset="0"/>
              </a:rPr>
              <a:t>R</a:t>
            </a:r>
            <a:r>
              <a:rPr sz="3600" b="1" spc="10" dirty="0">
                <a:latin typeface="Aptos ExtraBold" panose="020B0004020202020204" pitchFamily="34" charset="0"/>
              </a:rPr>
              <a:t>O</a:t>
            </a:r>
            <a:r>
              <a:rPr sz="3600" b="1" spc="-15" dirty="0">
                <a:latin typeface="Aptos ExtraBold" panose="020B0004020202020204" pitchFamily="34" charset="0"/>
              </a:rPr>
              <a:t>P</a:t>
            </a:r>
            <a:r>
              <a:rPr sz="3600" b="1" spc="10" dirty="0">
                <a:latin typeface="Aptos ExtraBold" panose="020B0004020202020204" pitchFamily="34" charset="0"/>
              </a:rPr>
              <a:t>O</a:t>
            </a:r>
            <a:r>
              <a:rPr sz="3600" b="1" spc="25" dirty="0">
                <a:latin typeface="Aptos ExtraBold" panose="020B0004020202020204" pitchFamily="34" charset="0"/>
              </a:rPr>
              <a:t>S</a:t>
            </a:r>
            <a:r>
              <a:rPr sz="3600" b="1" spc="-30" dirty="0">
                <a:latin typeface="Aptos ExtraBold" panose="020B0004020202020204" pitchFamily="34" charset="0"/>
              </a:rPr>
              <a:t>I</a:t>
            </a:r>
            <a:r>
              <a:rPr sz="3600" b="1" spc="-35" dirty="0">
                <a:latin typeface="Aptos ExtraBold" panose="020B0004020202020204" pitchFamily="34" charset="0"/>
              </a:rPr>
              <a:t>T</a:t>
            </a:r>
            <a:r>
              <a:rPr sz="3600" b="1" spc="-30" dirty="0">
                <a:latin typeface="Aptos ExtraBold" panose="020B0004020202020204" pitchFamily="34" charset="0"/>
              </a:rPr>
              <a:t>I</a:t>
            </a:r>
            <a:r>
              <a:rPr sz="3600" b="1" spc="10" dirty="0">
                <a:latin typeface="Aptos ExtraBold" panose="020B0004020202020204" pitchFamily="34" charset="0"/>
              </a:rPr>
              <a:t>O</a:t>
            </a:r>
            <a:r>
              <a:rPr sz="3600" b="1" dirty="0">
                <a:latin typeface="Aptos ExtraBold" panose="020B0004020202020204" pitchFamily="34" charset="0"/>
              </a:rPr>
              <a:t>N</a:t>
            </a:r>
            <a:endParaRPr sz="3600" b="1" dirty="0">
              <a:latin typeface="Aptos ExtraBold" panose="020B0004020202020204" pitchFamily="34"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Rectangle 7"/>
          <p:cNvSpPr/>
          <p:nvPr/>
        </p:nvSpPr>
        <p:spPr>
          <a:xfrm>
            <a:off x="3467099" y="2019299"/>
            <a:ext cx="6067425" cy="44672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800" dirty="0"/>
              <a:t>CONDITIONAL FORMATTING-MISSING</a:t>
            </a:r>
            <a:endParaRPr lang="en-US" sz="2800" dirty="0"/>
          </a:p>
          <a:p>
            <a:pPr marL="342900" indent="-342900" algn="ctr">
              <a:buFont typeface="Wingdings" panose="05000000000000000000" pitchFamily="2" charset="2"/>
              <a:buChar char="v"/>
            </a:pPr>
            <a:r>
              <a:rPr lang="en-US" sz="2800" dirty="0"/>
              <a:t>FILTER-REMOVE</a:t>
            </a:r>
            <a:endParaRPr lang="en-US" sz="2800" dirty="0"/>
          </a:p>
          <a:p>
            <a:pPr marL="342900" indent="-342900" algn="ctr">
              <a:buFont typeface="Wingdings" panose="05000000000000000000" pitchFamily="2" charset="2"/>
              <a:buChar char="v"/>
            </a:pPr>
            <a:r>
              <a:rPr lang="en-US" sz="2800" dirty="0"/>
              <a:t>FORMULA-PERFORMANCE</a:t>
            </a:r>
            <a:endParaRPr lang="en-US" sz="2800" dirty="0"/>
          </a:p>
          <a:p>
            <a:pPr marL="342900" indent="-342900" algn="ctr">
              <a:buFont typeface="Wingdings" panose="05000000000000000000" pitchFamily="2" charset="2"/>
              <a:buChar char="v"/>
            </a:pPr>
            <a:r>
              <a:rPr lang="en-US" sz="2800" dirty="0"/>
              <a:t>PIVOT-SUMMARY</a:t>
            </a:r>
            <a:endParaRPr lang="en-US" sz="2800" dirty="0"/>
          </a:p>
          <a:p>
            <a:pPr marL="342900" indent="-342900" algn="ctr">
              <a:buFont typeface="Wingdings" panose="05000000000000000000" pitchFamily="2" charset="2"/>
              <a:buChar char="v"/>
            </a:pPr>
            <a:r>
              <a:rPr lang="en-US" sz="2800" dirty="0"/>
              <a:t>GRAPH-DATA VISUALIZTION</a:t>
            </a:r>
            <a:endParaRPr lang="en-US" sz="2800" dirty="0"/>
          </a:p>
          <a:p>
            <a:pPr marL="342900" indent="-342900" algn="ctr">
              <a:buFont typeface="Wingdings" panose="05000000000000000000" pitchFamily="2" charset="2"/>
              <a:buChar char="v"/>
            </a:pPr>
            <a:endParaRPr lang="en-IN" sz="2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Black" panose="020B0A04020102020204" pitchFamily="34" charset="0"/>
                <a:cs typeface="Arial Black" panose="020B0A04020102020204" pitchFamily="34" charset="0"/>
              </a:rPr>
              <a:t>Dataset Description</a:t>
            </a:r>
            <a:endParaRPr lang="en-IN" dirty="0">
              <a:latin typeface="Arial Black" panose="020B0A04020102020204" pitchFamily="34" charset="0"/>
              <a:cs typeface="Arial Black" panose="020B0A04020102020204" pitchFamily="34" charset="0"/>
            </a:endParaRPr>
          </a:p>
        </p:txBody>
      </p:sp>
      <p:sp>
        <p:nvSpPr>
          <p:cNvPr id="3" name="Rectangle 2"/>
          <p:cNvSpPr/>
          <p:nvPr/>
        </p:nvSpPr>
        <p:spPr>
          <a:xfrm>
            <a:off x="2009775" y="2097088"/>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endParaRPr lang="en-US" sz="2800" dirty="0"/>
          </a:p>
          <a:p>
            <a:pPr algn="ctr"/>
            <a:r>
              <a:rPr lang="en-US" sz="2800" dirty="0"/>
              <a:t>26-FEATURES</a:t>
            </a:r>
            <a:endParaRPr lang="en-US" sz="2800" dirty="0"/>
          </a:p>
          <a:p>
            <a:pPr algn="ctr"/>
            <a:r>
              <a:rPr lang="en-US" sz="2800" dirty="0"/>
              <a:t>9 FEATURES</a:t>
            </a:r>
            <a:endParaRPr lang="en-US" sz="2800" dirty="0"/>
          </a:p>
          <a:p>
            <a:pPr algn="ctr"/>
            <a:r>
              <a:rPr lang="en-US" sz="2800" dirty="0"/>
              <a:t>EMP TYPE</a:t>
            </a:r>
            <a:endParaRPr lang="en-US" sz="2800" dirty="0"/>
          </a:p>
          <a:p>
            <a:pPr algn="ctr"/>
            <a:r>
              <a:rPr lang="en-US" sz="2800" dirty="0"/>
              <a:t>PERFORMANCE LEVEL</a:t>
            </a:r>
            <a:endParaRPr lang="en-US" sz="2800" dirty="0"/>
          </a:p>
          <a:p>
            <a:pPr algn="ctr"/>
            <a:r>
              <a:rPr lang="en-US" sz="2800" dirty="0"/>
              <a:t>GENDER-MALE FEMALE</a:t>
            </a:r>
            <a:endParaRPr lang="en-US" sz="2800" dirty="0"/>
          </a:p>
          <a:p>
            <a:pPr algn="ctr"/>
            <a:r>
              <a:rPr lang="en-US" sz="2800" dirty="0"/>
              <a:t>EMPLOYEE RATING-NUM</a:t>
            </a:r>
            <a:endParaRPr lang="en-US" sz="2800" dirty="0"/>
          </a:p>
        </p:txBody>
      </p:sp>
      <p:sp>
        <p:nvSpPr>
          <p:cNvPr id="7" name="Double Brace 6"/>
          <p:cNvSpPr/>
          <p:nvPr/>
        </p:nvSpPr>
        <p:spPr>
          <a:xfrm>
            <a:off x="2393156" y="2514600"/>
            <a:ext cx="6625827" cy="2789634"/>
          </a:xfrm>
          <a:prstGeom prst="bracePair">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862235"/>
            <a:ext cx="2459355" cy="2938613"/>
          </a:xfrm>
          <a:prstGeom prst="rect">
            <a:avLst/>
          </a:prstGeom>
        </p:spPr>
      </p:pic>
      <p:sp>
        <p:nvSpPr>
          <p:cNvPr id="7" name="object 7"/>
          <p:cNvSpPr txBox="1">
            <a:spLocks noGrp="1"/>
          </p:cNvSpPr>
          <p:nvPr>
            <p:ph type="title"/>
          </p:nvPr>
        </p:nvSpPr>
        <p:spPr>
          <a:xfrm>
            <a:off x="1054100" y="967790"/>
            <a:ext cx="8480425" cy="632224"/>
          </a:xfrm>
          <a:prstGeom prst="rect">
            <a:avLst/>
          </a:prstGeom>
        </p:spPr>
        <p:txBody>
          <a:bodyPr vert="horz" wrap="square" lIns="0" tIns="16510" rIns="0" bIns="0" rtlCol="0">
            <a:spAutoFit/>
          </a:bodyPr>
          <a:lstStyle/>
          <a:p>
            <a:pPr marL="12700">
              <a:lnSpc>
                <a:spcPct val="100000"/>
              </a:lnSpc>
              <a:spcBef>
                <a:spcPts val="130"/>
              </a:spcBef>
            </a:pPr>
            <a:r>
              <a:rPr sz="4000" b="1" u="sng" spc="15" dirty="0">
                <a:latin typeface="ADLaM Display" panose="02010000000000000000" pitchFamily="2" charset="0"/>
                <a:ea typeface="ADLaM Display" panose="02010000000000000000" pitchFamily="2" charset="0"/>
                <a:cs typeface="ADLaM Display" panose="02010000000000000000" pitchFamily="2" charset="0"/>
              </a:rPr>
              <a:t>THE</a:t>
            </a:r>
            <a:r>
              <a:rPr sz="4000" b="1" u="sng" spc="20" dirty="0">
                <a:latin typeface="ADLaM Display" panose="02010000000000000000" pitchFamily="2" charset="0"/>
                <a:ea typeface="ADLaM Display" panose="02010000000000000000" pitchFamily="2" charset="0"/>
                <a:cs typeface="ADLaM Display" panose="02010000000000000000" pitchFamily="2" charset="0"/>
              </a:rPr>
              <a:t> </a:t>
            </a:r>
            <a:r>
              <a:rPr lang="en-US" sz="4000" b="1" u="sng" spc="20" dirty="0">
                <a:latin typeface="ADLaM Display" panose="02010000000000000000" pitchFamily="2" charset="0"/>
                <a:ea typeface="ADLaM Display" panose="02010000000000000000" pitchFamily="2" charset="0"/>
                <a:cs typeface="ADLaM Display" panose="02010000000000000000" pitchFamily="2" charset="0"/>
              </a:rPr>
              <a:t>"</a:t>
            </a:r>
            <a:r>
              <a:rPr sz="4000" b="1" u="sng" spc="10" dirty="0">
                <a:latin typeface="ADLaM Display" panose="02010000000000000000" pitchFamily="2" charset="0"/>
                <a:ea typeface="ADLaM Display" panose="02010000000000000000" pitchFamily="2" charset="0"/>
                <a:cs typeface="ADLaM Display" panose="02010000000000000000" pitchFamily="2" charset="0"/>
              </a:rPr>
              <a:t>WOW</a:t>
            </a:r>
            <a:r>
              <a:rPr lang="en-US" sz="4000" b="1" u="sng" spc="10" dirty="0">
                <a:latin typeface="ADLaM Display" panose="02010000000000000000" pitchFamily="2" charset="0"/>
                <a:ea typeface="ADLaM Display" panose="02010000000000000000" pitchFamily="2" charset="0"/>
                <a:cs typeface="ADLaM Display" panose="02010000000000000000" pitchFamily="2" charset="0"/>
              </a:rPr>
              <a:t>"</a:t>
            </a:r>
            <a:r>
              <a:rPr sz="4000" b="1" u="sng" spc="85" dirty="0">
                <a:latin typeface="ADLaM Display" panose="02010000000000000000" pitchFamily="2" charset="0"/>
                <a:ea typeface="ADLaM Display" panose="02010000000000000000" pitchFamily="2" charset="0"/>
                <a:cs typeface="ADLaM Display" panose="02010000000000000000" pitchFamily="2" charset="0"/>
              </a:rPr>
              <a:t> </a:t>
            </a:r>
            <a:r>
              <a:rPr sz="4000" b="1" u="sng" spc="10" dirty="0">
                <a:latin typeface="ADLaM Display" panose="02010000000000000000" pitchFamily="2" charset="0"/>
                <a:ea typeface="ADLaM Display" panose="02010000000000000000" pitchFamily="2" charset="0"/>
                <a:cs typeface="ADLaM Display" panose="02010000000000000000" pitchFamily="2" charset="0"/>
              </a:rPr>
              <a:t>IN</a:t>
            </a:r>
            <a:r>
              <a:rPr sz="4000" b="1" u="sng" spc="-5" dirty="0">
                <a:latin typeface="ADLaM Display" panose="02010000000000000000" pitchFamily="2" charset="0"/>
                <a:ea typeface="ADLaM Display" panose="02010000000000000000" pitchFamily="2" charset="0"/>
                <a:cs typeface="ADLaM Display" panose="02010000000000000000" pitchFamily="2" charset="0"/>
              </a:rPr>
              <a:t> </a:t>
            </a:r>
            <a:r>
              <a:rPr sz="4000" b="1" u="sng" spc="15" dirty="0">
                <a:latin typeface="ADLaM Display" panose="02010000000000000000" pitchFamily="2" charset="0"/>
                <a:ea typeface="ADLaM Display" panose="02010000000000000000" pitchFamily="2" charset="0"/>
                <a:cs typeface="ADLaM Display" panose="02010000000000000000" pitchFamily="2" charset="0"/>
              </a:rPr>
              <a:t>OUR</a:t>
            </a:r>
            <a:r>
              <a:rPr sz="4000" b="1" u="sng" spc="-10" dirty="0">
                <a:latin typeface="ADLaM Display" panose="02010000000000000000" pitchFamily="2" charset="0"/>
                <a:ea typeface="ADLaM Display" panose="02010000000000000000" pitchFamily="2" charset="0"/>
                <a:cs typeface="ADLaM Display" panose="02010000000000000000" pitchFamily="2" charset="0"/>
              </a:rPr>
              <a:t> </a:t>
            </a:r>
            <a:r>
              <a:rPr sz="4000" b="1" u="sng" spc="20" dirty="0">
                <a:latin typeface="ADLaM Display" panose="02010000000000000000" pitchFamily="2" charset="0"/>
                <a:ea typeface="ADLaM Display" panose="02010000000000000000" pitchFamily="2" charset="0"/>
                <a:cs typeface="ADLaM Display" panose="02010000000000000000" pitchFamily="2" charset="0"/>
              </a:rPr>
              <a:t>SOLUTION</a:t>
            </a:r>
            <a:endParaRPr sz="40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517450" y="2655699"/>
            <a:ext cx="9988367" cy="954107"/>
          </a:xfrm>
          <a:prstGeom prst="rect">
            <a:avLst/>
          </a:prstGeom>
          <a:noFill/>
        </p:spPr>
        <p:txBody>
          <a:bodyPr wrap="square" rtlCol="0">
            <a:spAutoFit/>
          </a:bodyPr>
          <a:lstStyle/>
          <a:p>
            <a:pPr>
              <a:buFont typeface="Arial" panose="020B0604020202020204" pitchFamily="34" charset="0"/>
              <a:buChar char="•"/>
            </a:pPr>
            <a:r>
              <a:rPr lang="en-US" sz="2800" b="1"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2983227" y="5531930"/>
            <a:ext cx="457198" cy="2878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crush"/>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1939</Words>
  <Application>WPS Presentation</Application>
  <PresentationFormat>Widescreen</PresentationFormat>
  <Paragraphs>127</Paragraphs>
  <Slides>14</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14</vt:i4>
      </vt:variant>
    </vt:vector>
  </HeadingPairs>
  <TitlesOfParts>
    <vt:vector size="34" baseType="lpstr">
      <vt:lpstr>Arial</vt:lpstr>
      <vt:lpstr>SimSun</vt:lpstr>
      <vt:lpstr>Wingdings</vt:lpstr>
      <vt:lpstr>Trebuchet MS</vt:lpstr>
      <vt:lpstr>Times New Roman</vt:lpstr>
      <vt:lpstr>Roboto</vt:lpstr>
      <vt:lpstr>Berlin Sans FB Demi</vt:lpstr>
      <vt:lpstr>Verdana</vt:lpstr>
      <vt:lpstr>Algerian</vt:lpstr>
      <vt:lpstr>ADLaM Display</vt:lpstr>
      <vt:lpstr>Tisa Offc Serif Pro</vt:lpstr>
      <vt:lpstr>Baguet Script</vt:lpstr>
      <vt:lpstr>Aptos ExtraBold</vt:lpstr>
      <vt:lpstr>Segoe Print</vt:lpstr>
      <vt:lpstr>Arial Black</vt:lpstr>
      <vt:lpstr>Tw Cen MT</vt:lpstr>
      <vt:lpstr>Microsoft YaHei</vt:lpstr>
      <vt:lpstr>Arial Unicode MS</vt:lpstr>
      <vt:lpstr>Calibri</vt:lpstr>
      <vt:lpstr>Circuit</vt:lpstr>
      <vt:lpstr>Employee Data Analysis using Excel  </vt:lpstr>
      <vt:lpstr>PROJECT TITLE</vt:lpstr>
      <vt:lpstr>AGENDA</vt:lpstr>
      <vt:lpstr>PowerPoint 演示文稿</vt:lpstr>
      <vt:lpstr>PROJECT OVERVIEW</vt:lpstr>
      <vt:lpstr>WHO ARE THE END USERS?</vt:lpstr>
      <vt:lpstr>OUR SOLUTION AND ITS VALUE PROPOSITION</vt:lpstr>
      <vt:lpstr>Dataset Description</vt:lpstr>
      <vt:lpstr>THE "WOW" IN OUR SOLUTION</vt:lpstr>
      <vt:lpstr>PowerPoint 演示文稿</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24</cp:revision>
  <dcterms:created xsi:type="dcterms:W3CDTF">2024-03-29T15:07:00Z</dcterms:created>
  <dcterms:modified xsi:type="dcterms:W3CDTF">2024-08-31T13:13:02Z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B8BEE3D01AE7448394A78D6433203B9B_13</vt:lpwstr>
  </property>
  <property fmtid="{D5CDD505-2E9C-101B-9397-08002B2CF9AE}" pid="5" name="KSOProductBuildVer">
    <vt:lpwstr>1033-12.2.0.17562</vt:lpwstr>
  </property>
</Properties>
</file>