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11" r:id="rId6"/>
    <p:sldId id="312" r:id="rId7"/>
    <p:sldId id="308" r:id="rId8"/>
    <p:sldId id="309" r:id="rId9"/>
    <p:sldId id="310" r:id="rId10"/>
    <p:sldId id="313" r:id="rId11"/>
    <p:sldId id="31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DA2AAA6-B4FF-418D-A994-80DAC14AECF0}">
          <p14:sldIdLst>
            <p14:sldId id="266"/>
            <p14:sldId id="311"/>
          </p14:sldIdLst>
        </p14:section>
        <p14:section name="Untitled Section" id="{7735CD0E-E479-4EB9-AD6E-763784DE9C46}">
          <p14:sldIdLst>
            <p14:sldId id="312"/>
            <p14:sldId id="308"/>
            <p14:sldId id="309"/>
            <p14:sldId id="310"/>
            <p14:sldId id="313"/>
            <p14:sldId id="31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82" d="100"/>
          <a:sy n="82" d="100"/>
        </p:scale>
        <p:origin x="6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USA</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Whatsapp</c:v>
                </c:pt>
                <c:pt idx="1">
                  <c:v>Facebook</c:v>
                </c:pt>
                <c:pt idx="2">
                  <c:v>Instagram</c:v>
                </c:pt>
                <c:pt idx="3">
                  <c:v>Dating Sites</c:v>
                </c:pt>
              </c:strCache>
            </c:strRef>
          </c:cat>
          <c:val>
            <c:numRef>
              <c:f>Sheet1!$B$2:$B$5</c:f>
              <c:numCache>
                <c:formatCode>General</c:formatCode>
                <c:ptCount val="4"/>
                <c:pt idx="0">
                  <c:v>2</c:v>
                </c:pt>
                <c:pt idx="1">
                  <c:v>2.5</c:v>
                </c:pt>
                <c:pt idx="2">
                  <c:v>2.1</c:v>
                </c:pt>
                <c:pt idx="3">
                  <c:v>1</c:v>
                </c:pt>
              </c:numCache>
            </c:numRef>
          </c:val>
          <c:extLst xmlns:c16r2="http://schemas.microsoft.com/office/drawing/2015/06/chart">
            <c:ext xmlns:c16="http://schemas.microsoft.com/office/drawing/2014/chart" uri="{C3380CC4-5D6E-409C-BE32-E72D297353CC}">
              <c16:uniqueId val="{00000000-FD3F-409F-80C6-9F52ED400058}"/>
            </c:ext>
          </c:extLst>
        </c:ser>
        <c:ser>
          <c:idx val="1"/>
          <c:order val="1"/>
          <c:tx>
            <c:strRef>
              <c:f>Sheet1!$C$1</c:f>
              <c:strCache>
                <c:ptCount val="1"/>
                <c:pt idx="0">
                  <c:v>EUROPEAN</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Whatsapp</c:v>
                </c:pt>
                <c:pt idx="1">
                  <c:v>Facebook</c:v>
                </c:pt>
                <c:pt idx="2">
                  <c:v>Instagram</c:v>
                </c:pt>
                <c:pt idx="3">
                  <c:v>Dating Sites</c:v>
                </c:pt>
              </c:strCache>
            </c:strRef>
          </c:cat>
          <c:val>
            <c:numRef>
              <c:f>Sheet1!$C$2:$C$5</c:f>
              <c:numCache>
                <c:formatCode>General</c:formatCode>
                <c:ptCount val="4"/>
                <c:pt idx="0">
                  <c:v>1.5</c:v>
                </c:pt>
                <c:pt idx="1">
                  <c:v>2</c:v>
                </c:pt>
                <c:pt idx="2">
                  <c:v>1.1000000000000001</c:v>
                </c:pt>
                <c:pt idx="3">
                  <c:v>0.5</c:v>
                </c:pt>
              </c:numCache>
            </c:numRef>
          </c:val>
          <c:extLst xmlns:c16r2="http://schemas.microsoft.com/office/drawing/2015/06/chart">
            <c:ext xmlns:c16="http://schemas.microsoft.com/office/drawing/2014/chart" uri="{C3380CC4-5D6E-409C-BE32-E72D297353CC}">
              <c16:uniqueId val="{00000001-FD3F-409F-80C6-9F52ED400058}"/>
            </c:ext>
          </c:extLst>
        </c:ser>
        <c:ser>
          <c:idx val="2"/>
          <c:order val="2"/>
          <c:tx>
            <c:strRef>
              <c:f>Sheet1!$D$1</c:f>
              <c:strCache>
                <c:ptCount val="1"/>
                <c:pt idx="0">
                  <c:v>ASIAN</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Whatsapp</c:v>
                </c:pt>
                <c:pt idx="1">
                  <c:v>Facebook</c:v>
                </c:pt>
                <c:pt idx="2">
                  <c:v>Instagram</c:v>
                </c:pt>
                <c:pt idx="3">
                  <c:v>Dating Sites</c:v>
                </c:pt>
              </c:strCache>
            </c:strRef>
          </c:cat>
          <c:val>
            <c:numRef>
              <c:f>Sheet1!$D$2:$D$5</c:f>
              <c:numCache>
                <c:formatCode>General</c:formatCode>
                <c:ptCount val="4"/>
                <c:pt idx="0">
                  <c:v>1</c:v>
                </c:pt>
                <c:pt idx="1">
                  <c:v>1.5</c:v>
                </c:pt>
                <c:pt idx="2">
                  <c:v>1.5</c:v>
                </c:pt>
                <c:pt idx="3">
                  <c:v>0.4</c:v>
                </c:pt>
              </c:numCache>
            </c:numRef>
          </c:val>
          <c:extLst xmlns:c16r2="http://schemas.microsoft.com/office/drawing/2015/06/chart">
            <c:ext xmlns:c16="http://schemas.microsoft.com/office/drawing/2014/chart" uri="{C3380CC4-5D6E-409C-BE32-E72D297353CC}">
              <c16:uniqueId val="{00000002-FD3F-409F-80C6-9F52ED400058}"/>
            </c:ext>
          </c:extLst>
        </c:ser>
        <c:dLbls>
          <c:dLblPos val="inEnd"/>
          <c:showLegendKey val="0"/>
          <c:showVal val="1"/>
          <c:showCatName val="0"/>
          <c:showSerName val="0"/>
          <c:showPercent val="0"/>
          <c:showBubbleSize val="0"/>
        </c:dLbls>
        <c:gapWidth val="65"/>
        <c:axId val="387835144"/>
        <c:axId val="387835536"/>
      </c:barChart>
      <c:catAx>
        <c:axId val="387835144"/>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387835536"/>
        <c:crosses val="autoZero"/>
        <c:auto val="1"/>
        <c:lblAlgn val="ctr"/>
        <c:lblOffset val="100"/>
        <c:noMultiLvlLbl val="0"/>
      </c:catAx>
      <c:valAx>
        <c:axId val="387835536"/>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387835144"/>
        <c:crosses val="autoZero"/>
        <c:crossBetween val="between"/>
      </c:valAx>
      <c:dTable>
        <c:showHorzBorder val="1"/>
        <c:showVertBorder val="1"/>
        <c:showOutline val="1"/>
        <c:showKeys val="1"/>
        <c:spPr>
          <a:noFill/>
          <a:ln w="9525">
            <a:solidFill>
              <a:schemeClr val="dk1">
                <a:lumMod val="35000"/>
                <a:lumOff val="65000"/>
              </a:schemeClr>
            </a:solidFill>
          </a:ln>
          <a:effectLst/>
        </c:spPr>
        <c:txPr>
          <a:bodyPr rot="0" spcFirstLastPara="1" vertOverflow="ellipsis" vert="horz" wrap="square" anchor="ctr" anchorCtr="1"/>
          <a:lstStyle/>
          <a:p>
            <a:pPr rtl="0">
              <a:defRPr sz="1197" b="0" i="0" u="none" strike="noStrike" kern="1200" baseline="0">
                <a:solidFill>
                  <a:schemeClr val="dk1">
                    <a:lumMod val="75000"/>
                    <a:lumOff val="25000"/>
                  </a:schemeClr>
                </a:solidFill>
                <a:latin typeface="+mn-lt"/>
                <a:ea typeface="+mn-ea"/>
                <a:cs typeface="+mn-cs"/>
              </a:defRPr>
            </a:pPr>
            <a:endParaRPr lang="en-US"/>
          </a:p>
        </c:txPr>
      </c:dTable>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image" Target="../media/image6.jp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LeafLabelList" loCatId="icon" qsTypeId="urn:microsoft.com/office/officeart/2005/8/quickstyle/simple3"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Communication and connectivity.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Access to info and resources.</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creative expressions and networking.</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B6056BFB-47D7-4C5F-BA11-2CB63C56A52D}" type="pres">
      <dgm:prSet presAssocID="{01A66772-F185-4D58-B8BB-E9370D7A7A2B}" presName="root" presStyleCnt="0">
        <dgm:presLayoutVars>
          <dgm:dir/>
          <dgm:resizeHandles val="exact"/>
        </dgm:presLayoutVars>
      </dgm:prSet>
      <dgm:spPr/>
      <dgm:t>
        <a:bodyPr/>
        <a:lstStyle/>
        <a:p>
          <a:endParaRPr lang="en-IN"/>
        </a:p>
      </dgm:t>
    </dgm:pt>
    <dgm:pt modelId="{311B26C8-22B1-4363-B621-DD56FB7418C8}" type="pres">
      <dgm:prSet presAssocID="{40FC4FFE-8987-4A26-B7F4-8A516F18ADAE}" presName="compNode" presStyleCnt="0"/>
      <dgm:spPr/>
    </dgm:pt>
    <dgm:pt modelId="{A201D7A7-914C-4D24-8B82-EE40155AB0BE}" type="pres">
      <dgm:prSet presAssocID="{40FC4FFE-8987-4A26-B7F4-8A516F18ADAE}" presName="iconBgRect" presStyleLbl="bgShp" presStyleIdx="0" presStyleCnt="3" custScaleX="138154" custScaleY="123435"/>
      <dgm:spPr>
        <a:prstGeom prst="roundRect">
          <a:avLst/>
        </a:prstGeom>
      </dgm:spPr>
    </dgm:pt>
    <dgm:pt modelId="{8FA2F131-CD01-4CBD-B7A5-1B9B5E7F0402}" type="pres">
      <dgm:prSet presAssocID="{40FC4FFE-8987-4A26-B7F4-8A516F18ADAE}" presName="iconRect" presStyleLbl="node1" presStyleIdx="0" presStyleCnt="3" custScaleX="198269" custScaleY="186547"/>
      <dgm:spPr>
        <a:blipFill>
          <a:blip xmlns:r="http://schemas.openxmlformats.org/officeDocument/2006/relationships" r:embed="rId1">
            <a:extLst>
              <a:ext uri="{28A0092B-C50C-407E-A947-70E740481C1C}">
                <a14:useLocalDpi xmlns:a14="http://schemas.microsoft.com/office/drawing/2010/main" val="0"/>
              </a:ext>
            </a:extLst>
          </a:blip>
          <a:srcRect/>
          <a:stretch>
            <a:fillRect l="-49000" r="-49000"/>
          </a:stretch>
        </a:blipFill>
      </dgm:spPr>
    </dgm:pt>
    <dgm:pt modelId="{F755F00C-B2DB-4097-B4BC-8F1BACC938B7}" type="pres">
      <dgm:prSet presAssocID="{40FC4FFE-8987-4A26-B7F4-8A516F18ADAE}" presName="spaceRect" presStyleCnt="0"/>
      <dgm:spPr/>
    </dgm:pt>
    <dgm:pt modelId="{08F4E96D-0DB6-4476-8C51-7CC7EC2F227B}" type="pres">
      <dgm:prSet presAssocID="{40FC4FFE-8987-4A26-B7F4-8A516F18ADAE}" presName="textRect" presStyleLbl="revTx" presStyleIdx="0" presStyleCnt="3">
        <dgm:presLayoutVars>
          <dgm:chMax val="1"/>
          <dgm:chPref val="1"/>
        </dgm:presLayoutVars>
      </dgm:prSet>
      <dgm:spPr/>
      <dgm:t>
        <a:bodyPr/>
        <a:lstStyle/>
        <a:p>
          <a:endParaRPr lang="en-IN"/>
        </a:p>
      </dgm:t>
    </dgm:pt>
    <dgm:pt modelId="{5AB3C10D-885E-4522-AB39-7ED4318D191A}" type="pres">
      <dgm:prSet presAssocID="{5B62599A-5C9B-48E7-896E-EA782AC60C8B}" presName="sibTrans" presStyleCnt="0"/>
      <dgm:spPr/>
    </dgm:pt>
    <dgm:pt modelId="{2F278BF9-E1B2-4A1C-B065-C19A7B904219}" type="pres">
      <dgm:prSet presAssocID="{49225C73-1633-42F1-AB3B-7CB183E5F8B8}" presName="compNode" presStyleCnt="0"/>
      <dgm:spPr/>
    </dgm:pt>
    <dgm:pt modelId="{543C18BC-1989-44B2-9862-C670C61D3452}" type="pres">
      <dgm:prSet presAssocID="{49225C73-1633-42F1-AB3B-7CB183E5F8B8}" presName="iconBgRect" presStyleLbl="bgShp" presStyleIdx="1" presStyleCnt="3" custScaleX="140448" custScaleY="119372"/>
      <dgm:spPr>
        <a:prstGeom prst="roundRect">
          <a:avLst/>
        </a:prstGeom>
      </dgm:spPr>
    </dgm:pt>
    <dgm:pt modelId="{E94F35BC-9C76-400A-BBCA-0032259E2E5A}" type="pres">
      <dgm:prSet presAssocID="{49225C73-1633-42F1-AB3B-7CB183E5F8B8}" presName="iconRect" presStyleLbl="node1" presStyleIdx="1" presStyleCnt="3" custScaleX="150672" custScaleY="147230"/>
      <dgm:spPr/>
    </dgm:pt>
    <dgm:pt modelId="{503A6D04-9ADD-43CC-9847-497CD48F2D11}" type="pres">
      <dgm:prSet presAssocID="{49225C73-1633-42F1-AB3B-7CB183E5F8B8}" presName="spaceRect" presStyleCnt="0"/>
      <dgm:spPr/>
    </dgm:pt>
    <dgm:pt modelId="{20363298-B2A6-463D-A7BE-F9F67404E389}" type="pres">
      <dgm:prSet presAssocID="{49225C73-1633-42F1-AB3B-7CB183E5F8B8}" presName="textRect" presStyleLbl="revTx" presStyleIdx="1" presStyleCnt="3">
        <dgm:presLayoutVars>
          <dgm:chMax val="1"/>
          <dgm:chPref val="1"/>
        </dgm:presLayoutVars>
      </dgm:prSet>
      <dgm:spPr/>
      <dgm:t>
        <a:bodyPr/>
        <a:lstStyle/>
        <a:p>
          <a:endParaRPr lang="en-IN"/>
        </a:p>
      </dgm:t>
    </dgm:pt>
    <dgm:pt modelId="{A47947BB-708D-4F7E-B072-3C2E42B34B24}" type="pres">
      <dgm:prSet presAssocID="{9646853A-8964-4519-A5B1-0B7D18B2983D}" presName="sibTrans" presStyleCnt="0"/>
      <dgm:spPr/>
    </dgm:pt>
    <dgm:pt modelId="{BDCD0AC9-D564-4025-AD8A-36664A6CBE31}" type="pres">
      <dgm:prSet presAssocID="{1C383F32-22E8-4F62-A3E0-BDC3D5F48992}" presName="compNode" presStyleCnt="0"/>
      <dgm:spPr/>
    </dgm:pt>
    <dgm:pt modelId="{5BDDFF18-9AEC-4E5E-B9AA-33D86F01A63E}" type="pres">
      <dgm:prSet presAssocID="{1C383F32-22E8-4F62-A3E0-BDC3D5F48992}" presName="iconBgRect" presStyleLbl="bgShp" presStyleIdx="2" presStyleCnt="3" custScaleX="158995" custScaleY="119372"/>
      <dgm:spPr>
        <a:prstGeom prst="roundRect">
          <a:avLst/>
        </a:prstGeom>
      </dgm:spPr>
      <dgm:t>
        <a:bodyPr/>
        <a:lstStyle/>
        <a:p>
          <a:endParaRPr lang="en-IN"/>
        </a:p>
      </dgm:t>
    </dgm:pt>
    <dgm:pt modelId="{F09AEBFF-D2D3-4FFF-AD65-C3CEAEEB10F2}" type="pres">
      <dgm:prSet presAssocID="{1C383F32-22E8-4F62-A3E0-BDC3D5F48992}" presName="iconRect" presStyleLbl="node1" presStyleIdx="2" presStyleCnt="3" custScaleX="202665" custScaleY="185797"/>
      <dgm:spPr>
        <a:blipFill>
          <a:blip xmlns:r="http://schemas.openxmlformats.org/officeDocument/2006/relationships" r:embed="rId2">
            <a:extLst>
              <a:ext uri="{28A0092B-C50C-407E-A947-70E740481C1C}">
                <a14:useLocalDpi xmlns:a14="http://schemas.microsoft.com/office/drawing/2010/main" val="0"/>
              </a:ext>
            </a:extLst>
          </a:blip>
          <a:srcRect/>
          <a:stretch>
            <a:fillRect l="-28000" r="-28000"/>
          </a:stretch>
        </a:blipFill>
      </dgm:spPr>
    </dgm:pt>
    <dgm:pt modelId="{F2EBFBCF-0520-415A-A886-3C4F90D208EF}" type="pres">
      <dgm:prSet presAssocID="{1C383F32-22E8-4F62-A3E0-BDC3D5F48992}" presName="spaceRect" presStyleCnt="0"/>
      <dgm:spPr/>
    </dgm:pt>
    <dgm:pt modelId="{AB9CAFAA-6939-48A6-A89B-19D1A94B9EA1}" type="pres">
      <dgm:prSet presAssocID="{1C383F32-22E8-4F62-A3E0-BDC3D5F48992}" presName="textRect" presStyleLbl="revTx" presStyleIdx="2" presStyleCnt="3">
        <dgm:presLayoutVars>
          <dgm:chMax val="1"/>
          <dgm:chPref val="1"/>
        </dgm:presLayoutVars>
      </dgm:prSet>
      <dgm:spPr/>
      <dgm:t>
        <a:bodyPr/>
        <a:lstStyle/>
        <a:p>
          <a:endParaRPr lang="en-IN"/>
        </a:p>
      </dgm:t>
    </dgm:pt>
  </dgm:ptLst>
  <dgm:cxnLst>
    <dgm:cxn modelId="{A85983B4-FADF-419C-BC71-B5F0871C3055}" type="presOf" srcId="{40FC4FFE-8987-4A26-B7F4-8A516F18ADAE}" destId="{08F4E96D-0DB6-4476-8C51-7CC7EC2F227B}" srcOrd="0" destOrd="0" presId="urn:microsoft.com/office/officeart/2018/5/layout/IconLeafLabelList"/>
    <dgm:cxn modelId="{C7AD8469-3C68-4AF9-AB82-79B0043AA120}" srcId="{01A66772-F185-4D58-B8BB-E9370D7A7A2B}" destId="{40FC4FFE-8987-4A26-B7F4-8A516F18ADAE}" srcOrd="0" destOrd="0" parTransId="{CAD7EF86-FB23-41F6-BF42-040B36DEFDB1}" sibTransId="{5B62599A-5C9B-48E7-896E-EA782AC60C8B}"/>
    <dgm:cxn modelId="{A9154303-8225-4248-91DC-1B0156A35F07}" srcId="{01A66772-F185-4D58-B8BB-E9370D7A7A2B}" destId="{49225C73-1633-42F1-AB3B-7CB183E5F8B8}" srcOrd="1" destOrd="0" parTransId="{1A0E2090-1D4F-438A-8766-B6030CE01ADD}" sibTransId="{9646853A-8964-4519-A5B1-0B7D18B2983D}"/>
    <dgm:cxn modelId="{BA953D32-2DFF-47FE-AF26-C6B9E63D38DF}" type="presOf" srcId="{49225C73-1633-42F1-AB3B-7CB183E5F8B8}" destId="{20363298-B2A6-463D-A7BE-F9F67404E389}" srcOrd="0" destOrd="0" presId="urn:microsoft.com/office/officeart/2018/5/layout/IconLeafLabelList"/>
    <dgm:cxn modelId="{D55FAE9C-CF3C-44F3-9D1E-DE6DF574E6D9}" type="presOf" srcId="{1C383F32-22E8-4F62-A3E0-BDC3D5F48992}" destId="{AB9CAFAA-6939-48A6-A89B-19D1A94B9EA1}" srcOrd="0" destOrd="0" presId="urn:microsoft.com/office/officeart/2018/5/layout/IconLeafLabelList"/>
    <dgm:cxn modelId="{C4CCE57E-E871-46D6-BAD5-880252C95D22}" srcId="{01A66772-F185-4D58-B8BB-E9370D7A7A2B}" destId="{1C383F32-22E8-4F62-A3E0-BDC3D5F48992}" srcOrd="2" destOrd="0" parTransId="{A7920A2F-3244-4159-AF04-6A1D38B7B317}" sibTransId="{8500F72A-2C6D-4FDF-9C1D-CA691380EB0B}"/>
    <dgm:cxn modelId="{EC450542-0ED9-4BD6-9E85-5709B80794C5}" type="presOf" srcId="{01A66772-F185-4D58-B8BB-E9370D7A7A2B}" destId="{B6056BFB-47D7-4C5F-BA11-2CB63C56A52D}" srcOrd="0" destOrd="0" presId="urn:microsoft.com/office/officeart/2018/5/layout/IconLeafLabelList"/>
    <dgm:cxn modelId="{A3E74EE8-8900-4EBD-8983-3BF0AFD6DCC7}" type="presParOf" srcId="{B6056BFB-47D7-4C5F-BA11-2CB63C56A52D}" destId="{311B26C8-22B1-4363-B621-DD56FB7418C8}" srcOrd="0" destOrd="0" presId="urn:microsoft.com/office/officeart/2018/5/layout/IconLeafLabelList"/>
    <dgm:cxn modelId="{044EA9E0-B51B-492A-BE32-015CEAD0BAC9}" type="presParOf" srcId="{311B26C8-22B1-4363-B621-DD56FB7418C8}" destId="{A201D7A7-914C-4D24-8B82-EE40155AB0BE}" srcOrd="0" destOrd="0" presId="urn:microsoft.com/office/officeart/2018/5/layout/IconLeafLabelList"/>
    <dgm:cxn modelId="{08373EC6-14CB-429D-9495-F32683B931D7}" type="presParOf" srcId="{311B26C8-22B1-4363-B621-DD56FB7418C8}" destId="{8FA2F131-CD01-4CBD-B7A5-1B9B5E7F0402}" srcOrd="1" destOrd="0" presId="urn:microsoft.com/office/officeart/2018/5/layout/IconLeafLabelList"/>
    <dgm:cxn modelId="{9AB500F0-62A2-4E73-B4F4-5056804C8D6A}" type="presParOf" srcId="{311B26C8-22B1-4363-B621-DD56FB7418C8}" destId="{F755F00C-B2DB-4097-B4BC-8F1BACC938B7}" srcOrd="2" destOrd="0" presId="urn:microsoft.com/office/officeart/2018/5/layout/IconLeafLabelList"/>
    <dgm:cxn modelId="{676606A7-6564-4CEB-ACE0-4FF9A3A04E67}" type="presParOf" srcId="{311B26C8-22B1-4363-B621-DD56FB7418C8}" destId="{08F4E96D-0DB6-4476-8C51-7CC7EC2F227B}" srcOrd="3" destOrd="0" presId="urn:microsoft.com/office/officeart/2018/5/layout/IconLeafLabelList"/>
    <dgm:cxn modelId="{EAE0F94A-A454-4049-84F7-9EC90E847A03}" type="presParOf" srcId="{B6056BFB-47D7-4C5F-BA11-2CB63C56A52D}" destId="{5AB3C10D-885E-4522-AB39-7ED4318D191A}" srcOrd="1" destOrd="0" presId="urn:microsoft.com/office/officeart/2018/5/layout/IconLeafLabelList"/>
    <dgm:cxn modelId="{B0B5B21A-5ADD-4500-9A67-9B26AF543EBA}" type="presParOf" srcId="{B6056BFB-47D7-4C5F-BA11-2CB63C56A52D}" destId="{2F278BF9-E1B2-4A1C-B065-C19A7B904219}" srcOrd="2" destOrd="0" presId="urn:microsoft.com/office/officeart/2018/5/layout/IconLeafLabelList"/>
    <dgm:cxn modelId="{11FEAF2C-54F7-4E9C-A1D6-5FA0BF7F3665}" type="presParOf" srcId="{2F278BF9-E1B2-4A1C-B065-C19A7B904219}" destId="{543C18BC-1989-44B2-9862-C670C61D3452}" srcOrd="0" destOrd="0" presId="urn:microsoft.com/office/officeart/2018/5/layout/IconLeafLabelList"/>
    <dgm:cxn modelId="{92C17ECB-A80D-4A0E-95CF-40A53D32275F}" type="presParOf" srcId="{2F278BF9-E1B2-4A1C-B065-C19A7B904219}" destId="{E94F35BC-9C76-400A-BBCA-0032259E2E5A}" srcOrd="1" destOrd="0" presId="urn:microsoft.com/office/officeart/2018/5/layout/IconLeafLabelList"/>
    <dgm:cxn modelId="{54E5AE33-4BE6-44E7-871B-1103A0BA7A56}" type="presParOf" srcId="{2F278BF9-E1B2-4A1C-B065-C19A7B904219}" destId="{503A6D04-9ADD-43CC-9847-497CD48F2D11}" srcOrd="2" destOrd="0" presId="urn:microsoft.com/office/officeart/2018/5/layout/IconLeafLabelList"/>
    <dgm:cxn modelId="{3575FCA0-4FCE-460A-8D84-2C767D311A20}" type="presParOf" srcId="{2F278BF9-E1B2-4A1C-B065-C19A7B904219}" destId="{20363298-B2A6-463D-A7BE-F9F67404E389}" srcOrd="3" destOrd="0" presId="urn:microsoft.com/office/officeart/2018/5/layout/IconLeafLabelList"/>
    <dgm:cxn modelId="{4FD22448-C17B-4C43-BAB3-A0B7AA9BCE0D}" type="presParOf" srcId="{B6056BFB-47D7-4C5F-BA11-2CB63C56A52D}" destId="{A47947BB-708D-4F7E-B072-3C2E42B34B24}" srcOrd="3" destOrd="0" presId="urn:microsoft.com/office/officeart/2018/5/layout/IconLeafLabelList"/>
    <dgm:cxn modelId="{75E30F4F-0E76-457B-9D4F-CDE27C2F7F77}" type="presParOf" srcId="{B6056BFB-47D7-4C5F-BA11-2CB63C56A52D}" destId="{BDCD0AC9-D564-4025-AD8A-36664A6CBE31}" srcOrd="4" destOrd="0" presId="urn:microsoft.com/office/officeart/2018/5/layout/IconLeafLabelList"/>
    <dgm:cxn modelId="{C6A367E7-6A7C-42CB-94E4-8EA78AEF87BF}" type="presParOf" srcId="{BDCD0AC9-D564-4025-AD8A-36664A6CBE31}" destId="{5BDDFF18-9AEC-4E5E-B9AA-33D86F01A63E}" srcOrd="0" destOrd="0" presId="urn:microsoft.com/office/officeart/2018/5/layout/IconLeafLabelList"/>
    <dgm:cxn modelId="{B180CBEB-FA9F-4E52-8CA3-A65CB80BB91B}" type="presParOf" srcId="{BDCD0AC9-D564-4025-AD8A-36664A6CBE31}" destId="{F09AEBFF-D2D3-4FFF-AD65-C3CEAEEB10F2}" srcOrd="1" destOrd="0" presId="urn:microsoft.com/office/officeart/2018/5/layout/IconLeafLabelList"/>
    <dgm:cxn modelId="{170B020E-1E19-4EB4-A72C-4FCF01A7DD7E}" type="presParOf" srcId="{BDCD0AC9-D564-4025-AD8A-36664A6CBE31}" destId="{F2EBFBCF-0520-415A-A886-3C4F90D208EF}" srcOrd="2" destOrd="0" presId="urn:microsoft.com/office/officeart/2018/5/layout/IconLeafLabelList"/>
    <dgm:cxn modelId="{CADD8F7D-722C-42A0-AF21-39A3559F8D7B}" type="presParOf" srcId="{BDCD0AC9-D564-4025-AD8A-36664A6CBE31}" destId="{AB9CAFAA-6939-48A6-A89B-19D1A94B9EA1}"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4/25/2024</a:t>
            </a:fld>
            <a:endParaRPr lang="en-US" dirty="0"/>
          </a:p>
        </p:txBody>
      </p:sp>
      <p:sp>
        <p:nvSpPr>
          <p:cNvPr id="5" name="Footer Placeholder 4">
            <a:extLst>
              <a:ext uri="{FF2B5EF4-FFF2-40B4-BE49-F238E27FC236}">
                <a16:creationId xmlns=""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mc:AlternateContent xmlns:mc="http://schemas.openxmlformats.org/markup-compatibility/2006" xmlns:p14="http://schemas.microsoft.com/office/powerpoint/2010/main">
    <mc:Choice Requires="p14">
      <p:transition spd="slow" p14:dur="3400" advTm="10">
        <p14:reveal/>
      </p:transition>
    </mc:Choice>
    <mc:Fallback xmlns="">
      <p:transition spd="slow" advTm="1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4/25/2024</a:t>
            </a:fld>
            <a:endParaRPr lang="en-US" dirty="0"/>
          </a:p>
        </p:txBody>
      </p:sp>
      <p:sp>
        <p:nvSpPr>
          <p:cNvPr id="8" name="Footer Placeholder 7">
            <a:extLst>
              <a:ext uri="{FF2B5EF4-FFF2-40B4-BE49-F238E27FC236}">
                <a16:creationId xmlns=""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mc:AlternateContent xmlns:mc="http://schemas.openxmlformats.org/markup-compatibility/2006" xmlns:p14="http://schemas.microsoft.com/office/powerpoint/2010/main">
    <mc:Choice Requires="p14">
      <p:transition spd="slow" p14:dur="3400" advTm="10">
        <p14:reveal/>
      </p:transition>
    </mc:Choice>
    <mc:Fallback xmlns="">
      <p:transition spd="slow" advTm="1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4/25/2024</a:t>
            </a:fld>
            <a:endParaRPr lang="en-US" dirty="0"/>
          </a:p>
        </p:txBody>
      </p:sp>
      <p:sp>
        <p:nvSpPr>
          <p:cNvPr id="8" name="Footer Placeholder 7">
            <a:extLst>
              <a:ext uri="{FF2B5EF4-FFF2-40B4-BE49-F238E27FC236}">
                <a16:creationId xmlns=""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mc:AlternateContent xmlns:mc="http://schemas.openxmlformats.org/markup-compatibility/2006" xmlns:p14="http://schemas.microsoft.com/office/powerpoint/2010/main">
    <mc:Choice Requires="p14">
      <p:transition spd="slow" p14:dur="3400" advTm="10">
        <p14:reveal/>
      </p:transition>
    </mc:Choice>
    <mc:Fallback xmlns="">
      <p:transition spd="slow" advTm="1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4/25/2024</a:t>
            </a:fld>
            <a:endParaRPr lang="en-US" dirty="0"/>
          </a:p>
        </p:txBody>
      </p:sp>
      <p:sp>
        <p:nvSpPr>
          <p:cNvPr id="9" name="Footer Placeholder 8">
            <a:extLst>
              <a:ext uri="{FF2B5EF4-FFF2-40B4-BE49-F238E27FC236}">
                <a16:creationId xmlns=""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mc:AlternateContent xmlns:mc="http://schemas.openxmlformats.org/markup-compatibility/2006" xmlns:p14="http://schemas.microsoft.com/office/powerpoint/2010/main">
    <mc:Choice Requires="p14">
      <p:transition spd="slow" p14:dur="3400" advTm="10">
        <p14:reveal/>
      </p:transition>
    </mc:Choice>
    <mc:Fallback xmlns="">
      <p:transition spd="slow" advTm="1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4/25/2024</a:t>
            </a:fld>
            <a:endParaRPr lang="en-US" dirty="0"/>
          </a:p>
        </p:txBody>
      </p:sp>
      <p:sp>
        <p:nvSpPr>
          <p:cNvPr id="11" name="Footer Placeholder 10">
            <a:extLst>
              <a:ext uri="{FF2B5EF4-FFF2-40B4-BE49-F238E27FC236}">
                <a16:creationId xmlns=""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mc:AlternateContent xmlns:mc="http://schemas.openxmlformats.org/markup-compatibility/2006" xmlns:p14="http://schemas.microsoft.com/office/powerpoint/2010/main">
    <mc:Choice Requires="p14">
      <p:transition spd="slow" p14:dur="3400" advTm="10">
        <p14:reveal/>
      </p:transition>
    </mc:Choice>
    <mc:Fallback xmlns="">
      <p:transition spd="slow" advTm="1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4/25/2024</a:t>
            </a:fld>
            <a:endParaRPr lang="en-US" dirty="0"/>
          </a:p>
        </p:txBody>
      </p:sp>
      <p:sp>
        <p:nvSpPr>
          <p:cNvPr id="7" name="Footer Placeholder 6">
            <a:extLst>
              <a:ext uri="{FF2B5EF4-FFF2-40B4-BE49-F238E27FC236}">
                <a16:creationId xmlns=""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mc:AlternateContent xmlns:mc="http://schemas.openxmlformats.org/markup-compatibility/2006" xmlns:p14="http://schemas.microsoft.com/office/powerpoint/2010/main">
    <mc:Choice Requires="p14">
      <p:transition spd="slow" p14:dur="3400" advTm="10">
        <p14:reveal/>
      </p:transition>
    </mc:Choice>
    <mc:Fallback xmlns="">
      <p:transition spd="slow" advTm="1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4/25/2024</a:t>
            </a:fld>
            <a:endParaRPr lang="en-US" dirty="0"/>
          </a:p>
        </p:txBody>
      </p:sp>
      <p:sp>
        <p:nvSpPr>
          <p:cNvPr id="3" name="Footer Placeholder 2">
            <a:extLst>
              <a:ext uri="{FF2B5EF4-FFF2-40B4-BE49-F238E27FC236}">
                <a16:creationId xmlns=""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mc:AlternateContent xmlns:mc="http://schemas.openxmlformats.org/markup-compatibility/2006" xmlns:p14="http://schemas.microsoft.com/office/powerpoint/2010/main">
    <mc:Choice Requires="p14">
      <p:transition spd="slow" p14:dur="3400" advTm="10">
        <p14:reveal/>
      </p:transition>
    </mc:Choice>
    <mc:Fallback xmlns="">
      <p:transition spd="slow" advTm="1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4/25/2024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mc:AlternateContent xmlns:mc="http://schemas.openxmlformats.org/markup-compatibility/2006" xmlns:p14="http://schemas.microsoft.com/office/powerpoint/2010/main">
    <mc:Choice Requires="p14">
      <p:transition spd="slow" p14:dur="3400" advTm="10">
        <p14:reveal/>
      </p:transition>
    </mc:Choice>
    <mc:Fallback xmlns="">
      <p:transition spd="slow" advTm="1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4/25/2024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mc:AlternateContent xmlns:mc="http://schemas.openxmlformats.org/markup-compatibility/2006" xmlns:p14="http://schemas.microsoft.com/office/powerpoint/2010/main">
    <mc:Choice Requires="p14">
      <p:transition spd="slow" p14:dur="3400" advTm="10">
        <p14:reveal/>
      </p:transition>
    </mc:Choice>
    <mc:Fallback xmlns="">
      <p:transition spd="slow" advTm="1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4/25/2024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mc:AlternateContent xmlns:mc="http://schemas.openxmlformats.org/markup-compatibility/2006" xmlns:p14="http://schemas.microsoft.com/office/powerpoint/2010/main">
    <mc:Choice Requires="p14">
      <p:transition spd="slow" p14:dur="3400" advTm="10">
        <p14:reveal/>
      </p:transition>
    </mc:Choice>
    <mc:Fallback xmlns="">
      <p:transition spd="slow" advTm="10">
        <p:fade/>
      </p:transition>
    </mc:Fallback>
  </mc:AlternateConten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 xmlns:a16="http://schemas.microsoft.com/office/drawing/2014/main" id="{F452A527-3631-41ED-858D-3777A7D1496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 xmlns:a16="http://schemas.microsoft.com/office/drawing/2014/main" id="{9AB2EA78-AEB3-469B-9025-3B17201A457B}"/>
              </a:ext>
            </a:extLst>
          </p:cNvPr>
          <p:cNvSpPr>
            <a:spLocks noGrp="1"/>
          </p:cNvSpPr>
          <p:nvPr>
            <p:ph type="ctrTitle"/>
          </p:nvPr>
        </p:nvSpPr>
        <p:spPr>
          <a:xfrm>
            <a:off x="6730000" y="639097"/>
            <a:ext cx="4813072" cy="3494791"/>
          </a:xfrm>
        </p:spPr>
        <p:txBody>
          <a:bodyPr>
            <a:noAutofit/>
          </a:bodyPr>
          <a:lstStyle/>
          <a:p>
            <a:r>
              <a:rPr lang="en-US" sz="6600" dirty="0"/>
              <a:t>The Impact Of Social Media on Teenagers</a:t>
            </a:r>
          </a:p>
        </p:txBody>
      </p:sp>
      <p:sp>
        <p:nvSpPr>
          <p:cNvPr id="3" name="Subtitle 2">
            <a:extLst>
              <a:ext uri="{FF2B5EF4-FFF2-40B4-BE49-F238E27FC236}">
                <a16:creationId xmlns=""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cap="none" dirty="0"/>
              <a:t>by</a:t>
            </a:r>
            <a:r>
              <a:rPr lang="en-US" dirty="0"/>
              <a:t> K. Y. Engineer</a:t>
            </a:r>
          </a:p>
        </p:txBody>
      </p:sp>
      <p:pic>
        <p:nvPicPr>
          <p:cNvPr id="6" name="Picture 5">
            <a:extLst>
              <a:ext uri="{FF2B5EF4-FFF2-40B4-BE49-F238E27FC236}">
                <a16:creationId xmlns="" xmlns:a16="http://schemas.microsoft.com/office/drawing/2014/main" id="{8940CBE3-3F91-419A-A649-32AB388ECA8B}"/>
              </a:ext>
              <a:ext uri="{C183D7F6-B498-43B3-948B-1728B52AA6E4}">
                <adec:decorative xmlns=""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 xmlns:a16="http://schemas.microsoft.com/office/drawing/2014/main" id="{D28A9C89-B313-458F-9C85-515930A51A9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mc:AlternateContent xmlns:mc="http://schemas.openxmlformats.org/markup-compatibility/2006" xmlns:p14="http://schemas.microsoft.com/office/powerpoint/2010/main">
    <mc:Choice Requires="p14">
      <p:transition spd="slow" p14:dur="3400" advTm="20">
        <p14:reveal/>
      </p:transition>
    </mc:Choice>
    <mc:Fallback xmlns="">
      <p:transition spd="slow" advTm="2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fltVal val="0"/>
                                          </p:val>
                                        </p:tav>
                                        <p:tav tm="100000">
                                          <p:val>
                                            <p:strVal val="#ppt_w"/>
                                          </p:val>
                                        </p:tav>
                                      </p:tavLst>
                                    </p:anim>
                                    <p:anim calcmode="lin" valueType="num">
                                      <p:cBhvr>
                                        <p:cTn id="13" dur="1000" fill="hold"/>
                                        <p:tgtEl>
                                          <p:spTgt spid="2"/>
                                        </p:tgtEl>
                                        <p:attrNameLst>
                                          <p:attrName>ppt_h</p:attrName>
                                        </p:attrNameLst>
                                      </p:cBhvr>
                                      <p:tavLst>
                                        <p:tav tm="0">
                                          <p:val>
                                            <p:fltVal val="0"/>
                                          </p:val>
                                        </p:tav>
                                        <p:tav tm="100000">
                                          <p:val>
                                            <p:strVal val="#ppt_h"/>
                                          </p:val>
                                        </p:tav>
                                      </p:tavLst>
                                    </p:anim>
                                    <p:anim calcmode="lin" valueType="num">
                                      <p:cBhvr>
                                        <p:cTn id="14" dur="1000" fill="hold"/>
                                        <p:tgtEl>
                                          <p:spTgt spid="2"/>
                                        </p:tgtEl>
                                        <p:attrNameLst>
                                          <p:attrName>style.rotation</p:attrName>
                                        </p:attrNameLst>
                                      </p:cBhvr>
                                      <p:tavLst>
                                        <p:tav tm="0">
                                          <p:val>
                                            <p:fltVal val="90"/>
                                          </p:val>
                                        </p:tav>
                                        <p:tav tm="100000">
                                          <p:val>
                                            <p:fltVal val="0"/>
                                          </p:val>
                                        </p:tav>
                                      </p:tavLst>
                                    </p:anim>
                                    <p:animEffect transition="in" filter="fade">
                                      <p:cBhvr>
                                        <p:cTn id="1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58952"/>
            <a:ext cx="10058400" cy="1448539"/>
          </a:xfrm>
        </p:spPr>
        <p:txBody>
          <a:bodyPr/>
          <a:lstStyle/>
          <a:p>
            <a:r>
              <a:rPr lang="en-US" dirty="0" smtClean="0"/>
              <a:t>INTRODUCTION…</a:t>
            </a:r>
            <a:endParaRPr lang="en-IN" dirty="0"/>
          </a:p>
        </p:txBody>
      </p:sp>
      <p:sp>
        <p:nvSpPr>
          <p:cNvPr id="3" name="Text Placeholder 2"/>
          <p:cNvSpPr>
            <a:spLocks noGrp="1"/>
          </p:cNvSpPr>
          <p:nvPr>
            <p:ph type="body" idx="1"/>
          </p:nvPr>
        </p:nvSpPr>
        <p:spPr>
          <a:xfrm>
            <a:off x="1097280" y="2623127"/>
            <a:ext cx="10058400" cy="3183313"/>
          </a:xfrm>
        </p:spPr>
        <p:txBody>
          <a:bodyPr/>
          <a:lstStyle/>
          <a:p>
            <a:r>
              <a:rPr lang="en-US" dirty="0" smtClean="0"/>
              <a:t>We will discuss </a:t>
            </a:r>
            <a:r>
              <a:rPr lang="en-US" dirty="0"/>
              <a:t>topics </a:t>
            </a:r>
            <a:r>
              <a:rPr lang="en-US" dirty="0" smtClean="0"/>
              <a:t>like prevalence </a:t>
            </a:r>
            <a:r>
              <a:rPr lang="en-US" dirty="0"/>
              <a:t>of social media usage among </a:t>
            </a:r>
            <a:r>
              <a:rPr lang="en-US" dirty="0" smtClean="0"/>
              <a:t>teenagers, average </a:t>
            </a:r>
            <a:r>
              <a:rPr lang="en-US" dirty="0"/>
              <a:t>time spent online, the influence of social media on their mental health, relationships, and overall </a:t>
            </a:r>
            <a:r>
              <a:rPr lang="en-US" dirty="0" smtClean="0"/>
              <a:t>well-being.</a:t>
            </a:r>
          </a:p>
          <a:p>
            <a:r>
              <a:rPr lang="en-US" dirty="0" smtClean="0"/>
              <a:t>Social Media platforms </a:t>
            </a:r>
            <a:r>
              <a:rPr lang="en-US" dirty="0"/>
              <a:t>provide instant communication tools, enabling teenagers to stay connected with friends and family members regardless of geographical distance.</a:t>
            </a:r>
            <a:endParaRPr lang="en-IN" dirty="0"/>
          </a:p>
        </p:txBody>
      </p:sp>
    </p:spTree>
    <p:extLst>
      <p:ext uri="{BB962C8B-B14F-4D97-AF65-F5344CB8AC3E}">
        <p14:creationId xmlns:p14="http://schemas.microsoft.com/office/powerpoint/2010/main" val="2774982864"/>
      </p:ext>
    </p:extLst>
  </p:cSld>
  <p:clrMapOvr>
    <a:masterClrMapping/>
  </p:clrMapOvr>
  <mc:AlternateContent xmlns:mc="http://schemas.openxmlformats.org/markup-compatibility/2006" xmlns:p14="http://schemas.microsoft.com/office/powerpoint/2010/main">
    <mc:Choice Requires="p14">
      <p:transition spd="slow" p14:dur="3400" advTm="10">
        <p14:reveal/>
      </p:transition>
    </mc:Choice>
    <mc:Fallback xmlns="">
      <p:transition spd="slow" advTm="1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890" y="-73891"/>
            <a:ext cx="11831782" cy="4247317"/>
          </a:xfrm>
          <a:prstGeom prst="rect">
            <a:avLst/>
          </a:prstGeom>
          <a:noFill/>
        </p:spPr>
        <p:txBody>
          <a:bodyPr wrap="square" rtlCol="0">
            <a:spAutoFit/>
          </a:bodyPr>
          <a:lstStyle/>
          <a:p>
            <a:r>
              <a:rPr lang="en-US" sz="2400" cap="all" spc="200" dirty="0"/>
              <a:t>teenagers use messaging apps, video calls, and social networking sites to maintain relationships and share experiences in real-time</a:t>
            </a:r>
            <a:r>
              <a:rPr lang="en-US" dirty="0" smtClean="0"/>
              <a:t>.</a:t>
            </a:r>
          </a:p>
          <a:p>
            <a:endParaRPr lang="en-US" dirty="0" smtClean="0"/>
          </a:p>
          <a:p>
            <a:endParaRPr lang="en-US" dirty="0"/>
          </a:p>
          <a:p>
            <a:r>
              <a:rPr lang="en-US" sz="2400" cap="all" spc="200" dirty="0"/>
              <a:t>Social media serves as a vast repository of information, offering access to news, educational content, tutorials, and resources on various topics. Even there are educational YouTube channels, online courses, and informative social media accounts that teenagers can follow to expand their knowledge and skills</a:t>
            </a:r>
            <a:r>
              <a:rPr lang="en-US" dirty="0"/>
              <a:t>.</a:t>
            </a:r>
            <a:endParaRPr lang="en-US" dirty="0" smtClean="0"/>
          </a:p>
          <a:p>
            <a:endParaRPr lang="en-US" sz="2400" cap="all" spc="200" dirty="0"/>
          </a:p>
          <a:p>
            <a:r>
              <a:rPr lang="en-US" sz="2400" cap="all" spc="200" dirty="0" smtClean="0"/>
              <a:t>									</a:t>
            </a:r>
            <a:endParaRPr lang="en-US" sz="2400" cap="all" spc="200" dirty="0"/>
          </a:p>
          <a:p>
            <a:r>
              <a:rPr lang="en-US" dirty="0" smtClean="0"/>
              <a:t>						</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68782"/>
            <a:ext cx="1943100" cy="18288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4705" y="3184525"/>
            <a:ext cx="1847850" cy="174307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7707" y="3259026"/>
            <a:ext cx="1943100" cy="172861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5959" y="3094488"/>
            <a:ext cx="1772805" cy="1685925"/>
          </a:xfrm>
          <a:prstGeom prst="rect">
            <a:avLst/>
          </a:prstGeom>
        </p:spPr>
      </p:pic>
    </p:spTree>
    <p:extLst>
      <p:ext uri="{BB962C8B-B14F-4D97-AF65-F5344CB8AC3E}">
        <p14:creationId xmlns:p14="http://schemas.microsoft.com/office/powerpoint/2010/main" val="2843942601"/>
      </p:ext>
    </p:extLst>
  </p:cSld>
  <p:clrMapOvr>
    <a:masterClrMapping/>
  </p:clrMapOvr>
  <p:transition spd="slow" advTm="2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heel(1)">
                                      <p:cBhvr>
                                        <p:cTn id="19" dur="20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randombar(horizontal)">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Positive Effects Of Social Media </a:t>
            </a:r>
          </a:p>
        </p:txBody>
      </p:sp>
      <p:graphicFrame>
        <p:nvGraphicFramePr>
          <p:cNvPr id="4" name="Content Placeholder 2" descr="SmartArt graphic">
            <a:extLst>
              <a:ext uri="{FF2B5EF4-FFF2-40B4-BE49-F238E27FC236}">
                <a16:creationId xmlns="" xmlns:a16="http://schemas.microsoft.com/office/drawing/2014/main" id="{59F5A1AC-D08D-42AE-B94A-1CAFB517D846}"/>
              </a:ext>
            </a:extLst>
          </p:cNvPr>
          <p:cNvGraphicFramePr>
            <a:graphicFrameLocks noGrp="1"/>
          </p:cNvGraphicFramePr>
          <p:nvPr>
            <p:ph idx="1"/>
            <p:extLst>
              <p:ext uri="{D42A27DB-BD31-4B8C-83A1-F6EECF244321}">
                <p14:modId xmlns:p14="http://schemas.microsoft.com/office/powerpoint/2010/main" val="2949704646"/>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 xmlns:a16="http://schemas.microsoft.com/office/drawing/2014/main" id="{E963E31A-29B3-C361-D466-D33318E29C01}"/>
              </a:ext>
            </a:extLst>
          </p:cNvPr>
          <p:cNvPicPr>
            <a:picLocks noChangeAspect="1"/>
          </p:cNvPicPr>
          <p:nvPr/>
        </p:nvPicPr>
        <p:blipFill>
          <a:blip r:embed="rId8"/>
          <a:stretch>
            <a:fillRect/>
          </a:stretch>
        </p:blipFill>
        <p:spPr>
          <a:xfrm>
            <a:off x="5234848" y="2481627"/>
            <a:ext cx="1965867" cy="1850228"/>
          </a:xfrm>
          <a:prstGeom prst="rect">
            <a:avLst/>
          </a:prstGeom>
        </p:spPr>
      </p:pic>
    </p:spTree>
    <p:extLst>
      <p:ext uri="{BB962C8B-B14F-4D97-AF65-F5344CB8AC3E}">
        <p14:creationId xmlns:p14="http://schemas.microsoft.com/office/powerpoint/2010/main" val="265522590"/>
      </p:ext>
    </p:extLst>
  </p:cSld>
  <p:clrMapOvr>
    <a:masterClrMapping/>
  </p:clrMapOvr>
  <mc:AlternateContent xmlns:mc="http://schemas.openxmlformats.org/markup-compatibility/2006" xmlns:p14="http://schemas.microsoft.com/office/powerpoint/2010/main">
    <mc:Choice Requires="p14">
      <p:transition spd="slow" p14:dur="3400" advTm="10">
        <p14:reveal/>
      </p:transition>
    </mc:Choice>
    <mc:Fallback xmlns="">
      <p:transition spd="slow" advTm="1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 calcmode="lin" valueType="num">
                                      <p:cBhvr>
                                        <p:cTn id="14" dur="1000" fill="hold"/>
                                        <p:tgtEl>
                                          <p:spTgt spid="4"/>
                                        </p:tgtEl>
                                        <p:attrNameLst>
                                          <p:attrName>style.rotation</p:attrName>
                                        </p:attrNameLst>
                                      </p:cBhvr>
                                      <p:tavLst>
                                        <p:tav tm="0">
                                          <p:val>
                                            <p:fltVal val="90"/>
                                          </p:val>
                                        </p:tav>
                                        <p:tav tm="100000">
                                          <p:val>
                                            <p:fltVal val="0"/>
                                          </p:val>
                                        </p:tav>
                                      </p:tavLst>
                                    </p:anim>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8F1C5C-4332-CDAD-E02D-6478F37E7782}"/>
              </a:ext>
            </a:extLst>
          </p:cNvPr>
          <p:cNvSpPr>
            <a:spLocks noGrp="1"/>
          </p:cNvSpPr>
          <p:nvPr>
            <p:ph type="title"/>
          </p:nvPr>
        </p:nvSpPr>
        <p:spPr/>
        <p:txBody>
          <a:bodyPr>
            <a:normAutofit/>
          </a:bodyPr>
          <a:lstStyle/>
          <a:p>
            <a:r>
              <a:rPr lang="en-US" sz="4000" dirty="0" smtClean="0">
                <a:solidFill>
                  <a:schemeClr val="accent4"/>
                </a:solidFill>
              </a:rPr>
              <a:t>DIAGRAM </a:t>
            </a:r>
            <a:r>
              <a:rPr lang="en-US" sz="4000" dirty="0">
                <a:solidFill>
                  <a:schemeClr val="accent4"/>
                </a:solidFill>
              </a:rPr>
              <a:t>SHOWING TIME SPEND BY TEENS ON DIFFERENT SOCIAL MEDIA PLATFORMS</a:t>
            </a:r>
            <a:endParaRPr lang="en-IN" dirty="0">
              <a:solidFill>
                <a:schemeClr val="accent4"/>
              </a:solidFill>
            </a:endParaRPr>
          </a:p>
        </p:txBody>
      </p:sp>
      <p:graphicFrame>
        <p:nvGraphicFramePr>
          <p:cNvPr id="6" name="Content Placeholder 5">
            <a:extLst>
              <a:ext uri="{FF2B5EF4-FFF2-40B4-BE49-F238E27FC236}">
                <a16:creationId xmlns="" xmlns:a16="http://schemas.microsoft.com/office/drawing/2014/main" id="{5778341B-53A4-E3A1-FA9B-DBEE97855CA3}"/>
              </a:ext>
            </a:extLst>
          </p:cNvPr>
          <p:cNvGraphicFramePr>
            <a:graphicFrameLocks noGrp="1"/>
          </p:cNvGraphicFramePr>
          <p:nvPr>
            <p:ph idx="1"/>
            <p:extLst>
              <p:ext uri="{D42A27DB-BD31-4B8C-83A1-F6EECF244321}">
                <p14:modId xmlns:p14="http://schemas.microsoft.com/office/powerpoint/2010/main" val="1523275552"/>
              </p:ext>
            </p:extLst>
          </p:nvPr>
        </p:nvGraphicFramePr>
        <p:xfrm>
          <a:off x="526942" y="2108200"/>
          <a:ext cx="11081289" cy="37607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74261978"/>
      </p:ext>
    </p:extLst>
  </p:cSld>
  <p:clrMapOvr>
    <a:masterClrMapping/>
  </p:clrMapOvr>
  <mc:AlternateContent xmlns:mc="http://schemas.openxmlformats.org/markup-compatibility/2006" xmlns:p14="http://schemas.microsoft.com/office/powerpoint/2010/main">
    <mc:Choice Requires="p14">
      <p:transition p14:dur="0" advTm="50"/>
    </mc:Choice>
    <mc:Fallback xmlns="">
      <p:transition advTm="5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96390C-29D0-0123-0846-3C7D723DC9BE}"/>
              </a:ext>
            </a:extLst>
          </p:cNvPr>
          <p:cNvSpPr>
            <a:spLocks noGrp="1"/>
          </p:cNvSpPr>
          <p:nvPr>
            <p:ph type="title"/>
          </p:nvPr>
        </p:nvSpPr>
        <p:spPr>
          <a:xfrm>
            <a:off x="1097280" y="286604"/>
            <a:ext cx="10058400" cy="758426"/>
          </a:xfrm>
        </p:spPr>
        <p:txBody>
          <a:bodyPr/>
          <a:lstStyle/>
          <a:p>
            <a:r>
              <a:rPr lang="en-US" dirty="0"/>
              <a:t>Negative Effects Of </a:t>
            </a:r>
            <a:r>
              <a:rPr lang="en-US" dirty="0" err="1"/>
              <a:t>Socia</a:t>
            </a:r>
            <a:r>
              <a:rPr lang="en-US" dirty="0"/>
              <a:t> Media</a:t>
            </a:r>
            <a:endParaRPr lang="en-IN" dirty="0"/>
          </a:p>
        </p:txBody>
      </p:sp>
      <p:sp>
        <p:nvSpPr>
          <p:cNvPr id="3" name="Content Placeholder 2">
            <a:extLst>
              <a:ext uri="{FF2B5EF4-FFF2-40B4-BE49-F238E27FC236}">
                <a16:creationId xmlns="" xmlns:a16="http://schemas.microsoft.com/office/drawing/2014/main" id="{C6B360E2-F485-B20F-CBD6-608A7E25A7E1}"/>
              </a:ext>
            </a:extLst>
          </p:cNvPr>
          <p:cNvSpPr>
            <a:spLocks noGrp="1"/>
          </p:cNvSpPr>
          <p:nvPr>
            <p:ph idx="1"/>
          </p:nvPr>
        </p:nvSpPr>
        <p:spPr>
          <a:xfrm>
            <a:off x="1097280" y="1903445"/>
            <a:ext cx="10058400" cy="3965647"/>
          </a:xfrm>
        </p:spPr>
        <p:txBody>
          <a:bodyPr>
            <a:normAutofit/>
          </a:bodyPr>
          <a:lstStyle/>
          <a:p>
            <a:r>
              <a:rPr lang="en-US" dirty="0"/>
              <a:t>a. Mental Health </a:t>
            </a:r>
            <a:r>
              <a:rPr lang="en-US" dirty="0" smtClean="0"/>
              <a:t>Issues: Excessive </a:t>
            </a:r>
            <a:r>
              <a:rPr lang="en-US" dirty="0"/>
              <a:t>use of social media has been associated with various mental health problems, including anxiety, depression, low self-esteem, and body image </a:t>
            </a:r>
            <a:r>
              <a:rPr lang="en-US" dirty="0" smtClean="0"/>
              <a:t>issues.</a:t>
            </a:r>
          </a:p>
          <a:p>
            <a:r>
              <a:rPr lang="en-US" dirty="0" smtClean="0"/>
              <a:t>b</a:t>
            </a:r>
            <a:r>
              <a:rPr lang="en-US" dirty="0"/>
              <a:t>. Cyberbullying and Online </a:t>
            </a:r>
            <a:r>
              <a:rPr lang="en-US" dirty="0" smtClean="0"/>
              <a:t>Harassment: Social </a:t>
            </a:r>
            <a:r>
              <a:rPr lang="en-US" dirty="0"/>
              <a:t>media platforms can be breeding grounds for cyberbullying and harassment, with teenagers being particularly vulnerable to online abuse and peer </a:t>
            </a:r>
            <a:r>
              <a:rPr lang="en-US" dirty="0" smtClean="0"/>
              <a:t>pressure.</a:t>
            </a:r>
          </a:p>
          <a:p>
            <a:r>
              <a:rPr lang="en-US" dirty="0" smtClean="0"/>
              <a:t>c</a:t>
            </a:r>
            <a:r>
              <a:rPr lang="en-US" dirty="0"/>
              <a:t>. Privacy Concerns and Digital </a:t>
            </a:r>
            <a:r>
              <a:rPr lang="en-US" dirty="0" smtClean="0"/>
              <a:t>Footprint: </a:t>
            </a:r>
            <a:r>
              <a:rPr lang="en-US" dirty="0"/>
              <a:t>Many teenagers overlook privacy settings and share personal information online, unaware of the potential risks and consequences of their digital footprint</a:t>
            </a:r>
            <a:r>
              <a:rPr lang="en-US" dirty="0" smtClean="0"/>
              <a:t>.</a:t>
            </a:r>
            <a:endParaRPr lang="en-IN" dirty="0"/>
          </a:p>
        </p:txBody>
      </p:sp>
    </p:spTree>
    <p:extLst>
      <p:ext uri="{BB962C8B-B14F-4D97-AF65-F5344CB8AC3E}">
        <p14:creationId xmlns:p14="http://schemas.microsoft.com/office/powerpoint/2010/main" val="883771958"/>
      </p:ext>
    </p:extLst>
  </p:cSld>
  <p:clrMapOvr>
    <a:masterClrMapping/>
  </p:clrMapOvr>
  <mc:AlternateContent xmlns:mc="http://schemas.openxmlformats.org/markup-compatibility/2006" xmlns:p14="http://schemas.microsoft.com/office/powerpoint/2010/main">
    <mc:Choice Requires="p14">
      <p:transition spd="slow" p14:dur="3400" advTm="50">
        <p14:reveal/>
      </p:transition>
    </mc:Choice>
    <mc:Fallback xmlns="">
      <p:transition spd="slow" advTm="5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xit" presetSubtype="1" fill="hold" grpId="0" nodeType="withEffect">
                                  <p:stCondLst>
                                    <p:cond delay="0"/>
                                  </p:stCondLst>
                                  <p:childTnLst>
                                    <p:animEffect transition="out" filter="wheel(1)">
                                      <p:cBhvr>
                                        <p:cTn id="6" dur="2000"/>
                                        <p:tgtEl>
                                          <p:spTgt spid="3">
                                            <p:txEl>
                                              <p:pRg st="0" end="0"/>
                                            </p:txEl>
                                          </p:spTgt>
                                        </p:tgtEl>
                                      </p:cBhvr>
                                    </p:animEffect>
                                    <p:set>
                                      <p:cBhvr>
                                        <p:cTn id="7" dur="1" fill="hold">
                                          <p:stCondLst>
                                            <p:cond delay="1999"/>
                                          </p:stCondLst>
                                        </p:cTn>
                                        <p:tgtEl>
                                          <p:spTgt spid="3">
                                            <p:txEl>
                                              <p:pRg st="0" end="0"/>
                                            </p:txEl>
                                          </p:spTgt>
                                        </p:tgtEl>
                                        <p:attrNameLst>
                                          <p:attrName>style.visibility</p:attrName>
                                        </p:attrNameLst>
                                      </p:cBhvr>
                                      <p:to>
                                        <p:strVal val="hidden"/>
                                      </p:to>
                                    </p:set>
                                  </p:childTnLst>
                                </p:cTn>
                              </p:par>
                              <p:par>
                                <p:cTn id="8" presetID="21" presetClass="exit" presetSubtype="1" fill="hold" grpId="0" nodeType="withEffect">
                                  <p:stCondLst>
                                    <p:cond delay="0"/>
                                  </p:stCondLst>
                                  <p:childTnLst>
                                    <p:animEffect transition="out" filter="wheel(1)">
                                      <p:cBhvr>
                                        <p:cTn id="9" dur="2000"/>
                                        <p:tgtEl>
                                          <p:spTgt spid="3">
                                            <p:txEl>
                                              <p:pRg st="1" end="1"/>
                                            </p:txEl>
                                          </p:spTgt>
                                        </p:tgtEl>
                                      </p:cBhvr>
                                    </p:animEffect>
                                    <p:set>
                                      <p:cBhvr>
                                        <p:cTn id="10" dur="1" fill="hold">
                                          <p:stCondLst>
                                            <p:cond delay="1999"/>
                                          </p:stCondLst>
                                        </p:cTn>
                                        <p:tgtEl>
                                          <p:spTgt spid="3">
                                            <p:txEl>
                                              <p:pRg st="1" end="1"/>
                                            </p:txEl>
                                          </p:spTgt>
                                        </p:tgtEl>
                                        <p:attrNameLst>
                                          <p:attrName>style.visibility</p:attrName>
                                        </p:attrNameLst>
                                      </p:cBhvr>
                                      <p:to>
                                        <p:strVal val="hidden"/>
                                      </p:to>
                                    </p:set>
                                  </p:childTnLst>
                                </p:cTn>
                              </p:par>
                              <p:par>
                                <p:cTn id="11" presetID="21" presetClass="exit" presetSubtype="1" fill="hold" grpId="0" nodeType="withEffect">
                                  <p:stCondLst>
                                    <p:cond delay="0"/>
                                  </p:stCondLst>
                                  <p:childTnLst>
                                    <p:animEffect transition="out" filter="wheel(1)">
                                      <p:cBhvr>
                                        <p:cTn id="12" dur="2000"/>
                                        <p:tgtEl>
                                          <p:spTgt spid="3">
                                            <p:txEl>
                                              <p:pRg st="2" end="2"/>
                                            </p:txEl>
                                          </p:spTgt>
                                        </p:tgtEl>
                                      </p:cBhvr>
                                    </p:animEffect>
                                    <p:set>
                                      <p:cBhvr>
                                        <p:cTn id="13" dur="1" fill="hold">
                                          <p:stCondLst>
                                            <p:cond delay="1999"/>
                                          </p:stCondLst>
                                        </p:cTn>
                                        <p:tgtEl>
                                          <p:spTgt spid="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FOR RESPONSIBLE SOCIAL MEDIA USE</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We as adults need 2 provide </a:t>
            </a:r>
            <a:r>
              <a:rPr lang="en-US" dirty="0"/>
              <a:t>practical </a:t>
            </a:r>
            <a:r>
              <a:rPr lang="en-US" dirty="0" smtClean="0"/>
              <a:t>tips 2 teens </a:t>
            </a:r>
            <a:r>
              <a:rPr lang="en-US" dirty="0"/>
              <a:t>for setting screen time limits, scheduling device-free periods, and prioritizing face-to-face </a:t>
            </a:r>
            <a:r>
              <a:rPr lang="en-US" dirty="0" smtClean="0"/>
              <a:t>interactions &amp; encourage </a:t>
            </a:r>
            <a:r>
              <a:rPr lang="en-US" dirty="0"/>
              <a:t>teenagers to explore hobbies, sports, and other activities that promote physical and mental well-being.</a:t>
            </a:r>
          </a:p>
          <a:p>
            <a:r>
              <a:rPr lang="en-US" dirty="0" smtClean="0"/>
              <a:t>We need to emphasize </a:t>
            </a:r>
            <a:r>
              <a:rPr lang="en-US" dirty="0"/>
              <a:t>the dual nature of social media's impact on teenagers</a:t>
            </a:r>
            <a:r>
              <a:rPr lang="en-US" dirty="0" smtClean="0"/>
              <a:t>. We as adults need to encourage teens </a:t>
            </a:r>
            <a:r>
              <a:rPr lang="en-US" dirty="0"/>
              <a:t>for responsible social media </a:t>
            </a:r>
            <a:r>
              <a:rPr lang="en-US" dirty="0" smtClean="0"/>
              <a:t>usage, encourage </a:t>
            </a:r>
            <a:r>
              <a:rPr lang="en-US" dirty="0"/>
              <a:t>teenagers to reflect on their social media habits and make informed choices about their online behavior, considering both the positive and negative implications</a:t>
            </a:r>
            <a:r>
              <a:rPr lang="en-US" dirty="0" smtClean="0"/>
              <a:t>. Need of the hour is to call </a:t>
            </a:r>
            <a:r>
              <a:rPr lang="en-US" dirty="0"/>
              <a:t>to action for promoting digital well-being among </a:t>
            </a:r>
            <a:r>
              <a:rPr lang="en-US" dirty="0" smtClean="0"/>
              <a:t>teenagers. </a:t>
            </a:r>
            <a:r>
              <a:rPr lang="en-US" dirty="0"/>
              <a:t>Advocate for ongoing conversations, education, and community initiatives aimed at fostering a healthy digital culture and empowering teenagers to harness the benefits of social media while mitigating its risks.</a:t>
            </a:r>
            <a:endParaRPr lang="en-IN" dirty="0"/>
          </a:p>
        </p:txBody>
      </p:sp>
      <p:sp>
        <p:nvSpPr>
          <p:cNvPr id="4" name="Text Placeholder 3"/>
          <p:cNvSpPr>
            <a:spLocks noGrp="1"/>
          </p:cNvSpPr>
          <p:nvPr>
            <p:ph type="body" sz="half" idx="2"/>
          </p:nvPr>
        </p:nvSpPr>
        <p:spPr/>
        <p:txBody>
          <a:bodyPr/>
          <a:lstStyle/>
          <a:p>
            <a:pPr marL="342900" indent="-342900">
              <a:buAutoNum type="alphaLcPeriod"/>
            </a:pPr>
            <a:r>
              <a:rPr lang="en-US" dirty="0" smtClean="0"/>
              <a:t>Digital </a:t>
            </a:r>
            <a:r>
              <a:rPr lang="en-US" dirty="0"/>
              <a:t>Literacy and Critical </a:t>
            </a:r>
            <a:r>
              <a:rPr lang="en-US" dirty="0" smtClean="0"/>
              <a:t>Thinking</a:t>
            </a:r>
          </a:p>
          <a:p>
            <a:pPr marL="342900" indent="-342900">
              <a:buAutoNum type="alphaLcPeriod"/>
            </a:pPr>
            <a:r>
              <a:rPr lang="en-US" dirty="0" smtClean="0"/>
              <a:t>b</a:t>
            </a:r>
            <a:r>
              <a:rPr lang="en-US" dirty="0"/>
              <a:t>. Setting Boundaries and Time </a:t>
            </a:r>
            <a:r>
              <a:rPr lang="en-US" dirty="0" smtClean="0"/>
              <a:t>Management</a:t>
            </a:r>
            <a:endParaRPr lang="en-IN" dirty="0"/>
          </a:p>
        </p:txBody>
      </p:sp>
    </p:spTree>
    <p:extLst>
      <p:ext uri="{BB962C8B-B14F-4D97-AF65-F5344CB8AC3E}">
        <p14:creationId xmlns:p14="http://schemas.microsoft.com/office/powerpoint/2010/main" val="2125962481"/>
      </p:ext>
    </p:extLst>
  </p:cSld>
  <p:clrMapOvr>
    <a:masterClrMapping/>
  </p:clrMapOvr>
  <mc:AlternateContent xmlns:mc="http://schemas.openxmlformats.org/markup-compatibility/2006" xmlns:p14="http://schemas.microsoft.com/office/powerpoint/2010/main">
    <mc:Choice Requires="p14">
      <p:transition spd="slow" p14:dur="3400" advTm="50">
        <p14:reveal/>
      </p:transition>
    </mc:Choice>
    <mc:Fallback xmlns="">
      <p:transition spd="slow" advTm="5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wheel(1)">
                                      <p:cBhvr>
                                        <p:cTn id="11" dur="20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wheel(1)">
                                      <p:cBhvr>
                                        <p:cTn id="16" dur="2000"/>
                                        <p:tgtEl>
                                          <p:spTgt spid="4">
                                            <p:txEl>
                                              <p:pRg st="1" end="1"/>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9" dur="750"/>
                                        <p:tgtEl>
                                          <p:spTgt spid="3">
                                            <p:txEl>
                                              <p:pRg st="0" end="0"/>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2" dur="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602" y="886408"/>
            <a:ext cx="10058400" cy="3610947"/>
          </a:xfrm>
          <a:solidFill>
            <a:schemeClr val="accent1"/>
          </a:solidFill>
        </p:spPr>
        <p:txBody>
          <a:bodyPr anchor="ctr"/>
          <a:lstStyle/>
          <a:p>
            <a:pPr algn="ctr"/>
            <a:r>
              <a:rPr lang="en-US" sz="8000" b="1" i="1" dirty="0" smtClean="0">
                <a:solidFill>
                  <a:schemeClr val="tx2">
                    <a:lumMod val="75000"/>
                    <a:lumOff val="25000"/>
                  </a:schemeClr>
                </a:solidFill>
              </a:rPr>
              <a:t>THANK YOU</a:t>
            </a:r>
            <a:endParaRPr lang="en-IN" sz="8000" b="1" i="1" dirty="0">
              <a:solidFill>
                <a:schemeClr val="tx2">
                  <a:lumMod val="75000"/>
                  <a:lumOff val="25000"/>
                </a:schemeClr>
              </a:solidFill>
            </a:endParaRPr>
          </a:p>
        </p:txBody>
      </p:sp>
    </p:spTree>
    <p:extLst>
      <p:ext uri="{BB962C8B-B14F-4D97-AF65-F5344CB8AC3E}">
        <p14:creationId xmlns:p14="http://schemas.microsoft.com/office/powerpoint/2010/main" val="1713043608"/>
      </p:ext>
    </p:extLst>
  </p:cSld>
  <p:clrMapOvr>
    <a:masterClrMapping/>
  </p:clrMapOvr>
  <mc:AlternateContent xmlns:mc="http://schemas.openxmlformats.org/markup-compatibility/2006" xmlns:p14="http://schemas.microsoft.com/office/powerpoint/2010/main">
    <mc:Choice Requires="p14">
      <p:transition spd="slow" p14:dur="3400" advTm="10">
        <p14:reveal/>
      </p:transition>
    </mc:Choice>
    <mc:Fallback xmlns="">
      <p:transition spd="slow" advTm="10">
        <p:fade/>
      </p:transition>
    </mc:Fallback>
  </mc:AlternateContent>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schemas.microsoft.com/office/2006/metadata/properties"/>
    <ds:schemaRef ds:uri="http://purl.org/dc/elements/1.1/"/>
    <ds:schemaRef ds:uri="16c05727-aa75-4e4a-9b5f-8a80a1165891"/>
    <ds:schemaRef ds:uri="71af3243-3dd4-4a8d-8c0d-dd76da1f02a5"/>
    <ds:schemaRef ds:uri="http://www.w3.org/XML/1998/namespace"/>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{9FA08D22-8969-45BA-BB10-30A5C710CC75}tf11437505_win32</Template>
  <TotalTime>179</TotalTime>
  <Words>442</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Georgia Pro Cond Light</vt:lpstr>
      <vt:lpstr>Speak Pro</vt:lpstr>
      <vt:lpstr>RetrospectVTI</vt:lpstr>
      <vt:lpstr>The Impact Of Social Media on Teenagers</vt:lpstr>
      <vt:lpstr>INTRODUCTION…</vt:lpstr>
      <vt:lpstr>PowerPoint Presentation</vt:lpstr>
      <vt:lpstr>Positive Effects Of Social Media </vt:lpstr>
      <vt:lpstr>DIAGRAM SHOWING TIME SPEND BY TEENS ON DIFFERENT SOCIAL MEDIA PLATFORMS</vt:lpstr>
      <vt:lpstr>Negative Effects Of Socia Media</vt:lpstr>
      <vt:lpstr>STRATEGIES FOR RESPONSIBLE SOCIAL MEDIA USE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Impact Of Social Media on Teenagers</dc:title>
  <dc:creator>admin</dc:creator>
  <cp:lastModifiedBy>Microsoft account</cp:lastModifiedBy>
  <cp:revision>23</cp:revision>
  <dcterms:created xsi:type="dcterms:W3CDTF">2024-04-24T06:37:31Z</dcterms:created>
  <dcterms:modified xsi:type="dcterms:W3CDTF">2024-04-24T20:26:23Z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