
<file path=[Content_Types].xml><?xml version="1.0" encoding="utf-8"?>
<Types xmlns="http://schemas.openxmlformats.org/package/2006/content-types">
  <Default Extension="png" ContentType="image/png"/>
  <Default Extension="aac" ContentType="audio/aac"/>
  <Default Extension="jpeg" ContentType="image/jpeg"/>
  <Default Extension="rels" ContentType="application/vnd.openxmlformats-package.relationships+xml"/>
  <Default Extension="xml" ContentType="application/xml"/>
  <Default Extension="wav" ContentType="audio/x-wav"/>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60" r:id="rId5"/>
    <p:sldId id="259" r:id="rId6"/>
    <p:sldId id="262" r:id="rId7"/>
    <p:sldId id="263" r:id="rId8"/>
    <p:sldId id="261"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7" d="100"/>
          <a:sy n="87" d="100"/>
        </p:scale>
        <p:origin x="504" y="6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708D4DA3-39DB-4C3C-85FF-18C9A3F8217D}" type="datetimeFigureOut">
              <a:rPr lang="en-US" smtClean="0"/>
              <a:t>5/2/2024</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3F47FB09-3CD9-4AD5-ABE9-88EB081DD48E}" type="slidenum">
              <a:rPr lang="en-US" smtClean="0"/>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10494342"/>
      </p:ext>
    </p:extLst>
  </p:cSld>
  <p:clrMapOvr>
    <a:masterClrMapping/>
  </p:clrMapOvr>
  <p:transition spd="med" advTm="5000">
    <p:pull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08D4DA3-39DB-4C3C-85FF-18C9A3F8217D}" type="datetimeFigureOut">
              <a:rPr lang="en-US" smtClean="0"/>
              <a:t>5/2/2024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F47FB09-3CD9-4AD5-ABE9-88EB081DD48E}" type="slidenum">
              <a:rPr lang="en-US" smtClean="0"/>
              <a:t>‹#›</a:t>
            </a:fld>
            <a:endParaRPr lang="en-US" dirty="0"/>
          </a:p>
        </p:txBody>
      </p:sp>
    </p:spTree>
    <p:extLst>
      <p:ext uri="{BB962C8B-B14F-4D97-AF65-F5344CB8AC3E}">
        <p14:creationId xmlns:p14="http://schemas.microsoft.com/office/powerpoint/2010/main" val="1792359930"/>
      </p:ext>
    </p:extLst>
  </p:cSld>
  <p:clrMapOvr>
    <a:masterClrMapping/>
  </p:clrMapOvr>
  <p:transition spd="med" advTm="5000">
    <p:pull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08D4DA3-39DB-4C3C-85FF-18C9A3F8217D}" type="datetimeFigureOut">
              <a:rPr lang="en-US" smtClean="0"/>
              <a:t>5/2/2024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F47FB09-3CD9-4AD5-ABE9-88EB081DD48E}" type="slidenum">
              <a:rPr lang="en-US" smtClean="0"/>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50656314"/>
      </p:ext>
    </p:extLst>
  </p:cSld>
  <p:clrMapOvr>
    <a:masterClrMapping/>
  </p:clrMapOvr>
  <p:transition spd="med" advTm="5000">
    <p:pull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08D4DA3-39DB-4C3C-85FF-18C9A3F8217D}" type="datetimeFigureOut">
              <a:rPr lang="en-US" smtClean="0"/>
              <a:t>5/2/2024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F47FB09-3CD9-4AD5-ABE9-88EB081DD48E}" type="slidenum">
              <a:rPr lang="en-US" smtClean="0"/>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10843983"/>
      </p:ext>
    </p:extLst>
  </p:cSld>
  <p:clrMapOvr>
    <a:masterClrMapping/>
  </p:clrMapOvr>
  <p:transition spd="med" advTm="5000">
    <p:pull dir="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08D4DA3-39DB-4C3C-85FF-18C9A3F8217D}" type="datetimeFigureOut">
              <a:rPr lang="en-US" smtClean="0"/>
              <a:t>5/2/2024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F47FB09-3CD9-4AD5-ABE9-88EB081DD48E}" type="slidenum">
              <a:rPr lang="en-US" smtClean="0"/>
              <a:t>‹#›</a:t>
            </a:fld>
            <a:endParaRPr lang="en-US" dirty="0"/>
          </a:p>
        </p:txBody>
      </p:sp>
    </p:spTree>
    <p:extLst>
      <p:ext uri="{BB962C8B-B14F-4D97-AF65-F5344CB8AC3E}">
        <p14:creationId xmlns:p14="http://schemas.microsoft.com/office/powerpoint/2010/main" val="1338895794"/>
      </p:ext>
    </p:extLst>
  </p:cSld>
  <p:clrMapOvr>
    <a:masterClrMapping/>
  </p:clrMapOvr>
  <p:transition spd="med" advTm="5000">
    <p:pull dir="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08D4DA3-39DB-4C3C-85FF-18C9A3F8217D}" type="datetimeFigureOut">
              <a:rPr lang="en-US" smtClean="0"/>
              <a:t>5/2/2024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F47FB09-3CD9-4AD5-ABE9-88EB081DD48E}" type="slidenum">
              <a:rPr lang="en-US" smtClean="0"/>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20682209"/>
      </p:ext>
    </p:extLst>
  </p:cSld>
  <p:clrMapOvr>
    <a:masterClrMapping/>
  </p:clrMapOvr>
  <p:transition spd="med" advTm="5000">
    <p:pull dir="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08D4DA3-39DB-4C3C-85FF-18C9A3F8217D}" type="datetimeFigureOut">
              <a:rPr lang="en-US" smtClean="0"/>
              <a:t>5/2/2024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F47FB09-3CD9-4AD5-ABE9-88EB081DD48E}" type="slidenum">
              <a:rPr lang="en-US" smtClean="0"/>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64387694"/>
      </p:ext>
    </p:extLst>
  </p:cSld>
  <p:clrMapOvr>
    <a:masterClrMapping/>
  </p:clrMapOvr>
  <p:transition spd="med" advTm="5000">
    <p:pull dir="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08D4DA3-39DB-4C3C-85FF-18C9A3F8217D}" type="datetimeFigureOut">
              <a:rPr lang="en-US" smtClean="0"/>
              <a:t>5/2/2024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F47FB09-3CD9-4AD5-ABE9-88EB081DD48E}" type="slidenum">
              <a:rPr lang="en-US" smtClean="0"/>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48699645"/>
      </p:ext>
    </p:extLst>
  </p:cSld>
  <p:clrMapOvr>
    <a:masterClrMapping/>
  </p:clrMapOvr>
  <p:transition spd="med" advTm="5000">
    <p:pull dir="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08D4DA3-39DB-4C3C-85FF-18C9A3F8217D}" type="datetimeFigureOut">
              <a:rPr lang="en-US" smtClean="0"/>
              <a:t>5/2/2024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F47FB09-3CD9-4AD5-ABE9-88EB081DD48E}" type="slidenum">
              <a:rPr lang="en-US" smtClean="0"/>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74824308"/>
      </p:ext>
    </p:extLst>
  </p:cSld>
  <p:clrMapOvr>
    <a:masterClrMapping/>
  </p:clrMapOvr>
  <p:transition spd="med" advTm="5000">
    <p:pull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08D4DA3-39DB-4C3C-85FF-18C9A3F8217D}" type="datetimeFigureOut">
              <a:rPr lang="en-US" smtClean="0"/>
              <a:t>5/2/2024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F47FB09-3CD9-4AD5-ABE9-88EB081DD48E}" type="slidenum">
              <a:rPr lang="en-US" smtClean="0"/>
              <a:t>‹#›</a:t>
            </a:fld>
            <a:endParaRPr lang="en-US" dirty="0"/>
          </a:p>
        </p:txBody>
      </p:sp>
    </p:spTree>
    <p:extLst>
      <p:ext uri="{BB962C8B-B14F-4D97-AF65-F5344CB8AC3E}">
        <p14:creationId xmlns:p14="http://schemas.microsoft.com/office/powerpoint/2010/main" val="1691540767"/>
      </p:ext>
    </p:extLst>
  </p:cSld>
  <p:clrMapOvr>
    <a:masterClrMapping/>
  </p:clrMapOvr>
  <p:transition spd="med" advTm="5000">
    <p:pull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08D4DA3-39DB-4C3C-85FF-18C9A3F8217D}" type="datetimeFigureOut">
              <a:rPr lang="en-US" smtClean="0"/>
              <a:t>5/2/2024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F47FB09-3CD9-4AD5-ABE9-88EB081DD48E}" type="slidenum">
              <a:rPr lang="en-US" smtClean="0"/>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35150168"/>
      </p:ext>
    </p:extLst>
  </p:cSld>
  <p:clrMapOvr>
    <a:masterClrMapping/>
  </p:clrMapOvr>
  <p:transition spd="med" advTm="5000">
    <p:pull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08D4DA3-39DB-4C3C-85FF-18C9A3F8217D}" type="datetimeFigureOut">
              <a:rPr lang="en-US" smtClean="0"/>
              <a:t>5/2/2024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F47FB09-3CD9-4AD5-ABE9-88EB081DD48E}" type="slidenum">
              <a:rPr lang="en-US" smtClean="0"/>
              <a:t>‹#›</a:t>
            </a:fld>
            <a:endParaRPr lang="en-US" dirty="0"/>
          </a:p>
        </p:txBody>
      </p:sp>
    </p:spTree>
    <p:extLst>
      <p:ext uri="{BB962C8B-B14F-4D97-AF65-F5344CB8AC3E}">
        <p14:creationId xmlns:p14="http://schemas.microsoft.com/office/powerpoint/2010/main" val="78940978"/>
      </p:ext>
    </p:extLst>
  </p:cSld>
  <p:clrMapOvr>
    <a:masterClrMapping/>
  </p:clrMapOvr>
  <p:transition spd="med" advTm="5000">
    <p:pull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08D4DA3-39DB-4C3C-85FF-18C9A3F8217D}" type="datetimeFigureOut">
              <a:rPr lang="en-US" smtClean="0"/>
              <a:t>5/2/2024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F47FB09-3CD9-4AD5-ABE9-88EB081DD48E}" type="slidenum">
              <a:rPr lang="en-US" smtClean="0"/>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70521936"/>
      </p:ext>
    </p:extLst>
  </p:cSld>
  <p:clrMapOvr>
    <a:masterClrMapping/>
  </p:clrMapOvr>
  <p:transition spd="med" advTm="5000">
    <p:pull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08D4DA3-39DB-4C3C-85FF-18C9A3F8217D}" type="datetimeFigureOut">
              <a:rPr lang="en-US" smtClean="0"/>
              <a:t>5/2/2024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F47FB09-3CD9-4AD5-ABE9-88EB081DD48E}" type="slidenum">
              <a:rPr lang="en-US" smtClean="0"/>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19224197"/>
      </p:ext>
    </p:extLst>
  </p:cSld>
  <p:clrMapOvr>
    <a:masterClrMapping/>
  </p:clrMapOvr>
  <p:transition spd="med" advTm="5000">
    <p:pull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8D4DA3-39DB-4C3C-85FF-18C9A3F8217D}" type="datetimeFigureOut">
              <a:rPr lang="en-US" smtClean="0"/>
              <a:t>5/2/2024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F47FB09-3CD9-4AD5-ABE9-88EB081DD48E}" type="slidenum">
              <a:rPr lang="en-US" smtClean="0"/>
              <a:t>‹#›</a:t>
            </a:fld>
            <a:endParaRPr lang="en-US" dirty="0"/>
          </a:p>
        </p:txBody>
      </p:sp>
    </p:spTree>
    <p:extLst>
      <p:ext uri="{BB962C8B-B14F-4D97-AF65-F5344CB8AC3E}">
        <p14:creationId xmlns:p14="http://schemas.microsoft.com/office/powerpoint/2010/main" val="331801734"/>
      </p:ext>
    </p:extLst>
  </p:cSld>
  <p:clrMapOvr>
    <a:masterClrMapping/>
  </p:clrMapOvr>
  <p:transition spd="med" advTm="5000">
    <p:pull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08D4DA3-39DB-4C3C-85FF-18C9A3F8217D}" type="datetimeFigureOut">
              <a:rPr lang="en-US" smtClean="0"/>
              <a:t>5/2/2024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F47FB09-3CD9-4AD5-ABE9-88EB081DD48E}" type="slidenum">
              <a:rPr lang="en-US" smtClean="0"/>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57330560"/>
      </p:ext>
    </p:extLst>
  </p:cSld>
  <p:clrMapOvr>
    <a:masterClrMapping/>
  </p:clrMapOvr>
  <p:transition spd="med" advTm="5000">
    <p:pull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08D4DA3-39DB-4C3C-85FF-18C9A3F8217D}" type="datetimeFigureOut">
              <a:rPr lang="en-US" smtClean="0"/>
              <a:t>5/2/2024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F47FB09-3CD9-4AD5-ABE9-88EB081DD48E}" type="slidenum">
              <a:rPr lang="en-US" smtClean="0"/>
              <a:t>‹#›</a:t>
            </a:fld>
            <a:endParaRPr lang="en-US" dirty="0"/>
          </a:p>
        </p:txBody>
      </p:sp>
    </p:spTree>
    <p:extLst>
      <p:ext uri="{BB962C8B-B14F-4D97-AF65-F5344CB8AC3E}">
        <p14:creationId xmlns:p14="http://schemas.microsoft.com/office/powerpoint/2010/main" val="3817605892"/>
      </p:ext>
    </p:extLst>
  </p:cSld>
  <p:clrMapOvr>
    <a:masterClrMapping/>
  </p:clrMapOvr>
  <p:transition spd="med" advTm="5000">
    <p:pull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08D4DA3-39DB-4C3C-85FF-18C9A3F8217D}" type="datetimeFigureOut">
              <a:rPr lang="en-US" smtClean="0"/>
              <a:t>5/2/2024</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F47FB09-3CD9-4AD5-ABE9-88EB081DD48E}" type="slidenum">
              <a:rPr lang="en-US" smtClean="0"/>
              <a:t>‹#›</a:t>
            </a:fld>
            <a:endParaRPr lang="en-US" dirty="0"/>
          </a:p>
        </p:txBody>
      </p:sp>
    </p:spTree>
    <p:extLst>
      <p:ext uri="{BB962C8B-B14F-4D97-AF65-F5344CB8AC3E}">
        <p14:creationId xmlns:p14="http://schemas.microsoft.com/office/powerpoint/2010/main" val="1428816084"/>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Lst>
  <p:transition spd="med" advTm="5000">
    <p:pull dir="r"/>
  </p:transition>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aac"/><Relationship Id="rId1" Type="http://schemas.microsoft.com/office/2007/relationships/media" Target="../media/media1.aac"/><Relationship Id="rId5" Type="http://schemas.openxmlformats.org/officeDocument/2006/relationships/image" Target="../media/image7.png"/><Relationship Id="rId4" Type="http://schemas.openxmlformats.org/officeDocument/2006/relationships/audio" Target="../media/audio1.wav"/></Relationships>
</file>

<file path=ppt/slides/_rels/slide10.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audio" Target="../media/audio1.wav"/><Relationship Id="rId1" Type="http://schemas.openxmlformats.org/officeDocument/2006/relationships/slideLayout" Target="../slideLayouts/slideLayout8.xml"/><Relationship Id="rId5" Type="http://schemas.openxmlformats.org/officeDocument/2006/relationships/audio" Target="../media/audio1.wav"/><Relationship Id="rId4" Type="http://schemas.openxmlformats.org/officeDocument/2006/relationships/image" Target="../media/image19.jpg"/></Relationships>
</file>

<file path=ppt/slides/_rels/slide11.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audio" Target="../media/audio1.wav"/><Relationship Id="rId1" Type="http://schemas.openxmlformats.org/officeDocument/2006/relationships/slideLayout" Target="../slideLayouts/slideLayout7.xml"/><Relationship Id="rId4" Type="http://schemas.openxmlformats.org/officeDocument/2006/relationships/image" Target="../media/image21.jpg"/></Relationships>
</file>

<file path=ppt/slides/_rels/slide12.xml.rels><?xml version="1.0" encoding="UTF-8" standalone="yes"?>
<Relationships xmlns="http://schemas.openxmlformats.org/package/2006/relationships"><Relationship Id="rId2" Type="http://schemas.openxmlformats.org/officeDocument/2006/relationships/audio" Target="../media/audio5.wav"/><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audio" Target="../media/audio1.wav"/><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audio" Target="../media/audio6.wav"/><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audio" Target="../media/audio7.wav"/><Relationship Id="rId1" Type="http://schemas.openxmlformats.org/officeDocument/2006/relationships/slideLayout" Target="../slideLayouts/slideLayout7.xml"/><Relationship Id="rId4" Type="http://schemas.openxmlformats.org/officeDocument/2006/relationships/image" Target="../media/image25.jpg"/></Relationships>
</file>

<file path=ppt/slides/_rels/slide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audio" Target="../media/audio1.wav"/><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audio" Target="../media/audio2.wav"/><Relationship Id="rId1" Type="http://schemas.openxmlformats.org/officeDocument/2006/relationships/slideLayout" Target="../slideLayouts/slideLayout7.xml"/><Relationship Id="rId4" Type="http://schemas.openxmlformats.org/officeDocument/2006/relationships/audio" Target="../media/audio2.wav"/></Relationships>
</file>

<file path=ppt/slides/_rels/slide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audio" Target="../media/audio1.wav"/><Relationship Id="rId1" Type="http://schemas.openxmlformats.org/officeDocument/2006/relationships/slideLayout" Target="../slideLayouts/slideLayout7.xml"/><Relationship Id="rId4" Type="http://schemas.openxmlformats.org/officeDocument/2006/relationships/image" Target="../media/image11.jpg"/></Relationships>
</file>

<file path=ppt/slides/_rels/slide5.xml.rels><?xml version="1.0" encoding="UTF-8" standalone="yes"?>
<Relationships xmlns="http://schemas.openxmlformats.org/package/2006/relationships"><Relationship Id="rId2" Type="http://schemas.openxmlformats.org/officeDocument/2006/relationships/audio" Target="../media/audio3.wav"/><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audio" Target="../media/audio3.wav"/><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audio" Target="../media/audio3.wav"/><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audio" Target="../media/audio1.wav"/><Relationship Id="rId1" Type="http://schemas.openxmlformats.org/officeDocument/2006/relationships/slideLayout" Target="../slideLayouts/slideLayout4.xml"/><Relationship Id="rId6" Type="http://schemas.openxmlformats.org/officeDocument/2006/relationships/image" Target="../media/image15.jpg"/><Relationship Id="rId5" Type="http://schemas.openxmlformats.org/officeDocument/2006/relationships/image" Target="../media/image14.jpg"/><Relationship Id="rId4" Type="http://schemas.openxmlformats.org/officeDocument/2006/relationships/image" Target="../media/image13.jpg"/></Relationships>
</file>

<file path=ppt/slides/_rels/slide9.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audio" Target="../media/audio4.wav"/><Relationship Id="rId1" Type="http://schemas.openxmlformats.org/officeDocument/2006/relationships/slideLayout" Target="../slideLayouts/slideLayout9.xml"/><Relationship Id="rId4" Type="http://schemas.openxmlformats.org/officeDocument/2006/relationships/image" Target="../media/image17.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1291653"/>
          </a:xfrm>
        </p:spPr>
        <p:txBody>
          <a:bodyPr/>
          <a:lstStyle/>
          <a:p>
            <a:r>
              <a:rPr lang="en-US" dirty="0" smtClean="0">
                <a:solidFill>
                  <a:schemeClr val="accent4"/>
                </a:solidFill>
              </a:rPr>
              <a:t>RAM MANDIR</a:t>
            </a:r>
            <a:endParaRPr lang="en-US" dirty="0">
              <a:solidFill>
                <a:schemeClr val="accent4"/>
              </a:solidFill>
            </a:endParaRPr>
          </a:p>
        </p:txBody>
      </p:sp>
      <p:sp>
        <p:nvSpPr>
          <p:cNvPr id="3" name="Subtitle 2"/>
          <p:cNvSpPr>
            <a:spLocks noGrp="1"/>
          </p:cNvSpPr>
          <p:nvPr>
            <p:ph type="subTitle" idx="1"/>
          </p:nvPr>
        </p:nvSpPr>
        <p:spPr>
          <a:xfrm>
            <a:off x="1524000" y="2980246"/>
            <a:ext cx="9144000" cy="1655762"/>
          </a:xfrm>
        </p:spPr>
        <p:txBody>
          <a:bodyPr/>
          <a:lstStyle/>
          <a:p>
            <a:r>
              <a:rPr lang="en-US" sz="2800" dirty="0" smtClean="0">
                <a:solidFill>
                  <a:srgbClr val="FF0000"/>
                </a:solidFill>
                <a:effectLst>
                  <a:glow rad="101600">
                    <a:schemeClr val="accent1">
                      <a:satMod val="175000"/>
                      <a:alpha val="40000"/>
                    </a:schemeClr>
                  </a:glow>
                </a:effectLst>
              </a:rPr>
              <a:t>AYODHYA</a:t>
            </a:r>
            <a:endParaRPr lang="en-US" dirty="0">
              <a:solidFill>
                <a:srgbClr val="FF0000"/>
              </a:solidFill>
              <a:effectLst>
                <a:glow rad="101600">
                  <a:schemeClr val="accent1">
                    <a:satMod val="175000"/>
                    <a:alpha val="40000"/>
                  </a:schemeClr>
                </a:glow>
              </a:effectLst>
            </a:endParaRPr>
          </a:p>
        </p:txBody>
      </p:sp>
      <p:pic>
        <p:nvPicPr>
          <p:cNvPr id="4" name="Mere Shri Ram Ghar Aaye Hain">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9131055" y="4802310"/>
            <a:ext cx="487363" cy="487363"/>
          </a:xfrm>
          <a:prstGeom prst="rect">
            <a:avLst/>
          </a:prstGeom>
        </p:spPr>
      </p:pic>
    </p:spTree>
    <p:extLst>
      <p:ext uri="{BB962C8B-B14F-4D97-AF65-F5344CB8AC3E}">
        <p14:creationId xmlns:p14="http://schemas.microsoft.com/office/powerpoint/2010/main" val="395328155"/>
      </p:ext>
    </p:extLst>
  </p:cSld>
  <p:clrMapOvr>
    <a:masterClrMapping/>
  </p:clrMapOvr>
  <p:transition spd="med" advTm="3000">
    <p:pull dir="r"/>
    <p:sndAc>
      <p:stSnd>
        <p:snd r:embed="rId4" name="applause.wav"/>
      </p:stSnd>
    </p:sndAc>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numSld="999" showWhenStopped="0">
                <p:cTn id="7" repeatCount="indefinite" fill="hold" display="0">
                  <p:stCondLst>
                    <p:cond delay="indefinite"/>
                  </p:stCondLst>
                  <p:endCondLst>
                    <p:cond evt="onStopAudio" delay="0">
                      <p:tgtEl>
                        <p:sldTgt/>
                      </p:tgtEl>
                    </p:cond>
                  </p:endCondLst>
                </p:cTn>
                <p:tgtEl>
                  <p:spTgt spid="4"/>
                </p:tgtEl>
              </p:cMediaNode>
            </p:audio>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7480" y="669679"/>
            <a:ext cx="3718455" cy="624904"/>
          </a:xfrm>
        </p:spPr>
        <p:txBody>
          <a:bodyPr anchor="t">
            <a:normAutofit/>
          </a:bodyPr>
          <a:lstStyle/>
          <a:p>
            <a:pPr>
              <a:lnSpc>
                <a:spcPct val="150000"/>
              </a:lnSpc>
            </a:pPr>
            <a:r>
              <a:rPr lang="en-IN" sz="1600" b="1" i="1" dirty="0" smtClean="0"/>
              <a:t>Political</a:t>
            </a:r>
            <a:r>
              <a:rPr lang="en-IN" sz="1800" b="1" i="1" dirty="0" smtClean="0"/>
              <a:t> And Legal Dimensions</a:t>
            </a:r>
            <a:endParaRPr lang="en-IN" sz="1800" b="1" i="1" dirty="0"/>
          </a:p>
        </p:txBody>
      </p:sp>
      <p:pic>
        <p:nvPicPr>
          <p:cNvPr id="27" name="Content Placeholder 2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764381" y="669679"/>
            <a:ext cx="3696759" cy="2354875"/>
          </a:xfrm>
        </p:spPr>
      </p:pic>
      <p:sp>
        <p:nvSpPr>
          <p:cNvPr id="23" name="TextBox 22"/>
          <p:cNvSpPr txBox="1"/>
          <p:nvPr/>
        </p:nvSpPr>
        <p:spPr>
          <a:xfrm>
            <a:off x="757480" y="1294582"/>
            <a:ext cx="6909412" cy="3693319"/>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r>
              <a:rPr lang="en-US" dirty="0"/>
              <a:t>The construction of the Ram </a:t>
            </a:r>
            <a:r>
              <a:rPr lang="en-US" dirty="0" err="1"/>
              <a:t>Mandir</a:t>
            </a:r>
            <a:r>
              <a:rPr lang="en-US" dirty="0"/>
              <a:t> in </a:t>
            </a:r>
            <a:r>
              <a:rPr lang="en-US" dirty="0" err="1"/>
              <a:t>Ayodhya</a:t>
            </a:r>
            <a:r>
              <a:rPr lang="en-US" dirty="0"/>
              <a:t>, India has political and legal implications, and is a significant milestone for Hindu nationalist political entities. </a:t>
            </a:r>
            <a:endParaRPr lang="en-US" dirty="0" smtClean="0"/>
          </a:p>
          <a:p>
            <a:r>
              <a:rPr lang="en-US" dirty="0"/>
              <a:t>The temple's construction, consecration, and promotion are government projects, and the event was marked by a half-day holiday for central government offices</a:t>
            </a:r>
            <a:r>
              <a:rPr lang="en-US" dirty="0" smtClean="0"/>
              <a:t>.</a:t>
            </a:r>
          </a:p>
          <a:p>
            <a:r>
              <a:rPr lang="en-US" dirty="0"/>
              <a:t>Some say that the temple's construction is a carefully cultivated display of religious pride for political gain, and that the Ram temple movement has benefited the BJP's political fortunes</a:t>
            </a:r>
            <a:r>
              <a:rPr lang="en-US" dirty="0" smtClean="0"/>
              <a:t>.</a:t>
            </a:r>
          </a:p>
          <a:p>
            <a:r>
              <a:rPr lang="en-US" dirty="0"/>
              <a:t>The temple's legal implications include a title suit that determined who has possession rights over the disputed land. The Supreme Court's 2019 verdict cleared the way for the construction of the temple, and put an elected government in charge of the project instead of a religious organization.</a:t>
            </a:r>
            <a:endParaRPr lang="en-IN" dirty="0"/>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64380" y="3279741"/>
            <a:ext cx="3696759" cy="2460025"/>
          </a:xfrm>
          <a:prstGeom prst="rect">
            <a:avLst/>
          </a:prstGeom>
        </p:spPr>
      </p:pic>
    </p:spTree>
    <p:extLst>
      <p:ext uri="{BB962C8B-B14F-4D97-AF65-F5344CB8AC3E}">
        <p14:creationId xmlns:p14="http://schemas.microsoft.com/office/powerpoint/2010/main" val="2768304818"/>
      </p:ext>
    </p:extLst>
  </p:cSld>
  <p:clrMapOvr>
    <a:masterClrMapping/>
  </p:clrMapOvr>
  <mc:AlternateContent xmlns:mc="http://schemas.openxmlformats.org/markup-compatibility/2006" xmlns:p14="http://schemas.microsoft.com/office/powerpoint/2010/main">
    <mc:Choice Requires="p14">
      <p:transition spd="slow" advTm="5000">
        <p14:switch dir="r"/>
        <p:sndAc>
          <p:stSnd>
            <p:snd r:embed="rId2" name="applause.wav"/>
          </p:stSnd>
        </p:sndAc>
      </p:transition>
    </mc:Choice>
    <mc:Fallback xmlns="">
      <p:transition spd="slow" advTm="5000">
        <p:fade/>
        <p:sndAc>
          <p:stSnd>
            <p:snd r:embed="rId5" name="applause.wav"/>
          </p:stSnd>
        </p:sndAc>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68568" y="580101"/>
            <a:ext cx="7828086" cy="6740307"/>
          </a:xfrm>
          <a:prstGeom prst="rect">
            <a:avLst/>
          </a:prstGeom>
        </p:spPr>
        <p:txBody>
          <a:bodyPr wrap="square">
            <a:spAutoFit/>
          </a:bodyPr>
          <a:lstStyle/>
          <a:p>
            <a:r>
              <a:rPr lang="en-US" dirty="0">
                <a:solidFill>
                  <a:srgbClr val="18181B"/>
                </a:solidFill>
                <a:latin typeface="DM Sans Merlin"/>
              </a:rPr>
              <a:t>Various stakeholders involved in this dispute include the Indian government, the Supreme Court of India, Hindu nationalist groups, Muslim groups, and local residents. The Indian government </a:t>
            </a:r>
            <a:r>
              <a:rPr lang="en-US" dirty="0" smtClean="0">
                <a:solidFill>
                  <a:srgbClr val="18181B"/>
                </a:solidFill>
                <a:latin typeface="DM Sans Merlin"/>
              </a:rPr>
              <a:t>had </a:t>
            </a:r>
            <a:r>
              <a:rPr lang="en-US" dirty="0">
                <a:solidFill>
                  <a:srgbClr val="18181B"/>
                </a:solidFill>
                <a:latin typeface="DM Sans Merlin"/>
              </a:rPr>
              <a:t>played a key role in the dispute, with Prime Minister Narendra Modi pledging to build the temple if elected in 2014. The Supreme Court </a:t>
            </a:r>
            <a:r>
              <a:rPr lang="en-US" dirty="0" smtClean="0">
                <a:solidFill>
                  <a:srgbClr val="18181B"/>
                </a:solidFill>
                <a:latin typeface="DM Sans Merlin"/>
              </a:rPr>
              <a:t>had </a:t>
            </a:r>
            <a:r>
              <a:rPr lang="en-US" dirty="0">
                <a:solidFill>
                  <a:srgbClr val="18181B"/>
                </a:solidFill>
                <a:latin typeface="DM Sans Merlin"/>
              </a:rPr>
              <a:t>also issued several orders and judgments related to the dispute, including a 2019 decision that allowed the construction of the temple to begin</a:t>
            </a:r>
            <a:r>
              <a:rPr lang="en-US" dirty="0" smtClean="0">
                <a:solidFill>
                  <a:srgbClr val="18181B"/>
                </a:solidFill>
                <a:latin typeface="DM Sans Merlin"/>
              </a:rPr>
              <a:t>.</a:t>
            </a:r>
          </a:p>
          <a:p>
            <a:endParaRPr lang="en-US" dirty="0" smtClean="0"/>
          </a:p>
          <a:p>
            <a:r>
              <a:rPr lang="en-US" b="1" dirty="0">
                <a:ln w="9525">
                  <a:solidFill>
                    <a:schemeClr val="bg1"/>
                  </a:solidFill>
                  <a:prstDash val="solid"/>
                </a:ln>
                <a:solidFill>
                  <a:schemeClr val="accent5"/>
                </a:solidFill>
                <a:effectLst>
                  <a:glow rad="139700">
                    <a:schemeClr val="accent6">
                      <a:satMod val="175000"/>
                      <a:alpha val="40000"/>
                    </a:schemeClr>
                  </a:glow>
                  <a:outerShdw blurRad="12700" dist="38100" dir="2700000" algn="tl" rotWithShape="0">
                    <a:schemeClr val="accent5">
                      <a:lumMod val="60000"/>
                      <a:lumOff val="40000"/>
                    </a:schemeClr>
                  </a:outerShdw>
                </a:effectLst>
                <a:latin typeface="DM Sans Merlin"/>
              </a:rPr>
              <a:t>Advocate K </a:t>
            </a:r>
            <a:r>
              <a:rPr lang="en-US" b="1" dirty="0" err="1">
                <a:ln w="9525">
                  <a:solidFill>
                    <a:schemeClr val="bg1"/>
                  </a:solidFill>
                  <a:prstDash val="solid"/>
                </a:ln>
                <a:solidFill>
                  <a:schemeClr val="accent5"/>
                </a:solidFill>
                <a:effectLst>
                  <a:glow rad="139700">
                    <a:schemeClr val="accent6">
                      <a:satMod val="175000"/>
                      <a:alpha val="40000"/>
                    </a:schemeClr>
                  </a:glow>
                  <a:outerShdw blurRad="12700" dist="38100" dir="2700000" algn="tl" rotWithShape="0">
                    <a:schemeClr val="accent5">
                      <a:lumMod val="60000"/>
                      <a:lumOff val="40000"/>
                    </a:schemeClr>
                  </a:outerShdw>
                </a:effectLst>
                <a:latin typeface="DM Sans Merlin"/>
              </a:rPr>
              <a:t>Parasaran</a:t>
            </a:r>
            <a:r>
              <a:rPr lang="en-US" b="1" dirty="0">
                <a:ln w="9525">
                  <a:solidFill>
                    <a:schemeClr val="bg1"/>
                  </a:solidFill>
                  <a:prstDash val="solid"/>
                </a:ln>
                <a:solidFill>
                  <a:schemeClr val="accent5"/>
                </a:solidFill>
                <a:effectLst>
                  <a:glow rad="139700">
                    <a:schemeClr val="accent6">
                      <a:satMod val="175000"/>
                      <a:alpha val="40000"/>
                    </a:schemeClr>
                  </a:glow>
                  <a:outerShdw blurRad="12700" dist="38100" dir="2700000" algn="tl" rotWithShape="0">
                    <a:schemeClr val="accent5">
                      <a:lumMod val="60000"/>
                      <a:lumOff val="40000"/>
                    </a:schemeClr>
                  </a:outerShdw>
                </a:effectLst>
                <a:latin typeface="DM Sans Merlin"/>
              </a:rPr>
              <a:t> (founder Trustee), a prominent Supreme Court lawyer who also served as a former Attorney General of India, successfully fought the </a:t>
            </a:r>
            <a:r>
              <a:rPr lang="en-US" b="1" dirty="0" err="1">
                <a:ln w="9525">
                  <a:solidFill>
                    <a:schemeClr val="bg1"/>
                  </a:solidFill>
                  <a:prstDash val="solid"/>
                </a:ln>
                <a:solidFill>
                  <a:schemeClr val="accent5"/>
                </a:solidFill>
                <a:effectLst>
                  <a:glow rad="139700">
                    <a:schemeClr val="accent6">
                      <a:satMod val="175000"/>
                      <a:alpha val="40000"/>
                    </a:schemeClr>
                  </a:glow>
                  <a:outerShdw blurRad="12700" dist="38100" dir="2700000" algn="tl" rotWithShape="0">
                    <a:schemeClr val="accent5">
                      <a:lumMod val="60000"/>
                      <a:lumOff val="40000"/>
                    </a:schemeClr>
                  </a:outerShdw>
                </a:effectLst>
                <a:latin typeface="DM Sans Merlin"/>
              </a:rPr>
              <a:t>Ayodhya</a:t>
            </a:r>
            <a:r>
              <a:rPr lang="en-US" b="1" dirty="0">
                <a:ln w="9525">
                  <a:solidFill>
                    <a:schemeClr val="bg1"/>
                  </a:solidFill>
                  <a:prstDash val="solid"/>
                </a:ln>
                <a:solidFill>
                  <a:schemeClr val="accent5"/>
                </a:solidFill>
                <a:effectLst>
                  <a:glow rad="139700">
                    <a:schemeClr val="accent6">
                      <a:satMod val="175000"/>
                      <a:alpha val="40000"/>
                    </a:schemeClr>
                  </a:glow>
                  <a:outerShdw blurRad="12700" dist="38100" dir="2700000" algn="tl" rotWithShape="0">
                    <a:schemeClr val="accent5">
                      <a:lumMod val="60000"/>
                      <a:lumOff val="40000"/>
                    </a:schemeClr>
                  </a:outerShdw>
                </a:effectLst>
                <a:latin typeface="DM Sans Merlin"/>
              </a:rPr>
              <a:t> land dispute case for the Hindu parties, furthermore, he has been named as a trustee in the Shri Ram </a:t>
            </a:r>
            <a:r>
              <a:rPr lang="en-US" b="1" dirty="0" err="1">
                <a:ln w="9525">
                  <a:solidFill>
                    <a:schemeClr val="bg1"/>
                  </a:solidFill>
                  <a:prstDash val="solid"/>
                </a:ln>
                <a:solidFill>
                  <a:schemeClr val="accent5"/>
                </a:solidFill>
                <a:effectLst>
                  <a:glow rad="139700">
                    <a:schemeClr val="accent6">
                      <a:satMod val="175000"/>
                      <a:alpha val="40000"/>
                    </a:schemeClr>
                  </a:glow>
                  <a:outerShdw blurRad="12700" dist="38100" dir="2700000" algn="tl" rotWithShape="0">
                    <a:schemeClr val="accent5">
                      <a:lumMod val="60000"/>
                      <a:lumOff val="40000"/>
                    </a:schemeClr>
                  </a:outerShdw>
                </a:effectLst>
                <a:latin typeface="DM Sans Merlin"/>
              </a:rPr>
              <a:t>Janmabhoomi</a:t>
            </a:r>
            <a:r>
              <a:rPr lang="en-US" b="1" dirty="0">
                <a:ln w="9525">
                  <a:solidFill>
                    <a:schemeClr val="bg1"/>
                  </a:solidFill>
                  <a:prstDash val="solid"/>
                </a:ln>
                <a:solidFill>
                  <a:schemeClr val="accent5"/>
                </a:solidFill>
                <a:effectLst>
                  <a:glow rad="139700">
                    <a:schemeClr val="accent6">
                      <a:satMod val="175000"/>
                      <a:alpha val="40000"/>
                    </a:schemeClr>
                  </a:glow>
                  <a:outerShdw blurRad="12700" dist="38100" dir="2700000" algn="tl" rotWithShape="0">
                    <a:schemeClr val="accent5">
                      <a:lumMod val="60000"/>
                      <a:lumOff val="40000"/>
                    </a:schemeClr>
                  </a:outerShdw>
                </a:effectLst>
                <a:latin typeface="DM Sans Merlin"/>
              </a:rPr>
              <a:t> </a:t>
            </a:r>
            <a:r>
              <a:rPr lang="en-US" b="1" dirty="0" err="1">
                <a:ln w="9525">
                  <a:solidFill>
                    <a:schemeClr val="bg1"/>
                  </a:solidFill>
                  <a:prstDash val="solid"/>
                </a:ln>
                <a:solidFill>
                  <a:schemeClr val="accent5"/>
                </a:solidFill>
                <a:effectLst>
                  <a:glow rad="139700">
                    <a:schemeClr val="accent6">
                      <a:satMod val="175000"/>
                      <a:alpha val="40000"/>
                    </a:schemeClr>
                  </a:glow>
                  <a:outerShdw blurRad="12700" dist="38100" dir="2700000" algn="tl" rotWithShape="0">
                    <a:schemeClr val="accent5">
                      <a:lumMod val="60000"/>
                      <a:lumOff val="40000"/>
                    </a:schemeClr>
                  </a:outerShdw>
                </a:effectLst>
                <a:latin typeface="DM Sans Merlin"/>
              </a:rPr>
              <a:t>Teerth</a:t>
            </a:r>
            <a:r>
              <a:rPr lang="en-US" b="1" dirty="0">
                <a:ln w="9525">
                  <a:solidFill>
                    <a:schemeClr val="bg1"/>
                  </a:solidFill>
                  <a:prstDash val="solid"/>
                </a:ln>
                <a:solidFill>
                  <a:schemeClr val="accent5"/>
                </a:solidFill>
                <a:effectLst>
                  <a:glow rad="139700">
                    <a:schemeClr val="accent6">
                      <a:satMod val="175000"/>
                      <a:alpha val="40000"/>
                    </a:schemeClr>
                  </a:glow>
                  <a:outerShdw blurRad="12700" dist="38100" dir="2700000" algn="tl" rotWithShape="0">
                    <a:schemeClr val="accent5">
                      <a:lumMod val="60000"/>
                      <a:lumOff val="40000"/>
                    </a:schemeClr>
                  </a:outerShdw>
                </a:effectLst>
                <a:latin typeface="DM Sans Merlin"/>
              </a:rPr>
              <a:t> </a:t>
            </a:r>
            <a:r>
              <a:rPr lang="en-US" b="1" dirty="0" err="1">
                <a:ln w="9525">
                  <a:solidFill>
                    <a:schemeClr val="bg1"/>
                  </a:solidFill>
                  <a:prstDash val="solid"/>
                </a:ln>
                <a:solidFill>
                  <a:schemeClr val="accent5"/>
                </a:solidFill>
                <a:effectLst>
                  <a:glow rad="139700">
                    <a:schemeClr val="accent6">
                      <a:satMod val="175000"/>
                      <a:alpha val="40000"/>
                    </a:schemeClr>
                  </a:glow>
                  <a:outerShdw blurRad="12700" dist="38100" dir="2700000" algn="tl" rotWithShape="0">
                    <a:schemeClr val="accent5">
                      <a:lumMod val="60000"/>
                      <a:lumOff val="40000"/>
                    </a:schemeClr>
                  </a:outerShdw>
                </a:effectLst>
                <a:latin typeface="DM Sans Merlin"/>
              </a:rPr>
              <a:t>Kshetra</a:t>
            </a:r>
            <a:r>
              <a:rPr lang="en-US" b="1" dirty="0">
                <a:ln w="9525">
                  <a:solidFill>
                    <a:schemeClr val="bg1"/>
                  </a:solidFill>
                  <a:prstDash val="solid"/>
                </a:ln>
                <a:solidFill>
                  <a:schemeClr val="accent5"/>
                </a:solidFill>
                <a:effectLst>
                  <a:glow rad="139700">
                    <a:schemeClr val="accent6">
                      <a:satMod val="175000"/>
                      <a:alpha val="40000"/>
                    </a:schemeClr>
                  </a:glow>
                  <a:outerShdw blurRad="12700" dist="38100" dir="2700000" algn="tl" rotWithShape="0">
                    <a:schemeClr val="accent5">
                      <a:lumMod val="60000"/>
                      <a:lumOff val="40000"/>
                    </a:schemeClr>
                  </a:outerShdw>
                </a:effectLst>
                <a:latin typeface="DM Sans Merlin"/>
              </a:rPr>
              <a:t>.</a:t>
            </a:r>
          </a:p>
          <a:p>
            <a:endParaRPr lang="en-US" b="1" dirty="0">
              <a:ln w="9525">
                <a:solidFill>
                  <a:schemeClr val="bg1"/>
                </a:solidFill>
                <a:prstDash val="solid"/>
              </a:ln>
              <a:solidFill>
                <a:schemeClr val="accent5"/>
              </a:solidFill>
              <a:effectLst>
                <a:glow rad="139700">
                  <a:schemeClr val="accent6">
                    <a:satMod val="175000"/>
                    <a:alpha val="40000"/>
                  </a:schemeClr>
                </a:glow>
                <a:outerShdw blurRad="12700" dist="38100" dir="2700000" algn="tl" rotWithShape="0">
                  <a:schemeClr val="accent5">
                    <a:lumMod val="60000"/>
                    <a:lumOff val="40000"/>
                  </a:schemeClr>
                </a:outerShdw>
              </a:effectLst>
              <a:latin typeface="DM Sans Merlin"/>
            </a:endParaRPr>
          </a:p>
          <a:p>
            <a:r>
              <a:rPr lang="en-US" b="1" dirty="0">
                <a:ln w="9525">
                  <a:solidFill>
                    <a:schemeClr val="bg1"/>
                  </a:solidFill>
                  <a:prstDash val="solid"/>
                </a:ln>
                <a:solidFill>
                  <a:schemeClr val="accent5"/>
                </a:solidFill>
                <a:effectLst>
                  <a:glow rad="139700">
                    <a:schemeClr val="accent6">
                      <a:satMod val="175000"/>
                      <a:alpha val="40000"/>
                    </a:schemeClr>
                  </a:glow>
                  <a:outerShdw blurRad="12700" dist="38100" dir="2700000" algn="tl" rotWithShape="0">
                    <a:schemeClr val="accent5">
                      <a:lumMod val="60000"/>
                      <a:lumOff val="40000"/>
                    </a:schemeClr>
                  </a:outerShdw>
                </a:effectLst>
                <a:latin typeface="DM Sans Merlin"/>
              </a:rPr>
              <a:t>Former IAS officer and Principal Secretary, </a:t>
            </a:r>
            <a:r>
              <a:rPr lang="en-US" b="1" dirty="0" err="1">
                <a:ln w="9525">
                  <a:solidFill>
                    <a:schemeClr val="bg1"/>
                  </a:solidFill>
                  <a:prstDash val="solid"/>
                </a:ln>
                <a:solidFill>
                  <a:schemeClr val="accent5"/>
                </a:solidFill>
                <a:effectLst>
                  <a:glow rad="139700">
                    <a:schemeClr val="accent6">
                      <a:satMod val="175000"/>
                      <a:alpha val="40000"/>
                    </a:schemeClr>
                  </a:glow>
                  <a:outerShdw blurRad="12700" dist="38100" dir="2700000" algn="tl" rotWithShape="0">
                    <a:schemeClr val="accent5">
                      <a:lumMod val="60000"/>
                      <a:lumOff val="40000"/>
                    </a:schemeClr>
                  </a:outerShdw>
                </a:effectLst>
                <a:latin typeface="DM Sans Merlin"/>
              </a:rPr>
              <a:t>Nripendra</a:t>
            </a:r>
            <a:r>
              <a:rPr lang="en-US" b="1" dirty="0">
                <a:ln w="9525">
                  <a:solidFill>
                    <a:schemeClr val="bg1"/>
                  </a:solidFill>
                  <a:prstDash val="solid"/>
                </a:ln>
                <a:solidFill>
                  <a:schemeClr val="accent5"/>
                </a:solidFill>
                <a:effectLst>
                  <a:glow rad="139700">
                    <a:schemeClr val="accent6">
                      <a:satMod val="175000"/>
                      <a:alpha val="40000"/>
                    </a:schemeClr>
                  </a:glow>
                  <a:outerShdw blurRad="12700" dist="38100" dir="2700000" algn="tl" rotWithShape="0">
                    <a:schemeClr val="accent5">
                      <a:lumMod val="60000"/>
                      <a:lumOff val="40000"/>
                    </a:schemeClr>
                  </a:outerShdw>
                </a:effectLst>
                <a:latin typeface="DM Sans Merlin"/>
              </a:rPr>
              <a:t> Mishra was nominated as the Chairman of the construction committee. Currently, Swami </a:t>
            </a:r>
            <a:r>
              <a:rPr lang="en-US" b="1" dirty="0" err="1">
                <a:ln w="9525">
                  <a:solidFill>
                    <a:schemeClr val="bg1"/>
                  </a:solidFill>
                  <a:prstDash val="solid"/>
                </a:ln>
                <a:solidFill>
                  <a:schemeClr val="accent5"/>
                </a:solidFill>
                <a:effectLst>
                  <a:glow rad="139700">
                    <a:schemeClr val="accent6">
                      <a:satMod val="175000"/>
                      <a:alpha val="40000"/>
                    </a:schemeClr>
                  </a:glow>
                  <a:outerShdw blurRad="12700" dist="38100" dir="2700000" algn="tl" rotWithShape="0">
                    <a:schemeClr val="accent5">
                      <a:lumMod val="60000"/>
                      <a:lumOff val="40000"/>
                    </a:schemeClr>
                  </a:outerShdw>
                </a:effectLst>
                <a:latin typeface="DM Sans Merlin"/>
              </a:rPr>
              <a:t>Govind</a:t>
            </a:r>
            <a:r>
              <a:rPr lang="en-US" b="1" dirty="0">
                <a:ln w="9525">
                  <a:solidFill>
                    <a:schemeClr val="bg1"/>
                  </a:solidFill>
                  <a:prstDash val="solid"/>
                </a:ln>
                <a:solidFill>
                  <a:schemeClr val="accent5"/>
                </a:solidFill>
                <a:effectLst>
                  <a:glow rad="139700">
                    <a:schemeClr val="accent6">
                      <a:satMod val="175000"/>
                      <a:alpha val="40000"/>
                    </a:schemeClr>
                  </a:glow>
                  <a:outerShdw blurRad="12700" dist="38100" dir="2700000" algn="tl" rotWithShape="0">
                    <a:schemeClr val="accent5">
                      <a:lumMod val="60000"/>
                      <a:lumOff val="40000"/>
                    </a:schemeClr>
                  </a:outerShdw>
                </a:effectLst>
                <a:latin typeface="DM Sans Merlin"/>
              </a:rPr>
              <a:t> Dev </a:t>
            </a:r>
            <a:r>
              <a:rPr lang="en-US" b="1" dirty="0" err="1">
                <a:ln w="9525">
                  <a:solidFill>
                    <a:schemeClr val="bg1"/>
                  </a:solidFill>
                  <a:prstDash val="solid"/>
                </a:ln>
                <a:solidFill>
                  <a:schemeClr val="accent5"/>
                </a:solidFill>
                <a:effectLst>
                  <a:glow rad="139700">
                    <a:schemeClr val="accent6">
                      <a:satMod val="175000"/>
                      <a:alpha val="40000"/>
                    </a:schemeClr>
                  </a:glow>
                  <a:outerShdw blurRad="12700" dist="38100" dir="2700000" algn="tl" rotWithShape="0">
                    <a:schemeClr val="accent5">
                      <a:lumMod val="60000"/>
                      <a:lumOff val="40000"/>
                    </a:schemeClr>
                  </a:outerShdw>
                </a:effectLst>
                <a:latin typeface="DM Sans Merlin"/>
              </a:rPr>
              <a:t>Giri</a:t>
            </a:r>
            <a:r>
              <a:rPr lang="en-US" b="1" dirty="0">
                <a:ln w="9525">
                  <a:solidFill>
                    <a:schemeClr val="bg1"/>
                  </a:solidFill>
                  <a:prstDash val="solid"/>
                </a:ln>
                <a:solidFill>
                  <a:schemeClr val="accent5"/>
                </a:solidFill>
                <a:effectLst>
                  <a:glow rad="139700">
                    <a:schemeClr val="accent6">
                      <a:satMod val="175000"/>
                      <a:alpha val="40000"/>
                    </a:schemeClr>
                  </a:glow>
                  <a:outerShdw blurRad="12700" dist="38100" dir="2700000" algn="tl" rotWithShape="0">
                    <a:schemeClr val="accent5">
                      <a:lumMod val="60000"/>
                      <a:lumOff val="40000"/>
                    </a:schemeClr>
                  </a:outerShdw>
                </a:effectLst>
                <a:latin typeface="DM Sans Merlin"/>
              </a:rPr>
              <a:t> Ji </a:t>
            </a:r>
            <a:r>
              <a:rPr lang="en-US" b="1" dirty="0" err="1">
                <a:ln w="9525">
                  <a:solidFill>
                    <a:schemeClr val="bg1"/>
                  </a:solidFill>
                  <a:prstDash val="solid"/>
                </a:ln>
                <a:solidFill>
                  <a:schemeClr val="accent5"/>
                </a:solidFill>
                <a:effectLst>
                  <a:glow rad="139700">
                    <a:schemeClr val="accent6">
                      <a:satMod val="175000"/>
                      <a:alpha val="40000"/>
                    </a:schemeClr>
                  </a:glow>
                  <a:outerShdw blurRad="12700" dist="38100" dir="2700000" algn="tl" rotWithShape="0">
                    <a:schemeClr val="accent5">
                      <a:lumMod val="60000"/>
                      <a:lumOff val="40000"/>
                    </a:schemeClr>
                  </a:outerShdw>
                </a:effectLst>
                <a:latin typeface="DM Sans Merlin"/>
              </a:rPr>
              <a:t>Maharaj</a:t>
            </a:r>
            <a:r>
              <a:rPr lang="en-US" b="1" dirty="0">
                <a:ln w="9525">
                  <a:solidFill>
                    <a:schemeClr val="bg1"/>
                  </a:solidFill>
                  <a:prstDash val="solid"/>
                </a:ln>
                <a:solidFill>
                  <a:schemeClr val="accent5"/>
                </a:solidFill>
                <a:effectLst>
                  <a:glow rad="139700">
                    <a:schemeClr val="accent6">
                      <a:satMod val="175000"/>
                      <a:alpha val="40000"/>
                    </a:schemeClr>
                  </a:glow>
                  <a:outerShdw blurRad="12700" dist="38100" dir="2700000" algn="tl" rotWithShape="0">
                    <a:schemeClr val="accent5">
                      <a:lumMod val="60000"/>
                      <a:lumOff val="40000"/>
                    </a:schemeClr>
                  </a:outerShdw>
                </a:effectLst>
                <a:latin typeface="DM Sans Merlin"/>
              </a:rPr>
              <a:t> is the Treasurer and K. </a:t>
            </a:r>
            <a:r>
              <a:rPr lang="en-US" b="1" dirty="0" err="1">
                <a:ln w="9525">
                  <a:solidFill>
                    <a:schemeClr val="bg1"/>
                  </a:solidFill>
                  <a:prstDash val="solid"/>
                </a:ln>
                <a:solidFill>
                  <a:schemeClr val="accent5"/>
                </a:solidFill>
                <a:effectLst>
                  <a:glow rad="139700">
                    <a:schemeClr val="accent6">
                      <a:satMod val="175000"/>
                      <a:alpha val="40000"/>
                    </a:schemeClr>
                  </a:glow>
                  <a:outerShdw blurRad="12700" dist="38100" dir="2700000" algn="tl" rotWithShape="0">
                    <a:schemeClr val="accent5">
                      <a:lumMod val="60000"/>
                      <a:lumOff val="40000"/>
                    </a:schemeClr>
                  </a:outerShdw>
                </a:effectLst>
                <a:latin typeface="DM Sans Merlin"/>
              </a:rPr>
              <a:t>Parasaran</a:t>
            </a:r>
            <a:r>
              <a:rPr lang="en-US" b="1" dirty="0">
                <a:ln w="9525">
                  <a:solidFill>
                    <a:schemeClr val="bg1"/>
                  </a:solidFill>
                  <a:prstDash val="solid"/>
                </a:ln>
                <a:solidFill>
                  <a:schemeClr val="accent5"/>
                </a:solidFill>
                <a:effectLst>
                  <a:glow rad="139700">
                    <a:schemeClr val="accent6">
                      <a:satMod val="175000"/>
                      <a:alpha val="40000"/>
                    </a:schemeClr>
                  </a:glow>
                  <a:outerShdw blurRad="12700" dist="38100" dir="2700000" algn="tl" rotWithShape="0">
                    <a:schemeClr val="accent5">
                      <a:lumMod val="60000"/>
                      <a:lumOff val="40000"/>
                    </a:schemeClr>
                  </a:outerShdw>
                </a:effectLst>
                <a:latin typeface="DM Sans Merlin"/>
              </a:rPr>
              <a:t> is the Senior Spokesperson of the trust.</a:t>
            </a:r>
          </a:p>
          <a:p>
            <a:endParaRPr lang="en-US" dirty="0">
              <a:solidFill>
                <a:srgbClr val="18181B"/>
              </a:solidFill>
              <a:latin typeface="DM Sans Merlin"/>
            </a:endParaRPr>
          </a:p>
          <a:p>
            <a:endParaRPr lang="en-US" dirty="0" smtClean="0">
              <a:solidFill>
                <a:srgbClr val="18181B"/>
              </a:solidFill>
              <a:latin typeface="DM Sans Merlin"/>
            </a:endParaRPr>
          </a:p>
          <a:p>
            <a:endParaRPr lang="en-US" dirty="0" smtClean="0">
              <a:solidFill>
                <a:srgbClr val="18181B"/>
              </a:solidFill>
              <a:latin typeface="DM Sans Merlin"/>
            </a:endParaRPr>
          </a:p>
          <a:p>
            <a:r>
              <a:rPr lang="en-US" dirty="0"/>
              <a:t/>
            </a:r>
            <a:br>
              <a:rPr lang="en-US" dirty="0"/>
            </a:br>
            <a:endParaRPr lang="en-US" dirty="0" smtClean="0"/>
          </a:p>
          <a:p>
            <a:endParaRPr lang="en-IN" dirty="0"/>
          </a:p>
        </p:txBody>
      </p:sp>
      <p:grpSp>
        <p:nvGrpSpPr>
          <p:cNvPr id="6" name="Group 5"/>
          <p:cNvGrpSpPr/>
          <p:nvPr/>
        </p:nvGrpSpPr>
        <p:grpSpPr>
          <a:xfrm>
            <a:off x="8458200" y="720970"/>
            <a:ext cx="3024553" cy="2066193"/>
            <a:chOff x="5873262" y="2242038"/>
            <a:chExt cx="3024553" cy="2066193"/>
          </a:xfrm>
        </p:grpSpPr>
        <p:sp>
          <p:nvSpPr>
            <p:cNvPr id="4" name="Rectangle 3"/>
            <p:cNvSpPr/>
            <p:nvPr/>
          </p:nvSpPr>
          <p:spPr>
            <a:xfrm>
              <a:off x="5873262" y="2242038"/>
              <a:ext cx="3024553" cy="206619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05158" y="2403596"/>
              <a:ext cx="2619375" cy="1743075"/>
            </a:xfrm>
            <a:prstGeom prst="rect">
              <a:avLst/>
            </a:prstGeom>
          </p:spPr>
        </p:pic>
      </p:gr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58199" y="3171091"/>
            <a:ext cx="3024553" cy="2400439"/>
          </a:xfrm>
          <a:prstGeom prst="rect">
            <a:avLst/>
          </a:prstGeom>
        </p:spPr>
      </p:pic>
    </p:spTree>
    <p:extLst>
      <p:ext uri="{BB962C8B-B14F-4D97-AF65-F5344CB8AC3E}">
        <p14:creationId xmlns:p14="http://schemas.microsoft.com/office/powerpoint/2010/main" val="2857722646"/>
      </p:ext>
    </p:extLst>
  </p:cSld>
  <p:clrMapOvr>
    <a:masterClrMapping/>
  </p:clrMapOvr>
  <p:transition spd="med" advTm="6000">
    <p:pull dir="r"/>
    <p:sndAc>
      <p:stSnd>
        <p:snd r:embed="rId2" name="applause.wav"/>
      </p:stSnd>
    </p:sndAc>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97199" y="700778"/>
            <a:ext cx="9592732" cy="662030"/>
          </a:xfrm>
        </p:spPr>
        <p:txBody>
          <a:bodyPr anchor="t">
            <a:normAutofit fontScale="90000"/>
          </a:bodyPr>
          <a:lstStyle/>
          <a:p>
            <a:r>
              <a:rPr lang="en-US" dirty="0" smtClean="0"/>
              <a:t>CULTURAL IMPACT: </a:t>
            </a:r>
            <a:r>
              <a:rPr lang="en-IN" dirty="0" smtClean="0"/>
              <a:t/>
            </a:r>
            <a:br>
              <a:rPr lang="en-IN" dirty="0" smtClean="0"/>
            </a:br>
            <a:endParaRPr lang="en-IN" dirty="0"/>
          </a:p>
        </p:txBody>
      </p:sp>
      <p:sp>
        <p:nvSpPr>
          <p:cNvPr id="4" name="Text Placeholder 3"/>
          <p:cNvSpPr>
            <a:spLocks noGrp="1"/>
          </p:cNvSpPr>
          <p:nvPr>
            <p:ph type="body" idx="1"/>
          </p:nvPr>
        </p:nvSpPr>
        <p:spPr>
          <a:xfrm>
            <a:off x="697199" y="2092569"/>
            <a:ext cx="10750386" cy="4053254"/>
          </a:xfrm>
        </p:spPr>
        <p:txBody>
          <a:bodyPr anchor="t"/>
          <a:lstStyle/>
          <a:p>
            <a:pPr algn="l"/>
            <a:r>
              <a:rPr lang="en-US" dirty="0"/>
              <a:t>T</a:t>
            </a:r>
            <a:r>
              <a:rPr lang="en-US" dirty="0" smtClean="0"/>
              <a:t>he </a:t>
            </a:r>
            <a:r>
              <a:rPr lang="en-US" dirty="0"/>
              <a:t>inauguration of the Ram </a:t>
            </a:r>
            <a:r>
              <a:rPr lang="en-US" dirty="0" err="1"/>
              <a:t>Mandir</a:t>
            </a:r>
            <a:r>
              <a:rPr lang="en-US" dirty="0"/>
              <a:t> marks a historic milestone in Indian history, symbolizing the triumph of faith, unity, and justice. The construction of the temple not only fulfills the aspirations of millions of Hindus but also embodies the secular ethos and pluralistic values of </a:t>
            </a:r>
            <a:r>
              <a:rPr lang="en-US" dirty="0" smtClean="0"/>
              <a:t>India.</a:t>
            </a:r>
          </a:p>
          <a:p>
            <a:pPr algn="l"/>
            <a:r>
              <a:rPr lang="en-US" dirty="0"/>
              <a:t>The temple is a symbol of faith and devotion for Hindus, and represents a dedication to their beliefs in the face of historical turbulence. It also symbolizes national unity, transcending religious and regional divides, and is a testament to India's inclusive culture</a:t>
            </a:r>
            <a:r>
              <a:rPr lang="en-US" dirty="0" smtClean="0"/>
              <a:t>.</a:t>
            </a:r>
          </a:p>
          <a:p>
            <a:pPr algn="l"/>
            <a:r>
              <a:rPr lang="en-US" dirty="0"/>
              <a:t>The temple's construction has brought people from different backgrounds together in a spirit of harmony and brotherhood. It has also accumulated a large amount of donations for its construction and development</a:t>
            </a:r>
            <a:r>
              <a:rPr lang="en-US" dirty="0" smtClean="0"/>
              <a:t>.</a:t>
            </a:r>
          </a:p>
          <a:p>
            <a:pPr algn="l"/>
            <a:r>
              <a:rPr lang="en-US" dirty="0"/>
              <a:t>The temple is a major pilgrimage site that will boost tourism in the city, benefiting local traders, hotels, and motels.</a:t>
            </a:r>
            <a:endParaRPr lang="en-IN" dirty="0"/>
          </a:p>
        </p:txBody>
      </p:sp>
    </p:spTree>
    <p:extLst>
      <p:ext uri="{BB962C8B-B14F-4D97-AF65-F5344CB8AC3E}">
        <p14:creationId xmlns:p14="http://schemas.microsoft.com/office/powerpoint/2010/main" val="2959934979"/>
      </p:ext>
    </p:extLst>
  </p:cSld>
  <p:clrMapOvr>
    <a:masterClrMapping/>
  </p:clrMapOvr>
  <p:transition spd="med" advTm="5000">
    <p:pull dir="r"/>
    <p:sndAc>
      <p:stSnd>
        <p:snd r:embed="rId2" name="chimes.wav"/>
      </p:stSnd>
    </p:sndAc>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0969" y="773723"/>
            <a:ext cx="6816246" cy="2481709"/>
          </a:xfrm>
        </p:spPr>
        <p:txBody>
          <a:bodyPr anchor="t">
            <a:normAutofit/>
          </a:bodyPr>
          <a:lstStyle/>
          <a:p>
            <a:pPr algn="l"/>
            <a:r>
              <a:rPr lang="en-US" sz="2000" dirty="0"/>
              <a:t>The temple's </a:t>
            </a:r>
            <a:r>
              <a:rPr lang="en-US" sz="2000" dirty="0" smtClean="0"/>
              <a:t>inauguration has </a:t>
            </a:r>
            <a:r>
              <a:rPr lang="en-US" sz="2000" dirty="0"/>
              <a:t>lead to a revival of Hindu traditions, arts, and practices</a:t>
            </a:r>
            <a:r>
              <a:rPr lang="en-US" sz="2000" dirty="0" smtClean="0"/>
              <a:t>.</a:t>
            </a:r>
            <a:br>
              <a:rPr lang="en-US" sz="2000" dirty="0" smtClean="0"/>
            </a:br>
            <a:r>
              <a:rPr lang="en-US" sz="2000" dirty="0"/>
              <a:t>The temple's story, from its controversial past to its recent inauguration, is now part of India's collective consciousness, influencing how society responds to future communal challenges.</a:t>
            </a:r>
            <a:endParaRPr lang="en-IN" sz="2000" dirty="0"/>
          </a:p>
        </p:txBody>
      </p:sp>
      <p:pic>
        <p:nvPicPr>
          <p:cNvPr id="5" name="Picture Placeholder 4"/>
          <p:cNvPicPr>
            <a:picLocks noGrp="1" noChangeAspect="1"/>
          </p:cNvPicPr>
          <p:nvPr>
            <p:ph type="pic" idx="1"/>
          </p:nvPr>
        </p:nvPicPr>
        <p:blipFill>
          <a:blip r:embed="rId3">
            <a:extLst>
              <a:ext uri="{28A0092B-C50C-407E-A947-70E740481C1C}">
                <a14:useLocalDpi xmlns:a14="http://schemas.microsoft.com/office/drawing/2010/main" val="0"/>
              </a:ext>
            </a:extLst>
          </a:blip>
          <a:srcRect l="25939" r="25939"/>
          <a:stretch>
            <a:fillRect/>
          </a:stretch>
        </p:blipFill>
        <p:spPr/>
      </p:pic>
      <p:sp>
        <p:nvSpPr>
          <p:cNvPr id="4" name="Text Placeholder 3"/>
          <p:cNvSpPr>
            <a:spLocks noGrp="1"/>
          </p:cNvSpPr>
          <p:nvPr>
            <p:ph type="body" sz="half" idx="2"/>
          </p:nvPr>
        </p:nvSpPr>
        <p:spPr>
          <a:xfrm>
            <a:off x="720969" y="2738964"/>
            <a:ext cx="6241816" cy="1828800"/>
          </a:xfrm>
        </p:spPr>
        <p:txBody>
          <a:bodyPr>
            <a:noAutofit/>
          </a:bodyPr>
          <a:lstStyle/>
          <a:p>
            <a:pPr algn="l"/>
            <a:r>
              <a:rPr lang="en-US" dirty="0">
                <a:ln w="3175" cmpd="sng">
                  <a:noFill/>
                </a:ln>
                <a:latin typeface="+mj-lt"/>
                <a:ea typeface="+mj-ea"/>
                <a:cs typeface="+mj-cs"/>
              </a:rPr>
              <a:t>The temple serves as a reminder of the importance of upholding the values of unity, tolerance, and diversity in the country.</a:t>
            </a:r>
          </a:p>
          <a:p>
            <a:pPr algn="l"/>
            <a:r>
              <a:rPr lang="en-US" dirty="0">
                <a:ln w="3175" cmpd="sng">
                  <a:noFill/>
                </a:ln>
                <a:latin typeface="+mj-lt"/>
                <a:ea typeface="+mj-ea"/>
                <a:cs typeface="+mj-cs"/>
              </a:rPr>
              <a:t>Tourism has contributed to the economic growth of </a:t>
            </a:r>
            <a:r>
              <a:rPr lang="en-US" dirty="0" err="1">
                <a:ln w="3175" cmpd="sng">
                  <a:noFill/>
                </a:ln>
                <a:latin typeface="+mj-lt"/>
                <a:ea typeface="+mj-ea"/>
                <a:cs typeface="+mj-cs"/>
              </a:rPr>
              <a:t>Ayodhya</a:t>
            </a:r>
            <a:r>
              <a:rPr lang="en-US" dirty="0">
                <a:ln w="3175" cmpd="sng">
                  <a:noFill/>
                </a:ln>
                <a:latin typeface="+mj-lt"/>
                <a:ea typeface="+mj-ea"/>
                <a:cs typeface="+mj-cs"/>
              </a:rPr>
              <a:t> and Uttar Pradesh, India, generating over 20,000 jobs and an estimated ₹4 lakh crore in tourism-related spending in 2022. In 2022, </a:t>
            </a:r>
            <a:r>
              <a:rPr lang="en-US" dirty="0" err="1">
                <a:ln w="3175" cmpd="sng">
                  <a:noFill/>
                </a:ln>
                <a:latin typeface="+mj-lt"/>
                <a:ea typeface="+mj-ea"/>
                <a:cs typeface="+mj-cs"/>
              </a:rPr>
              <a:t>Ayodhya</a:t>
            </a:r>
            <a:r>
              <a:rPr lang="en-US" dirty="0">
                <a:ln w="3175" cmpd="sng">
                  <a:noFill/>
                </a:ln>
                <a:latin typeface="+mj-lt"/>
                <a:ea typeface="+mj-ea"/>
                <a:cs typeface="+mj-cs"/>
              </a:rPr>
              <a:t> attracted 2.21 crore tourists, with domestic tourists spending nearly ₹2.2 lakh crore and foreign visitors contributing an additional ₹10,000 crore. The Uttar Pradesh government could also generate over ₹25,000 crore in tax revenue from </a:t>
            </a:r>
            <a:r>
              <a:rPr lang="en-US" dirty="0" err="1">
                <a:ln w="3175" cmpd="sng">
                  <a:noFill/>
                </a:ln>
                <a:latin typeface="+mj-lt"/>
                <a:ea typeface="+mj-ea"/>
                <a:cs typeface="+mj-cs"/>
              </a:rPr>
              <a:t>Ayodhya</a:t>
            </a:r>
            <a:r>
              <a:rPr lang="en-US" dirty="0" smtClean="0">
                <a:ln w="3175" cmpd="sng">
                  <a:noFill/>
                </a:ln>
                <a:latin typeface="+mj-lt"/>
                <a:ea typeface="+mj-ea"/>
                <a:cs typeface="+mj-cs"/>
              </a:rPr>
              <a:t>.</a:t>
            </a:r>
            <a:r>
              <a:rPr lang="en-IN" dirty="0">
                <a:ln w="3175" cmpd="sng">
                  <a:noFill/>
                </a:ln>
                <a:latin typeface="+mj-lt"/>
                <a:ea typeface="+mj-ea"/>
                <a:cs typeface="+mj-cs"/>
              </a:rPr>
              <a:t> </a:t>
            </a:r>
            <a:r>
              <a:rPr lang="en-IN" dirty="0" smtClean="0">
                <a:ln w="3175" cmpd="sng">
                  <a:noFill/>
                </a:ln>
                <a:latin typeface="+mj-lt"/>
                <a:ea typeface="+mj-ea"/>
                <a:cs typeface="+mj-cs"/>
              </a:rPr>
              <a:t>Tourism </a:t>
            </a:r>
            <a:r>
              <a:rPr lang="en-US" dirty="0" smtClean="0"/>
              <a:t>sector </a:t>
            </a:r>
            <a:r>
              <a:rPr lang="en-US" dirty="0"/>
              <a:t>is expected to generate a revenue of 59 billion by 2028, creating 140 million temporary &amp; permanent jobs by 2030.</a:t>
            </a:r>
            <a:endParaRPr lang="en-US" dirty="0" smtClean="0">
              <a:ln w="3175" cmpd="sng">
                <a:noFill/>
              </a:ln>
              <a:latin typeface="+mj-lt"/>
              <a:ea typeface="+mj-ea"/>
              <a:cs typeface="+mj-cs"/>
            </a:endParaRPr>
          </a:p>
        </p:txBody>
      </p:sp>
    </p:spTree>
    <p:extLst>
      <p:ext uri="{BB962C8B-B14F-4D97-AF65-F5344CB8AC3E}">
        <p14:creationId xmlns:p14="http://schemas.microsoft.com/office/powerpoint/2010/main" val="2965218215"/>
      </p:ext>
    </p:extLst>
  </p:cSld>
  <p:clrMapOvr>
    <a:masterClrMapping/>
  </p:clrMapOvr>
  <p:transition spd="med" advTm="7000">
    <p:pull dir="u"/>
    <p:sndAc>
      <p:stSnd>
        <p:snd r:embed="rId2" name="applause.wav"/>
      </p:stSnd>
    </p:sndAc>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77361" y="606558"/>
            <a:ext cx="7266552" cy="5509200"/>
          </a:xfrm>
          <a:prstGeom prst="rect">
            <a:avLst/>
          </a:prstGeom>
        </p:spPr>
        <p:txBody>
          <a:bodyPr wrap="square">
            <a:spAutoFit/>
          </a:bodyPr>
          <a:lstStyle/>
          <a:p>
            <a:r>
              <a:rPr lang="en-US" dirty="0" err="1">
                <a:solidFill>
                  <a:srgbClr val="040C28"/>
                </a:solidFill>
                <a:latin typeface="Google Sans"/>
              </a:rPr>
              <a:t>Ayodhya's</a:t>
            </a:r>
            <a:r>
              <a:rPr lang="en-US" dirty="0">
                <a:solidFill>
                  <a:srgbClr val="040C28"/>
                </a:solidFill>
                <a:latin typeface="Google Sans"/>
              </a:rPr>
              <a:t> tourism is improving with a new airport, expanded railway station, and a planned greenfield township</a:t>
            </a:r>
            <a:r>
              <a:rPr lang="en-US" dirty="0">
                <a:solidFill>
                  <a:srgbClr val="1F1F1F"/>
                </a:solidFill>
                <a:latin typeface="Google Sans"/>
              </a:rPr>
              <a:t>. This development is set to boost various sectors, including hotels, airlines, hospitality, FMCG, travel, and cement, benefiting the economy</a:t>
            </a:r>
            <a:r>
              <a:rPr lang="en-US" dirty="0" smtClean="0">
                <a:solidFill>
                  <a:srgbClr val="1F1F1F"/>
                </a:solidFill>
                <a:latin typeface="Google Sans"/>
              </a:rPr>
              <a:t>.</a:t>
            </a:r>
          </a:p>
          <a:p>
            <a:r>
              <a:rPr lang="en-US" sz="2000" dirty="0"/>
              <a:t>The local economy of </a:t>
            </a:r>
            <a:r>
              <a:rPr lang="en-US" sz="2000" dirty="0" err="1"/>
              <a:t>Ayodhya</a:t>
            </a:r>
            <a:r>
              <a:rPr lang="en-US" sz="2000" dirty="0"/>
              <a:t> has got a huge boost two months after the opening of the Ram Temple. Businesses have reported a three to four-times increase in their incomes with lakhs of tourists visiting the temple</a:t>
            </a:r>
            <a:r>
              <a:rPr lang="en-US" sz="2000" dirty="0" smtClean="0"/>
              <a:t>.</a:t>
            </a:r>
          </a:p>
          <a:p>
            <a:r>
              <a:rPr lang="en-US" sz="2000" dirty="0"/>
              <a:t>Estimates suggest </a:t>
            </a:r>
            <a:r>
              <a:rPr lang="en-US" sz="2000" dirty="0" err="1"/>
              <a:t>Ayodhya</a:t>
            </a:r>
            <a:r>
              <a:rPr lang="en-US" sz="2000" dirty="0"/>
              <a:t> could attract over 5 crore tourists annually, a significant increase from pre-</a:t>
            </a:r>
            <a:r>
              <a:rPr lang="en-US" sz="2000" dirty="0" err="1"/>
              <a:t>Mandir</a:t>
            </a:r>
            <a:r>
              <a:rPr lang="en-US" sz="2000" dirty="0"/>
              <a:t> figures. This surge is expected to be fueled by both domestic and international pilgrims drawn by the temple's religious significance and architectural grandeur</a:t>
            </a:r>
            <a:r>
              <a:rPr lang="en-US" sz="2000" dirty="0" smtClean="0"/>
              <a:t>.</a:t>
            </a:r>
          </a:p>
          <a:p>
            <a:r>
              <a:rPr lang="en-US" sz="2000" dirty="0"/>
              <a:t>The Tourist attraction of </a:t>
            </a:r>
            <a:r>
              <a:rPr lang="en-US" sz="2000" dirty="0" err="1"/>
              <a:t>Ayodhya</a:t>
            </a:r>
            <a:r>
              <a:rPr lang="en-US" sz="2000" dirty="0"/>
              <a:t> comprises of old historical buildings, the museums, the temples, the gardens that adds to the beauty of the city.</a:t>
            </a:r>
            <a:endParaRPr lang="en-IN" sz="2000" dirty="0"/>
          </a:p>
          <a:p>
            <a:r>
              <a:rPr lang="en-US" sz="2000" dirty="0" smtClean="0"/>
              <a:t>The </a:t>
            </a:r>
            <a:r>
              <a:rPr lang="en-US" sz="2000" dirty="0"/>
              <a:t>government has estimated </a:t>
            </a:r>
            <a:r>
              <a:rPr lang="en-US" sz="2000" dirty="0" err="1"/>
              <a:t>Ayodhya</a:t>
            </a:r>
            <a:r>
              <a:rPr lang="en-US" sz="2000" dirty="0"/>
              <a:t> to generate </a:t>
            </a:r>
            <a:r>
              <a:rPr lang="en-US" sz="2000" dirty="0" err="1"/>
              <a:t>Rs</a:t>
            </a:r>
            <a:r>
              <a:rPr lang="en-US" sz="2000" dirty="0"/>
              <a:t> 55,000 crore annually in tourism revenue alone during initial years. “It is estimated that on an average, a tourist would spend </a:t>
            </a:r>
            <a:r>
              <a:rPr lang="en-US" sz="2000" dirty="0" err="1"/>
              <a:t>Rs</a:t>
            </a:r>
            <a:r>
              <a:rPr lang="en-US" sz="2000" dirty="0"/>
              <a:t> 2,000 in </a:t>
            </a:r>
            <a:r>
              <a:rPr lang="en-US" sz="2000" dirty="0" err="1"/>
              <a:t>Ayodhya</a:t>
            </a:r>
            <a:r>
              <a:rPr lang="en-US" sz="2000" dirty="0" smtClean="0"/>
              <a:t>.</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7843913" y="606559"/>
            <a:ext cx="3788310" cy="2382875"/>
          </a:xfrm>
          <a:prstGeom prst="rect">
            <a:avLst/>
          </a:prstGeom>
        </p:spPr>
      </p:pic>
    </p:spTree>
    <p:extLst>
      <p:ext uri="{BB962C8B-B14F-4D97-AF65-F5344CB8AC3E}">
        <p14:creationId xmlns:p14="http://schemas.microsoft.com/office/powerpoint/2010/main" val="1774291591"/>
      </p:ext>
    </p:extLst>
  </p:cSld>
  <p:clrMapOvr>
    <a:masterClrMapping/>
  </p:clrMapOvr>
  <p:transition spd="slow" advTm="7000">
    <p:pull dir="rd"/>
    <p:sndAc>
      <p:stSnd>
        <p:snd r:embed="rId2" name="cashreg.wav"/>
      </p:stSnd>
    </p:sndAc>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38554" y="791308"/>
            <a:ext cx="8387861" cy="2862322"/>
          </a:xfrm>
          <a:prstGeom prst="rect">
            <a:avLst/>
          </a:prstGeom>
          <a:noFill/>
        </p:spPr>
        <p:txBody>
          <a:bodyPr wrap="square" rtlCol="0">
            <a:spAutoFit/>
          </a:bodyPr>
          <a:lstStyle/>
          <a:p>
            <a:r>
              <a:rPr lang="en-US" b="1" i="1" dirty="0"/>
              <a:t>The Shree Ram </a:t>
            </a:r>
            <a:r>
              <a:rPr lang="en-US" b="1" i="1" dirty="0" err="1"/>
              <a:t>Mandir</a:t>
            </a:r>
            <a:r>
              <a:rPr lang="en-US" b="1" i="1" dirty="0"/>
              <a:t> in </a:t>
            </a:r>
            <a:r>
              <a:rPr lang="en-US" b="1" i="1" dirty="0" err="1"/>
              <a:t>Ayodhya</a:t>
            </a:r>
            <a:r>
              <a:rPr lang="en-US" b="1" i="1" dirty="0"/>
              <a:t>, India is a symbol of faith, cultural heritage, and national </a:t>
            </a:r>
            <a:r>
              <a:rPr lang="en-US" b="1" i="1" dirty="0" smtClean="0"/>
              <a:t>unity, </a:t>
            </a:r>
            <a:r>
              <a:rPr lang="en-US" b="1" i="1" dirty="0"/>
              <a:t>transcending religious and regional divides. It stands as a testament to the inclusivity of Indian culture, where diversity is celebrated and unity is forged through shared values and beliefs</a:t>
            </a:r>
            <a:r>
              <a:rPr lang="en-US" b="1" i="1" dirty="0" smtClean="0"/>
              <a:t>.</a:t>
            </a:r>
            <a:r>
              <a:rPr lang="en-US" b="1" i="1" dirty="0"/>
              <a:t> It's also a reflection of Hindus' collective consciousness and a reminder that cultural heritage evolves over time. The temple's construction has been a journey of faith, and its inauguration is a cultural milestone that could lead to a revival of Hindu traditions, arts, and practices</a:t>
            </a:r>
            <a:r>
              <a:rPr lang="en-US" b="1" i="1" dirty="0" smtClean="0"/>
              <a:t>.</a:t>
            </a:r>
          </a:p>
          <a:p>
            <a:r>
              <a:rPr lang="en-US" b="1" i="1" dirty="0"/>
              <a:t>The significance of the Ram </a:t>
            </a:r>
            <a:r>
              <a:rPr lang="en-US" b="1" i="1" dirty="0" err="1"/>
              <a:t>Mandir</a:t>
            </a:r>
            <a:r>
              <a:rPr lang="en-US" b="1" i="1" dirty="0"/>
              <a:t> in contemporary India lies in the political and religious context of the country. It is seen as a symbol of India's Hindu identity, and its construction has been a major issue in Indian politics for decades. </a:t>
            </a:r>
            <a:endParaRPr lang="en-IN" b="1" i="1"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26415" y="791308"/>
            <a:ext cx="2390775" cy="1914525"/>
          </a:xfrm>
          <a:prstGeom prst="rect">
            <a:avLst/>
          </a:prstGeom>
          <a:ln>
            <a:noFill/>
          </a:ln>
          <a:effectLst>
            <a:softEdge rad="112500"/>
          </a:effectLst>
        </p:spPr>
      </p:pic>
      <p:sp>
        <p:nvSpPr>
          <p:cNvPr id="4" name="TextBox 3"/>
          <p:cNvSpPr txBox="1"/>
          <p:nvPr/>
        </p:nvSpPr>
        <p:spPr>
          <a:xfrm>
            <a:off x="615289" y="3653630"/>
            <a:ext cx="5175911" cy="1107996"/>
          </a:xfrm>
          <a:prstGeom prst="rect">
            <a:avLst/>
          </a:prstGeom>
          <a:noFill/>
        </p:spPr>
        <p:txBody>
          <a:bodyPr wrap="square" rtlCol="0" anchor="ctr">
            <a:spAutoFit/>
          </a:bodyPr>
          <a:lstStyle/>
          <a:p>
            <a:r>
              <a:rPr lang="en-US" sz="6600" dirty="0" smtClean="0">
                <a:solidFill>
                  <a:schemeClr val="accent6"/>
                </a:solidFill>
              </a:rPr>
              <a:t>THANK YOU</a:t>
            </a:r>
            <a:endParaRPr lang="en-IN" dirty="0">
              <a:solidFill>
                <a:schemeClr val="accent6"/>
              </a:solidFill>
            </a:endParaRPr>
          </a:p>
        </p:txBody>
      </p:sp>
      <p:sp>
        <p:nvSpPr>
          <p:cNvPr id="5" name="TextBox 4"/>
          <p:cNvSpPr txBox="1"/>
          <p:nvPr/>
        </p:nvSpPr>
        <p:spPr>
          <a:xfrm>
            <a:off x="738554" y="4761626"/>
            <a:ext cx="6298740" cy="1015663"/>
          </a:xfrm>
          <a:prstGeom prst="rect">
            <a:avLst/>
          </a:prstGeom>
          <a:noFill/>
        </p:spPr>
        <p:txBody>
          <a:bodyPr wrap="square" rtlCol="0">
            <a:spAutoFit/>
          </a:bodyPr>
          <a:lstStyle/>
          <a:p>
            <a:r>
              <a:rPr lang="en-US" sz="6000" dirty="0" smtClean="0">
                <a:solidFill>
                  <a:schemeClr val="accent5"/>
                </a:solidFill>
              </a:rPr>
              <a:t>JAI SHREE RAM</a:t>
            </a:r>
            <a:endParaRPr lang="en-IN" dirty="0">
              <a:solidFill>
                <a:schemeClr val="accent5"/>
              </a:solidFill>
            </a:endParaRP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62230" y="3348079"/>
            <a:ext cx="3054960" cy="2827093"/>
          </a:xfrm>
          <a:prstGeom prst="rect">
            <a:avLst/>
          </a:prstGeom>
        </p:spPr>
      </p:pic>
    </p:spTree>
    <p:extLst>
      <p:ext uri="{BB962C8B-B14F-4D97-AF65-F5344CB8AC3E}">
        <p14:creationId xmlns:p14="http://schemas.microsoft.com/office/powerpoint/2010/main" val="2486288303"/>
      </p:ext>
    </p:extLst>
  </p:cSld>
  <p:clrMapOvr>
    <a:masterClrMapping/>
  </p:clrMapOvr>
  <p:transition spd="slow" advTm="5000">
    <p:pull dir="ru"/>
    <p:sndAc>
      <p:stSnd>
        <p:snd r:embed="rId2" name="wind.wav"/>
      </p:stSnd>
    </p:sndAc>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Ram Mandir ( </a:t>
            </a:r>
            <a:r>
              <a:rPr lang="en-US" dirty="0" smtClean="0"/>
              <a:t> </a:t>
            </a:r>
            <a:r>
              <a:rPr lang="en-US" dirty="0"/>
              <a:t>'Rama Temple') is </a:t>
            </a:r>
            <a:r>
              <a:rPr lang="en-US" dirty="0" smtClean="0"/>
              <a:t>a </a:t>
            </a:r>
            <a:r>
              <a:rPr lang="en-US" dirty="0"/>
              <a:t>Hindu temple complex in Ayodhya, Uttar Pradesh, </a:t>
            </a:r>
            <a:r>
              <a:rPr lang="en-US" dirty="0" smtClean="0"/>
              <a:t>India. We Indians </a:t>
            </a:r>
            <a:r>
              <a:rPr lang="en-US" dirty="0"/>
              <a:t>believe that it is located at the site of Ram Janmabhoomi, the mythical birthplace of Rama, a principal deity of Hinduism.</a:t>
            </a:r>
          </a:p>
        </p:txBody>
      </p:sp>
      <p:pic>
        <p:nvPicPr>
          <p:cNvPr id="5" name="Picture Placeholder 4"/>
          <p:cNvPicPr>
            <a:picLocks noGrp="1" noChangeAspect="1"/>
          </p:cNvPicPr>
          <p:nvPr>
            <p:ph type="pic" idx="1"/>
          </p:nvPr>
        </p:nvPicPr>
        <p:blipFill>
          <a:blip r:embed="rId3">
            <a:extLst>
              <a:ext uri="{28A0092B-C50C-407E-A947-70E740481C1C}">
                <a14:useLocalDpi xmlns:a14="http://schemas.microsoft.com/office/drawing/2010/main" val="0"/>
              </a:ext>
            </a:extLst>
          </a:blip>
          <a:srcRect l="30380" r="30380"/>
          <a:stretch>
            <a:fillRect/>
          </a:stretch>
        </p:blipFill>
        <p:spPr>
          <a:xfrm>
            <a:off x="8094831" y="1596788"/>
            <a:ext cx="3232811" cy="4219812"/>
          </a:xfrm>
        </p:spPr>
      </p:pic>
      <p:sp>
        <p:nvSpPr>
          <p:cNvPr id="4" name="Text Placeholder 3"/>
          <p:cNvSpPr>
            <a:spLocks noGrp="1"/>
          </p:cNvSpPr>
          <p:nvPr>
            <p:ph type="body" sz="half" idx="2"/>
          </p:nvPr>
        </p:nvSpPr>
        <p:spPr/>
        <p:txBody>
          <a:bodyPr anchor="ctr"/>
          <a:lstStyle/>
          <a:p>
            <a:r>
              <a:rPr lang="en-US" b="1" dirty="0" smtClean="0">
                <a:ln w="12700">
                  <a:solidFill>
                    <a:schemeClr val="accent5"/>
                  </a:solidFill>
                  <a:prstDash val="solid"/>
                </a:ln>
                <a:pattFill prst="ltDnDiag">
                  <a:fgClr>
                    <a:schemeClr val="accent5">
                      <a:lumMod val="60000"/>
                      <a:lumOff val="40000"/>
                    </a:schemeClr>
                  </a:fgClr>
                  <a:bgClr>
                    <a:schemeClr val="bg1"/>
                  </a:bgClr>
                </a:pattFill>
              </a:rPr>
              <a:t>According To The Shri Ram Janmabhoomi Teerth Kshetra, The Temple Has Been Constructed In The Traditional Nagar Style. It Has A Length (East-west) Of 380 Feet, A Width Of 250 Feet, And A Height Of 161 Feet. The Trust Said That The Temple Is Three-storied, With Each Floor Being 20 Feet Tall.</a:t>
            </a:r>
            <a:endParaRPr lang="en-US" b="1" dirty="0">
              <a:ln w="12700">
                <a:solidFill>
                  <a:schemeClr val="accent5"/>
                </a:solidFill>
                <a:prstDash val="solid"/>
              </a:ln>
              <a:pattFill prst="ltDnDiag">
                <a:fgClr>
                  <a:schemeClr val="accent5">
                    <a:lumMod val="60000"/>
                    <a:lumOff val="40000"/>
                  </a:schemeClr>
                </a:fgClr>
                <a:bgClr>
                  <a:schemeClr val="bg1"/>
                </a:bgClr>
              </a:pattFill>
            </a:endParaRPr>
          </a:p>
        </p:txBody>
      </p:sp>
    </p:spTree>
    <p:extLst>
      <p:ext uri="{BB962C8B-B14F-4D97-AF65-F5344CB8AC3E}">
        <p14:creationId xmlns:p14="http://schemas.microsoft.com/office/powerpoint/2010/main" val="52024527"/>
      </p:ext>
    </p:extLst>
  </p:cSld>
  <p:clrMapOvr>
    <a:masterClrMapping/>
  </p:clrMapOvr>
  <p:transition spd="med" advTm="5000">
    <p:cover/>
    <p:sndAc>
      <p:stSnd>
        <p:snd r:embed="rId2" name="applause.wav"/>
      </p:stSnd>
    </p:sndAc>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8824" y="723037"/>
            <a:ext cx="6096000" cy="5509200"/>
          </a:xfrm>
          <a:prstGeom prst="rect">
            <a:avLst/>
          </a:prstGeom>
        </p:spPr>
        <p:txBody>
          <a:bodyPr>
            <a:spAutoFit/>
          </a:bodyPr>
          <a:lstStyle/>
          <a:p>
            <a:r>
              <a:rPr lang="en-US" sz="3200" b="0" i="0" dirty="0" smtClean="0">
                <a:solidFill>
                  <a:srgbClr val="040C28"/>
                </a:solidFill>
                <a:effectLst/>
                <a:latin typeface="Google Sans"/>
              </a:rPr>
              <a:t>Ayodhya was stated to be the capital of the ancient Kosala kingdom in the Ramayana</a:t>
            </a:r>
            <a:r>
              <a:rPr lang="en-US" sz="3200" b="0" i="0" dirty="0" smtClean="0">
                <a:solidFill>
                  <a:srgbClr val="1F1F1F"/>
                </a:solidFill>
                <a:effectLst/>
                <a:latin typeface="Google Sans"/>
              </a:rPr>
              <a:t>. Hence it was also referred to as "Kosala". The Adi Purana states that Ayodhya is famous as su-kośala "because of its prosperity and good skill". The cities of Ayutthaya (Thailand), and Yogyakarta (Indonesia), are named after Ayodhya.</a:t>
            </a:r>
            <a:endParaRPr lang="en-US" sz="32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89849" y="1651380"/>
            <a:ext cx="3728611" cy="3739486"/>
          </a:xfrm>
          <a:prstGeom prst="rect">
            <a:avLst/>
          </a:prstGeom>
        </p:spPr>
      </p:pic>
    </p:spTree>
    <p:extLst>
      <p:ext uri="{BB962C8B-B14F-4D97-AF65-F5344CB8AC3E}">
        <p14:creationId xmlns:p14="http://schemas.microsoft.com/office/powerpoint/2010/main" val="3040259099"/>
      </p:ext>
    </p:extLst>
  </p:cSld>
  <p:clrMapOvr>
    <a:masterClrMapping/>
  </p:clrMapOvr>
  <mc:AlternateContent xmlns:mc="http://schemas.openxmlformats.org/markup-compatibility/2006" xmlns:p14="http://schemas.microsoft.com/office/powerpoint/2010/main">
    <mc:Choice Requires="p14">
      <p:transition spd="slow" advTm="5000">
        <p14:reveal/>
        <p:sndAc>
          <p:stSnd>
            <p:snd r:embed="rId2" name="camera.wav"/>
          </p:stSnd>
        </p:sndAc>
      </p:transition>
    </mc:Choice>
    <mc:Fallback xmlns="">
      <p:transition spd="slow" advTm="5000">
        <p:fade/>
        <p:sndAc>
          <p:stSnd>
            <p:snd r:embed="rId4" name="camera.wav"/>
          </p:stSnd>
        </p:sndAc>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624254" y="666873"/>
            <a:ext cx="6815138" cy="1516062"/>
          </a:xfrm>
        </p:spPr>
        <p:txBody>
          <a:bodyPr>
            <a:normAutofit fontScale="90000"/>
          </a:bodyPr>
          <a:lstStyle/>
          <a:p>
            <a:pPr algn="l"/>
            <a:r>
              <a:rPr lang="en-US" sz="2400" dirty="0" smtClean="0">
                <a:solidFill>
                  <a:srgbClr val="000000"/>
                </a:solidFill>
                <a:latin typeface="Montserrat"/>
                <a:ea typeface="+mn-ea"/>
                <a:cs typeface="+mn-cs"/>
              </a:rPr>
              <a:t> </a:t>
            </a:r>
            <a:r>
              <a:rPr lang="en-US" sz="2400" dirty="0">
                <a:solidFill>
                  <a:srgbClr val="000000"/>
                </a:solidFill>
                <a:latin typeface="Montserrat"/>
                <a:ea typeface="+mn-ea"/>
                <a:cs typeface="+mn-cs"/>
              </a:rPr>
              <a:t>In 1528, the commander of the Mughal Empire, Mir </a:t>
            </a:r>
            <a:r>
              <a:rPr lang="en-US" sz="2400" dirty="0" err="1">
                <a:solidFill>
                  <a:srgbClr val="000000"/>
                </a:solidFill>
                <a:latin typeface="Montserrat"/>
                <a:ea typeface="+mn-ea"/>
                <a:cs typeface="+mn-cs"/>
              </a:rPr>
              <a:t>Baqi</a:t>
            </a:r>
            <a:r>
              <a:rPr lang="en-US" sz="2400" dirty="0">
                <a:solidFill>
                  <a:srgbClr val="000000"/>
                </a:solidFill>
                <a:latin typeface="Montserrat"/>
                <a:ea typeface="+mn-ea"/>
                <a:cs typeface="+mn-cs"/>
              </a:rPr>
              <a:t>, constructed the </a:t>
            </a:r>
            <a:r>
              <a:rPr lang="en-US" sz="2400" dirty="0" err="1">
                <a:solidFill>
                  <a:srgbClr val="000000"/>
                </a:solidFill>
                <a:latin typeface="Montserrat"/>
                <a:ea typeface="+mn-ea"/>
                <a:cs typeface="+mn-cs"/>
              </a:rPr>
              <a:t>Babri</a:t>
            </a:r>
            <a:r>
              <a:rPr lang="en-US" sz="2400" dirty="0">
                <a:solidFill>
                  <a:srgbClr val="000000"/>
                </a:solidFill>
                <a:latin typeface="Montserrat"/>
                <a:ea typeface="+mn-ea"/>
                <a:cs typeface="+mn-cs"/>
              </a:rPr>
              <a:t> Masjid mosque, under the order of Babur, on the site of the Ram Janmabhoomi, the </a:t>
            </a:r>
            <a:r>
              <a:rPr lang="en-US" sz="2400" dirty="0" smtClean="0">
                <a:solidFill>
                  <a:srgbClr val="000000"/>
                </a:solidFill>
                <a:latin typeface="Montserrat"/>
                <a:ea typeface="+mn-ea"/>
                <a:cs typeface="+mn-cs"/>
              </a:rPr>
              <a:t>birthplace of Lord Shri </a:t>
            </a:r>
            <a:r>
              <a:rPr lang="en-US" sz="2400" dirty="0">
                <a:solidFill>
                  <a:srgbClr val="000000"/>
                </a:solidFill>
                <a:latin typeface="Montserrat"/>
                <a:ea typeface="+mn-ea"/>
                <a:cs typeface="+mn-cs"/>
              </a:rPr>
              <a:t>Rama</a:t>
            </a:r>
          </a:p>
        </p:txBody>
      </p:sp>
      <p:sp>
        <p:nvSpPr>
          <p:cNvPr id="3" name="Subtitle 2"/>
          <p:cNvSpPr>
            <a:spLocks noGrp="1"/>
          </p:cNvSpPr>
          <p:nvPr>
            <p:ph type="subTitle" idx="4294967295"/>
          </p:nvPr>
        </p:nvSpPr>
        <p:spPr>
          <a:xfrm>
            <a:off x="4755906" y="4712677"/>
            <a:ext cx="6727947" cy="1485900"/>
          </a:xfrm>
        </p:spPr>
        <p:txBody>
          <a:bodyPr>
            <a:noAutofit/>
          </a:bodyPr>
          <a:lstStyle/>
          <a:p>
            <a:pPr marL="0" indent="0">
              <a:buNone/>
            </a:pPr>
            <a:r>
              <a:rPr lang="en-US" sz="2000" dirty="0">
                <a:ln w="3175" cmpd="sng">
                  <a:noFill/>
                </a:ln>
                <a:solidFill>
                  <a:srgbClr val="000000"/>
                </a:solidFill>
                <a:latin typeface="Montserrat"/>
              </a:rPr>
              <a:t>The site is significant to Hindus as it is known to be the birthplace of revered deity Rama. </a:t>
            </a:r>
            <a:r>
              <a:rPr lang="en-US" sz="2000" dirty="0" err="1">
                <a:ln w="3175" cmpd="sng">
                  <a:noFill/>
                </a:ln>
                <a:solidFill>
                  <a:srgbClr val="000000"/>
                </a:solidFill>
                <a:latin typeface="Montserrat"/>
              </a:rPr>
              <a:t>Balak</a:t>
            </a:r>
            <a:r>
              <a:rPr lang="en-US" sz="2000" dirty="0">
                <a:ln w="3175" cmpd="sng">
                  <a:noFill/>
                </a:ln>
                <a:solidFill>
                  <a:srgbClr val="000000"/>
                </a:solidFill>
                <a:latin typeface="Montserrat"/>
              </a:rPr>
              <a:t> Ram or the Infant form of Rama is the presiding deity of the temple consecrated on 22 January 2024.</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3802" y="2338754"/>
            <a:ext cx="4265735" cy="2388812"/>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47729" y="1548545"/>
            <a:ext cx="3811833" cy="3134825"/>
          </a:xfrm>
          <a:prstGeom prst="rect">
            <a:avLst/>
          </a:prstGeom>
        </p:spPr>
      </p:pic>
    </p:spTree>
    <p:extLst>
      <p:ext uri="{BB962C8B-B14F-4D97-AF65-F5344CB8AC3E}">
        <p14:creationId xmlns:p14="http://schemas.microsoft.com/office/powerpoint/2010/main" val="2171788249"/>
      </p:ext>
    </p:extLst>
  </p:cSld>
  <p:clrMapOvr>
    <a:masterClrMapping/>
  </p:clrMapOvr>
  <p:transition spd="slow" advTm="5000">
    <p:circle/>
    <p:sndAc>
      <p:stSnd>
        <p:snd r:embed="rId2" name="applause.wav"/>
      </p:stSnd>
    </p:sndAc>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861646" y="815486"/>
            <a:ext cx="8159750" cy="3440235"/>
          </a:xfrm>
        </p:spPr>
        <p:txBody>
          <a:bodyPr>
            <a:noAutofit/>
          </a:bodyPr>
          <a:lstStyle/>
          <a:p>
            <a:pPr algn="l"/>
            <a:r>
              <a:rPr lang="en-US" sz="1800" b="1" dirty="0">
                <a:solidFill>
                  <a:srgbClr val="000000"/>
                </a:solidFill>
                <a:latin typeface="Montserrat"/>
                <a:ea typeface="+mn-ea"/>
                <a:cs typeface="+mn-cs"/>
              </a:rPr>
              <a:t>1853</a:t>
            </a:r>
            <a:r>
              <a:rPr lang="en-US" sz="1800" dirty="0">
                <a:solidFill>
                  <a:srgbClr val="000000"/>
                </a:solidFill>
                <a:latin typeface="Montserrat"/>
                <a:ea typeface="+mn-ea"/>
                <a:cs typeface="+mn-cs"/>
              </a:rPr>
              <a:t>: A Hindu sector claims that a temple was destroyed during Babur’s reign to make way for the mosque, which was the first recorded instance of conflict</a:t>
            </a:r>
            <a:r>
              <a:rPr lang="en-US" sz="1800" dirty="0" smtClean="0">
                <a:solidFill>
                  <a:srgbClr val="000000"/>
                </a:solidFill>
                <a:latin typeface="Montserrat"/>
                <a:ea typeface="+mn-ea"/>
                <a:cs typeface="+mn-cs"/>
              </a:rPr>
              <a:t>.</a:t>
            </a:r>
            <a:br>
              <a:rPr lang="en-US" sz="1800" dirty="0" smtClean="0">
                <a:solidFill>
                  <a:srgbClr val="000000"/>
                </a:solidFill>
                <a:latin typeface="Montserrat"/>
                <a:ea typeface="+mn-ea"/>
                <a:cs typeface="+mn-cs"/>
              </a:rPr>
            </a:br>
            <a:r>
              <a:rPr lang="en-US" sz="1800" dirty="0">
                <a:solidFill>
                  <a:srgbClr val="000000"/>
                </a:solidFill>
                <a:latin typeface="Montserrat"/>
                <a:ea typeface="+mn-ea"/>
                <a:cs typeface="+mn-cs"/>
              </a:rPr>
              <a:t/>
            </a:r>
            <a:br>
              <a:rPr lang="en-US" sz="1800" dirty="0">
                <a:solidFill>
                  <a:srgbClr val="000000"/>
                </a:solidFill>
                <a:latin typeface="Montserrat"/>
                <a:ea typeface="+mn-ea"/>
                <a:cs typeface="+mn-cs"/>
              </a:rPr>
            </a:br>
            <a:r>
              <a:rPr lang="en-US" sz="1800" b="1" dirty="0" smtClean="0">
                <a:solidFill>
                  <a:srgbClr val="000000"/>
                </a:solidFill>
                <a:latin typeface="Montserrat"/>
                <a:ea typeface="+mn-ea"/>
                <a:cs typeface="+mn-cs"/>
              </a:rPr>
              <a:t>1859</a:t>
            </a:r>
            <a:r>
              <a:rPr lang="en-US" sz="1800" dirty="0">
                <a:solidFill>
                  <a:srgbClr val="000000"/>
                </a:solidFill>
                <a:latin typeface="Montserrat"/>
                <a:ea typeface="+mn-ea"/>
                <a:cs typeface="+mn-cs"/>
              </a:rPr>
              <a:t>: The British colonial administration partitions the site into two separate sections for Hindus and Muslims. Muslims allowed to pray inside, while Hindus allowed to worship in the outer courtyard and thus the British erected a fence.</a:t>
            </a:r>
            <a:br>
              <a:rPr lang="en-US" sz="1800" dirty="0">
                <a:solidFill>
                  <a:srgbClr val="000000"/>
                </a:solidFill>
                <a:latin typeface="Montserrat"/>
                <a:ea typeface="+mn-ea"/>
                <a:cs typeface="+mn-cs"/>
              </a:rPr>
            </a:br>
            <a:r>
              <a:rPr lang="en-US" sz="1800" dirty="0" smtClean="0">
                <a:solidFill>
                  <a:srgbClr val="000000"/>
                </a:solidFill>
                <a:latin typeface="Montserrat"/>
                <a:ea typeface="+mn-ea"/>
                <a:cs typeface="+mn-cs"/>
              </a:rPr>
              <a:t/>
            </a:r>
            <a:br>
              <a:rPr lang="en-US" sz="1800" dirty="0" smtClean="0">
                <a:solidFill>
                  <a:srgbClr val="000000"/>
                </a:solidFill>
                <a:latin typeface="Montserrat"/>
                <a:ea typeface="+mn-ea"/>
                <a:cs typeface="+mn-cs"/>
              </a:rPr>
            </a:br>
            <a:r>
              <a:rPr lang="en-US" sz="1800" b="1" dirty="0" smtClean="0">
                <a:solidFill>
                  <a:srgbClr val="000000"/>
                </a:solidFill>
                <a:latin typeface="Montserrat"/>
                <a:ea typeface="+mn-ea"/>
                <a:cs typeface="+mn-cs"/>
              </a:rPr>
              <a:t>1949</a:t>
            </a:r>
            <a:r>
              <a:rPr lang="en-US" sz="1800" dirty="0" smtClean="0">
                <a:solidFill>
                  <a:srgbClr val="000000"/>
                </a:solidFill>
                <a:latin typeface="Montserrat"/>
                <a:ea typeface="+mn-ea"/>
                <a:cs typeface="+mn-cs"/>
              </a:rPr>
              <a:t>: Devotees </a:t>
            </a:r>
            <a:r>
              <a:rPr lang="en-US" sz="1800" dirty="0">
                <a:solidFill>
                  <a:srgbClr val="000000"/>
                </a:solidFill>
                <a:latin typeface="Montserrat"/>
                <a:ea typeface="+mn-ea"/>
                <a:cs typeface="+mn-cs"/>
              </a:rPr>
              <a:t>of Rama placed idols dedicated to him in the mosque, and the structure was subsequently declared off-limits to Muslims. The </a:t>
            </a:r>
            <a:r>
              <a:rPr lang="en-US" sz="1800" dirty="0" err="1">
                <a:solidFill>
                  <a:srgbClr val="000000"/>
                </a:solidFill>
                <a:latin typeface="Montserrat"/>
                <a:ea typeface="+mn-ea"/>
                <a:cs typeface="+mn-cs"/>
              </a:rPr>
              <a:t>Babri</a:t>
            </a:r>
            <a:r>
              <a:rPr lang="en-US" sz="1800" dirty="0">
                <a:solidFill>
                  <a:srgbClr val="000000"/>
                </a:solidFill>
                <a:latin typeface="Montserrat"/>
                <a:ea typeface="+mn-ea"/>
                <a:cs typeface="+mn-cs"/>
              </a:rPr>
              <a:t> Masjid was destroyed during a political rally on 6 December 1992, triggering riots all over the Indian subcontinent.</a:t>
            </a:r>
          </a:p>
        </p:txBody>
      </p:sp>
      <p:sp>
        <p:nvSpPr>
          <p:cNvPr id="3" name="Text Placeholder 2"/>
          <p:cNvSpPr>
            <a:spLocks noGrp="1"/>
          </p:cNvSpPr>
          <p:nvPr>
            <p:ph type="body" idx="4294967295"/>
          </p:nvPr>
        </p:nvSpPr>
        <p:spPr>
          <a:xfrm>
            <a:off x="659424" y="4255722"/>
            <a:ext cx="8158163" cy="1393825"/>
          </a:xfrm>
        </p:spPr>
        <p:txBody>
          <a:bodyPr>
            <a:noAutofit/>
          </a:bodyPr>
          <a:lstStyle/>
          <a:p>
            <a:pPr algn="l"/>
            <a:r>
              <a:rPr lang="en-US" sz="1800" b="1" dirty="0">
                <a:ln w="3175" cmpd="sng">
                  <a:noFill/>
                </a:ln>
                <a:solidFill>
                  <a:srgbClr val="000000"/>
                </a:solidFill>
                <a:latin typeface="Montserrat"/>
              </a:rPr>
              <a:t>1961</a:t>
            </a:r>
            <a:r>
              <a:rPr lang="en-US" sz="1800" dirty="0">
                <a:ln w="3175" cmpd="sng">
                  <a:noFill/>
                </a:ln>
                <a:solidFill>
                  <a:srgbClr val="000000"/>
                </a:solidFill>
                <a:latin typeface="Montserrat"/>
              </a:rPr>
              <a:t>: Mohammad </a:t>
            </a:r>
            <a:r>
              <a:rPr lang="en-US" sz="1800" dirty="0" err="1">
                <a:ln w="3175" cmpd="sng">
                  <a:noFill/>
                </a:ln>
                <a:solidFill>
                  <a:srgbClr val="000000"/>
                </a:solidFill>
                <a:latin typeface="Montserrat"/>
              </a:rPr>
              <a:t>Hashim</a:t>
            </a:r>
            <a:r>
              <a:rPr lang="en-US" sz="1800" dirty="0">
                <a:ln w="3175" cmpd="sng">
                  <a:noFill/>
                </a:ln>
                <a:solidFill>
                  <a:srgbClr val="000000"/>
                </a:solidFill>
                <a:latin typeface="Montserrat"/>
              </a:rPr>
              <a:t> filed a suit pleading for restoration of the property to Muslims. The Sunni Central </a:t>
            </a:r>
            <a:r>
              <a:rPr lang="en-US" sz="1800" dirty="0" err="1">
                <a:ln w="3175" cmpd="sng">
                  <a:noFill/>
                </a:ln>
                <a:solidFill>
                  <a:srgbClr val="000000"/>
                </a:solidFill>
                <a:latin typeface="Montserrat"/>
              </a:rPr>
              <a:t>Wakf</a:t>
            </a:r>
            <a:r>
              <a:rPr lang="en-US" sz="1800" dirty="0">
                <a:ln w="3175" cmpd="sng">
                  <a:noFill/>
                </a:ln>
                <a:solidFill>
                  <a:srgbClr val="000000"/>
                </a:solidFill>
                <a:latin typeface="Montserrat"/>
              </a:rPr>
              <a:t> Board filed a suit in </a:t>
            </a:r>
            <a:r>
              <a:rPr lang="en-US" sz="1800" dirty="0" err="1">
                <a:ln w="3175" cmpd="sng">
                  <a:noFill/>
                </a:ln>
                <a:solidFill>
                  <a:srgbClr val="000000"/>
                </a:solidFill>
                <a:latin typeface="Montserrat"/>
              </a:rPr>
              <a:t>Faizabad</a:t>
            </a:r>
            <a:r>
              <a:rPr lang="en-US" sz="1800" dirty="0">
                <a:ln w="3175" cmpd="sng">
                  <a:noFill/>
                </a:ln>
                <a:solidFill>
                  <a:srgbClr val="000000"/>
                </a:solidFill>
                <a:latin typeface="Montserrat"/>
              </a:rPr>
              <a:t> civil court declaring </a:t>
            </a:r>
            <a:r>
              <a:rPr lang="en-US" sz="1800" dirty="0" err="1">
                <a:ln w="3175" cmpd="sng">
                  <a:noFill/>
                </a:ln>
                <a:solidFill>
                  <a:srgbClr val="000000"/>
                </a:solidFill>
                <a:latin typeface="Montserrat"/>
              </a:rPr>
              <a:t>Babri</a:t>
            </a:r>
            <a:r>
              <a:rPr lang="en-US" sz="1800" dirty="0">
                <a:ln w="3175" cmpd="sng">
                  <a:noFill/>
                </a:ln>
                <a:solidFill>
                  <a:srgbClr val="000000"/>
                </a:solidFill>
                <a:latin typeface="Montserrat"/>
              </a:rPr>
              <a:t> Mosque as property of the </a:t>
            </a:r>
            <a:r>
              <a:rPr lang="en-US" sz="1800" dirty="0" smtClean="0">
                <a:ln w="3175" cmpd="sng">
                  <a:noFill/>
                </a:ln>
                <a:solidFill>
                  <a:srgbClr val="000000"/>
                </a:solidFill>
                <a:latin typeface="Montserrat"/>
              </a:rPr>
              <a:t>board.</a:t>
            </a:r>
          </a:p>
          <a:p>
            <a:pPr algn="l"/>
            <a:r>
              <a:rPr lang="en-US" sz="1800" b="1" dirty="0" smtClean="0">
                <a:ln w="3175" cmpd="sng">
                  <a:noFill/>
                </a:ln>
                <a:solidFill>
                  <a:srgbClr val="000000"/>
                </a:solidFill>
                <a:latin typeface="Montserrat"/>
              </a:rPr>
              <a:t>1984</a:t>
            </a:r>
            <a:r>
              <a:rPr lang="en-US" sz="1800" dirty="0">
                <a:ln w="3175" cmpd="sng">
                  <a:noFill/>
                </a:ln>
                <a:solidFill>
                  <a:srgbClr val="000000"/>
                </a:solidFill>
                <a:latin typeface="Montserrat"/>
              </a:rPr>
              <a:t>: The </a:t>
            </a:r>
            <a:r>
              <a:rPr lang="en-US" sz="1800" dirty="0" err="1">
                <a:ln w="3175" cmpd="sng">
                  <a:noFill/>
                </a:ln>
                <a:solidFill>
                  <a:srgbClr val="000000"/>
                </a:solidFill>
                <a:latin typeface="Montserrat"/>
              </a:rPr>
              <a:t>Vishwa</a:t>
            </a:r>
            <a:r>
              <a:rPr lang="en-US" sz="1800" dirty="0">
                <a:ln w="3175" cmpd="sng">
                  <a:noFill/>
                </a:ln>
                <a:solidFill>
                  <a:srgbClr val="000000"/>
                </a:solidFill>
                <a:latin typeface="Montserrat"/>
              </a:rPr>
              <a:t> Hindu </a:t>
            </a:r>
            <a:r>
              <a:rPr lang="en-US" sz="1800" dirty="0" err="1">
                <a:ln w="3175" cmpd="sng">
                  <a:noFill/>
                </a:ln>
                <a:solidFill>
                  <a:srgbClr val="000000"/>
                </a:solidFill>
                <a:latin typeface="Montserrat"/>
              </a:rPr>
              <a:t>Parishad</a:t>
            </a:r>
            <a:r>
              <a:rPr lang="en-US" sz="1800" dirty="0">
                <a:ln w="3175" cmpd="sng">
                  <a:noFill/>
                </a:ln>
                <a:solidFill>
                  <a:srgbClr val="000000"/>
                </a:solidFill>
                <a:latin typeface="Montserrat"/>
              </a:rPr>
              <a:t> spearheads a movement to 'liberate' the birthplace of Lord Ram and build a temple</a:t>
            </a:r>
            <a:r>
              <a:rPr lang="en-US" sz="1800" dirty="0">
                <a:solidFill>
                  <a:srgbClr val="000000"/>
                </a:solidFill>
                <a:latin typeface="Montserrat"/>
              </a:rPr>
              <a:t>.</a:t>
            </a:r>
          </a:p>
        </p:txBody>
      </p:sp>
    </p:spTree>
    <p:extLst>
      <p:ext uri="{BB962C8B-B14F-4D97-AF65-F5344CB8AC3E}">
        <p14:creationId xmlns:p14="http://schemas.microsoft.com/office/powerpoint/2010/main" val="2382577552"/>
      </p:ext>
    </p:extLst>
  </p:cSld>
  <p:clrMapOvr>
    <a:masterClrMapping/>
  </p:clrMapOvr>
  <p:transition spd="med" advTm="5000">
    <p:pull/>
    <p:sndAc>
      <p:stSnd>
        <p:snd r:embed="rId2" name="arrow.wav"/>
      </p:stSnd>
    </p:sndAc>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68740" y="873457"/>
            <a:ext cx="8325134" cy="5355312"/>
          </a:xfrm>
          <a:prstGeom prst="rect">
            <a:avLst/>
          </a:prstGeom>
        </p:spPr>
        <p:txBody>
          <a:bodyPr wrap="square">
            <a:spAutoFit/>
          </a:bodyPr>
          <a:lstStyle/>
          <a:p>
            <a:r>
              <a:rPr lang="en-US" b="1" dirty="0" smtClean="0">
                <a:solidFill>
                  <a:srgbClr val="000000"/>
                </a:solidFill>
                <a:effectLst/>
                <a:latin typeface="Montserrat"/>
              </a:rPr>
              <a:t>1989:</a:t>
            </a:r>
            <a:r>
              <a:rPr lang="en-US" b="0" i="0" dirty="0" smtClean="0">
                <a:solidFill>
                  <a:srgbClr val="000000"/>
                </a:solidFill>
                <a:effectLst/>
                <a:latin typeface="Montserrat"/>
              </a:rPr>
              <a:t> The </a:t>
            </a:r>
            <a:r>
              <a:rPr lang="en-US" b="0" i="0" dirty="0" err="1" smtClean="0">
                <a:solidFill>
                  <a:srgbClr val="000000"/>
                </a:solidFill>
                <a:effectLst/>
                <a:latin typeface="Montserrat"/>
              </a:rPr>
              <a:t>Vishwa</a:t>
            </a:r>
            <a:r>
              <a:rPr lang="en-US" b="0" i="0" dirty="0" smtClean="0">
                <a:solidFill>
                  <a:srgbClr val="000000"/>
                </a:solidFill>
                <a:effectLst/>
                <a:latin typeface="Montserrat"/>
              </a:rPr>
              <a:t> Hindu </a:t>
            </a:r>
            <a:r>
              <a:rPr lang="en-US" b="0" i="0" dirty="0" err="1" smtClean="0">
                <a:solidFill>
                  <a:srgbClr val="000000"/>
                </a:solidFill>
                <a:effectLst/>
                <a:latin typeface="Montserrat"/>
              </a:rPr>
              <a:t>Parishad</a:t>
            </a:r>
            <a:r>
              <a:rPr lang="en-US" b="0" i="0" dirty="0" smtClean="0">
                <a:solidFill>
                  <a:srgbClr val="000000"/>
                </a:solidFill>
                <a:effectLst/>
                <a:latin typeface="Montserrat"/>
              </a:rPr>
              <a:t> (VHP) laid the foundations of a Ram temple on land adjacent to the disputed mosque. Four suits that were pending at the </a:t>
            </a:r>
            <a:r>
              <a:rPr lang="en-US" b="0" i="0" dirty="0" err="1" smtClean="0">
                <a:solidFill>
                  <a:srgbClr val="000000"/>
                </a:solidFill>
                <a:effectLst/>
                <a:latin typeface="Montserrat"/>
              </a:rPr>
              <a:t>Faizabad</a:t>
            </a:r>
            <a:r>
              <a:rPr lang="en-US" b="0" i="0" dirty="0" smtClean="0">
                <a:solidFill>
                  <a:srgbClr val="000000"/>
                </a:solidFill>
                <a:effectLst/>
                <a:latin typeface="Montserrat"/>
              </a:rPr>
              <a:t> court were transferred to a special bench of the High Court.</a:t>
            </a:r>
            <a:r>
              <a:rPr lang="en-US" dirty="0" smtClean="0"/>
              <a:t/>
            </a:r>
            <a:br>
              <a:rPr lang="en-US" dirty="0" smtClean="0"/>
            </a:br>
            <a:endParaRPr lang="en-US" dirty="0" smtClean="0"/>
          </a:p>
          <a:p>
            <a:r>
              <a:rPr lang="en-US" b="1" dirty="0">
                <a:solidFill>
                  <a:srgbClr val="000000"/>
                </a:solidFill>
                <a:latin typeface="Montserrat"/>
              </a:rPr>
              <a:t>1998</a:t>
            </a:r>
            <a:r>
              <a:rPr lang="en-US" dirty="0">
                <a:solidFill>
                  <a:srgbClr val="000000"/>
                </a:solidFill>
                <a:latin typeface="Montserrat"/>
              </a:rPr>
              <a:t>: The BJP formed the coalition government under Prime Minister Atal </a:t>
            </a:r>
            <a:r>
              <a:rPr lang="en-US" dirty="0" err="1">
                <a:solidFill>
                  <a:srgbClr val="000000"/>
                </a:solidFill>
                <a:latin typeface="Montserrat"/>
              </a:rPr>
              <a:t>Behari</a:t>
            </a:r>
            <a:r>
              <a:rPr lang="en-US" dirty="0">
                <a:solidFill>
                  <a:srgbClr val="000000"/>
                </a:solidFill>
                <a:latin typeface="Montserrat"/>
              </a:rPr>
              <a:t> Vajpayee.</a:t>
            </a:r>
            <a:br>
              <a:rPr lang="en-US" dirty="0">
                <a:solidFill>
                  <a:srgbClr val="000000"/>
                </a:solidFill>
                <a:latin typeface="Montserrat"/>
              </a:rPr>
            </a:br>
            <a:r>
              <a:rPr lang="en-US" dirty="0">
                <a:solidFill>
                  <a:srgbClr val="000000"/>
                </a:solidFill>
                <a:latin typeface="Montserrat"/>
              </a:rPr>
              <a:t/>
            </a:r>
            <a:br>
              <a:rPr lang="en-US" dirty="0">
                <a:solidFill>
                  <a:srgbClr val="000000"/>
                </a:solidFill>
                <a:latin typeface="Montserrat"/>
              </a:rPr>
            </a:br>
            <a:r>
              <a:rPr lang="en-US" b="1" dirty="0">
                <a:solidFill>
                  <a:srgbClr val="000000"/>
                </a:solidFill>
                <a:latin typeface="Montserrat"/>
              </a:rPr>
              <a:t>2001</a:t>
            </a:r>
            <a:r>
              <a:rPr lang="en-US" dirty="0">
                <a:solidFill>
                  <a:srgbClr val="000000"/>
                </a:solidFill>
                <a:latin typeface="Montserrat"/>
              </a:rPr>
              <a:t>: Tensions rose on the anniversary of the demolition of the mosque. VHP pledged again to build a Hindu temple at the site. Vajpayee set up an Ayodhya cell in his office and appointed a senior official, </a:t>
            </a:r>
            <a:r>
              <a:rPr lang="en-US" dirty="0" err="1">
                <a:solidFill>
                  <a:srgbClr val="000000"/>
                </a:solidFill>
                <a:latin typeface="Montserrat"/>
              </a:rPr>
              <a:t>Shatrughna</a:t>
            </a:r>
            <a:r>
              <a:rPr lang="en-US" dirty="0">
                <a:solidFill>
                  <a:srgbClr val="000000"/>
                </a:solidFill>
                <a:latin typeface="Montserrat"/>
              </a:rPr>
              <a:t> Singh, to hold talks with Hindu and Muslim leaders</a:t>
            </a:r>
            <a:r>
              <a:rPr lang="en-US" dirty="0" smtClean="0"/>
              <a:t>.</a:t>
            </a:r>
          </a:p>
          <a:p>
            <a:endParaRPr lang="en-US" dirty="0" smtClean="0">
              <a:solidFill>
                <a:srgbClr val="000000"/>
              </a:solidFill>
              <a:latin typeface="Montserrat"/>
            </a:endParaRPr>
          </a:p>
          <a:p>
            <a:r>
              <a:rPr lang="en-US" b="1" dirty="0" smtClean="0">
                <a:solidFill>
                  <a:srgbClr val="000000"/>
                </a:solidFill>
                <a:latin typeface="Montserrat"/>
              </a:rPr>
              <a:t>2003</a:t>
            </a:r>
            <a:r>
              <a:rPr lang="en-US" dirty="0">
                <a:solidFill>
                  <a:srgbClr val="000000"/>
                </a:solidFill>
                <a:latin typeface="Montserrat"/>
              </a:rPr>
              <a:t>: The survey said there is evidence of a temple beneath the mosque, but Muslims disputed the findings</a:t>
            </a:r>
            <a:r>
              <a:rPr lang="en-US" dirty="0" smtClean="0">
                <a:solidFill>
                  <a:srgbClr val="000000"/>
                </a:solidFill>
                <a:latin typeface="Montserrat"/>
              </a:rPr>
              <a:t>.</a:t>
            </a:r>
          </a:p>
          <a:p>
            <a:endParaRPr lang="en-US" dirty="0">
              <a:solidFill>
                <a:srgbClr val="000000"/>
              </a:solidFill>
              <a:latin typeface="Montserrat"/>
            </a:endParaRPr>
          </a:p>
          <a:p>
            <a:r>
              <a:rPr lang="en-US" b="1" dirty="0">
                <a:solidFill>
                  <a:srgbClr val="000000"/>
                </a:solidFill>
                <a:latin typeface="Montserrat"/>
              </a:rPr>
              <a:t>2011</a:t>
            </a:r>
            <a:r>
              <a:rPr lang="en-US" dirty="0">
                <a:solidFill>
                  <a:srgbClr val="000000"/>
                </a:solidFill>
                <a:latin typeface="Montserrat"/>
              </a:rPr>
              <a:t>: All three parties in the case: </a:t>
            </a:r>
            <a:r>
              <a:rPr lang="en-US" dirty="0" err="1">
                <a:solidFill>
                  <a:srgbClr val="000000"/>
                </a:solidFill>
                <a:latin typeface="Montserrat"/>
              </a:rPr>
              <a:t>Nirmohi</a:t>
            </a:r>
            <a:r>
              <a:rPr lang="en-US" dirty="0">
                <a:solidFill>
                  <a:srgbClr val="000000"/>
                </a:solidFill>
                <a:latin typeface="Montserrat"/>
              </a:rPr>
              <a:t> </a:t>
            </a:r>
            <a:r>
              <a:rPr lang="en-US" dirty="0" err="1">
                <a:solidFill>
                  <a:srgbClr val="000000"/>
                </a:solidFill>
                <a:latin typeface="Montserrat"/>
              </a:rPr>
              <a:t>Akhara</a:t>
            </a:r>
            <a:r>
              <a:rPr lang="en-US" dirty="0">
                <a:solidFill>
                  <a:srgbClr val="000000"/>
                </a:solidFill>
                <a:latin typeface="Montserrat"/>
              </a:rPr>
              <a:t>, Ram </a:t>
            </a:r>
            <a:r>
              <a:rPr lang="en-US" dirty="0" err="1">
                <a:solidFill>
                  <a:srgbClr val="000000"/>
                </a:solidFill>
                <a:latin typeface="Montserrat"/>
              </a:rPr>
              <a:t>Lalla</a:t>
            </a:r>
            <a:r>
              <a:rPr lang="en-US" dirty="0">
                <a:solidFill>
                  <a:srgbClr val="000000"/>
                </a:solidFill>
                <a:latin typeface="Montserrat"/>
              </a:rPr>
              <a:t> </a:t>
            </a:r>
            <a:r>
              <a:rPr lang="en-US" dirty="0" err="1">
                <a:solidFill>
                  <a:srgbClr val="000000"/>
                </a:solidFill>
                <a:latin typeface="Montserrat"/>
              </a:rPr>
              <a:t>Virajman</a:t>
            </a:r>
            <a:r>
              <a:rPr lang="en-US" dirty="0">
                <a:solidFill>
                  <a:srgbClr val="000000"/>
                </a:solidFill>
                <a:latin typeface="Montserrat"/>
              </a:rPr>
              <a:t> and Sunni </a:t>
            </a:r>
            <a:r>
              <a:rPr lang="en-US" dirty="0" err="1">
                <a:solidFill>
                  <a:srgbClr val="000000"/>
                </a:solidFill>
                <a:latin typeface="Montserrat"/>
              </a:rPr>
              <a:t>Waqf</a:t>
            </a:r>
            <a:r>
              <a:rPr lang="en-US" dirty="0">
                <a:solidFill>
                  <a:srgbClr val="000000"/>
                </a:solidFill>
                <a:latin typeface="Montserrat"/>
              </a:rPr>
              <a:t> Board appealed against the Allahabad High Court verdict. The Supreme Court upheld the HC order of splitting the disputed site into 3 parts.</a:t>
            </a:r>
            <a:br>
              <a:rPr lang="en-US" dirty="0">
                <a:solidFill>
                  <a:srgbClr val="000000"/>
                </a:solidFill>
                <a:latin typeface="Montserrat"/>
              </a:rPr>
            </a:br>
            <a:endParaRPr lang="en-US" dirty="0">
              <a:solidFill>
                <a:srgbClr val="000000"/>
              </a:solidFill>
              <a:latin typeface="Montserrat"/>
            </a:endParaRPr>
          </a:p>
        </p:txBody>
      </p:sp>
    </p:spTree>
    <p:extLst>
      <p:ext uri="{BB962C8B-B14F-4D97-AF65-F5344CB8AC3E}">
        <p14:creationId xmlns:p14="http://schemas.microsoft.com/office/powerpoint/2010/main" val="2413298096"/>
      </p:ext>
    </p:extLst>
  </p:cSld>
  <p:clrMapOvr>
    <a:masterClrMapping/>
  </p:clrMapOvr>
  <p:transition advTm="5000">
    <p:cut/>
    <p:sndAc>
      <p:stSnd>
        <p:snd r:embed="rId2" name="arrow.wav"/>
      </p:stSnd>
    </p:sndAc>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41444" y="612845"/>
            <a:ext cx="10426889" cy="5909310"/>
          </a:xfrm>
          <a:prstGeom prst="rect">
            <a:avLst/>
          </a:prstGeom>
        </p:spPr>
        <p:txBody>
          <a:bodyPr wrap="square">
            <a:spAutoFit/>
          </a:bodyPr>
          <a:lstStyle/>
          <a:p>
            <a:r>
              <a:rPr lang="en-US" b="1" dirty="0" smtClean="0">
                <a:solidFill>
                  <a:srgbClr val="000000"/>
                </a:solidFill>
                <a:effectLst/>
                <a:latin typeface="Montserrat"/>
              </a:rPr>
              <a:t>2019:</a:t>
            </a:r>
            <a:r>
              <a:rPr lang="en-US" b="0" i="0" dirty="0" smtClean="0">
                <a:solidFill>
                  <a:srgbClr val="000000"/>
                </a:solidFill>
                <a:effectLst/>
                <a:latin typeface="Montserrat"/>
              </a:rPr>
              <a:t> In November 2019, a five-judge bench of the Supreme Court ordered the disputed land to be handed over to a trust to build the Ram Janmabhoomi temple. The court also ordered the government to allocate five acres of land in another place to the Sunni </a:t>
            </a:r>
            <a:r>
              <a:rPr lang="en-US" b="0" i="0" dirty="0" err="1" smtClean="0">
                <a:solidFill>
                  <a:srgbClr val="000000"/>
                </a:solidFill>
                <a:effectLst/>
                <a:latin typeface="Montserrat"/>
              </a:rPr>
              <a:t>Waqf</a:t>
            </a:r>
            <a:r>
              <a:rPr lang="en-US" b="0" i="0" dirty="0" smtClean="0">
                <a:solidFill>
                  <a:srgbClr val="000000"/>
                </a:solidFill>
                <a:effectLst/>
                <a:latin typeface="Montserrat"/>
              </a:rPr>
              <a:t> Board to build a mosque.</a:t>
            </a:r>
            <a:r>
              <a:rPr lang="en-US" dirty="0" smtClean="0"/>
              <a:t/>
            </a:r>
            <a:br>
              <a:rPr lang="en-US" dirty="0" smtClean="0"/>
            </a:br>
            <a:r>
              <a:rPr lang="en-US" dirty="0" smtClean="0"/>
              <a:t/>
            </a:r>
            <a:br>
              <a:rPr lang="en-US" dirty="0" smtClean="0"/>
            </a:br>
            <a:r>
              <a:rPr lang="en-US" b="1" dirty="0" smtClean="0">
                <a:solidFill>
                  <a:srgbClr val="000000"/>
                </a:solidFill>
                <a:effectLst/>
                <a:latin typeface="Montserrat"/>
              </a:rPr>
              <a:t>2020 Foundation Stone Laying Ceremony:</a:t>
            </a:r>
            <a:r>
              <a:rPr lang="en-US" b="0" i="0" dirty="0" smtClean="0">
                <a:solidFill>
                  <a:srgbClr val="000000"/>
                </a:solidFill>
                <a:effectLst/>
                <a:latin typeface="Montserrat"/>
              </a:rPr>
              <a:t> On August 5, the foundation stone for the construction of Ram Temple was laid by Prime Minister </a:t>
            </a:r>
            <a:r>
              <a:rPr lang="en-US" b="0" i="0" dirty="0" err="1" smtClean="0">
                <a:solidFill>
                  <a:srgbClr val="000000"/>
                </a:solidFill>
                <a:effectLst/>
                <a:latin typeface="Montserrat"/>
              </a:rPr>
              <a:t>Narendra</a:t>
            </a:r>
            <a:r>
              <a:rPr lang="en-US" b="0" i="0" dirty="0" smtClean="0">
                <a:solidFill>
                  <a:srgbClr val="000000"/>
                </a:solidFill>
                <a:effectLst/>
                <a:latin typeface="Montserrat"/>
              </a:rPr>
              <a:t> </a:t>
            </a:r>
            <a:r>
              <a:rPr lang="en-US" b="0" i="0" dirty="0" err="1" smtClean="0">
                <a:solidFill>
                  <a:srgbClr val="000000"/>
                </a:solidFill>
                <a:effectLst/>
                <a:latin typeface="Montserrat"/>
              </a:rPr>
              <a:t>Modi</a:t>
            </a:r>
            <a:r>
              <a:rPr lang="en-US" b="0" i="0" dirty="0" smtClean="0">
                <a:solidFill>
                  <a:srgbClr val="000000"/>
                </a:solidFill>
                <a:effectLst/>
                <a:latin typeface="Montserrat"/>
              </a:rPr>
              <a:t>. He performed </a:t>
            </a:r>
            <a:r>
              <a:rPr lang="en-US" b="0" i="0" dirty="0" err="1" smtClean="0">
                <a:solidFill>
                  <a:srgbClr val="000000"/>
                </a:solidFill>
                <a:effectLst/>
                <a:latin typeface="Montserrat"/>
              </a:rPr>
              <a:t>Bhoomi</a:t>
            </a:r>
            <a:r>
              <a:rPr lang="en-US" b="0" i="0" dirty="0" smtClean="0">
                <a:solidFill>
                  <a:srgbClr val="000000"/>
                </a:solidFill>
                <a:effectLst/>
                <a:latin typeface="Montserrat"/>
              </a:rPr>
              <a:t> </a:t>
            </a:r>
            <a:r>
              <a:rPr lang="en-US" b="0" i="0" dirty="0" err="1" smtClean="0">
                <a:solidFill>
                  <a:srgbClr val="000000"/>
                </a:solidFill>
                <a:effectLst/>
                <a:latin typeface="Montserrat"/>
              </a:rPr>
              <a:t>Poojan</a:t>
            </a:r>
            <a:r>
              <a:rPr lang="en-US" b="0" i="0" dirty="0" smtClean="0">
                <a:solidFill>
                  <a:srgbClr val="000000"/>
                </a:solidFill>
                <a:effectLst/>
                <a:latin typeface="Montserrat"/>
              </a:rPr>
              <a:t> and laid the foundation stone of the grand Ram temple. Modi became the first Prime Minister to have </a:t>
            </a:r>
            <a:r>
              <a:rPr lang="en-US" b="0" i="0" dirty="0" err="1" smtClean="0">
                <a:solidFill>
                  <a:srgbClr val="000000"/>
                </a:solidFill>
                <a:effectLst/>
                <a:latin typeface="Montserrat"/>
              </a:rPr>
              <a:t>Darshan</a:t>
            </a:r>
            <a:r>
              <a:rPr lang="en-US" b="0" i="0" dirty="0" smtClean="0">
                <a:solidFill>
                  <a:srgbClr val="000000"/>
                </a:solidFill>
                <a:effectLst/>
                <a:latin typeface="Montserrat"/>
              </a:rPr>
              <a:t> at Ram </a:t>
            </a:r>
            <a:r>
              <a:rPr lang="en-US" b="0" i="0" dirty="0" err="1" smtClean="0">
                <a:solidFill>
                  <a:srgbClr val="000000"/>
                </a:solidFill>
                <a:effectLst/>
                <a:latin typeface="Montserrat"/>
              </a:rPr>
              <a:t>Janmbhoomi</a:t>
            </a:r>
            <a:r>
              <a:rPr lang="en-US" b="0" i="0" dirty="0" smtClean="0">
                <a:solidFill>
                  <a:srgbClr val="000000"/>
                </a:solidFill>
                <a:effectLst/>
                <a:latin typeface="Montserrat"/>
              </a:rPr>
              <a:t> and </a:t>
            </a:r>
            <a:r>
              <a:rPr lang="en-US" b="0" i="0" dirty="0" err="1" smtClean="0">
                <a:solidFill>
                  <a:srgbClr val="000000"/>
                </a:solidFill>
                <a:effectLst/>
                <a:latin typeface="Montserrat"/>
              </a:rPr>
              <a:t>Hanumangarhi</a:t>
            </a:r>
            <a:r>
              <a:rPr lang="en-US" b="0" i="0" dirty="0" smtClean="0">
                <a:solidFill>
                  <a:srgbClr val="000000"/>
                </a:solidFill>
                <a:effectLst/>
                <a:latin typeface="Montserrat"/>
              </a:rPr>
              <a:t> temple of Ayodhya.</a:t>
            </a:r>
            <a:r>
              <a:rPr lang="en-US" dirty="0" smtClean="0"/>
              <a:t/>
            </a:r>
            <a:br>
              <a:rPr lang="en-US" dirty="0" smtClean="0"/>
            </a:br>
            <a:r>
              <a:rPr lang="en-US" dirty="0" smtClean="0"/>
              <a:t/>
            </a:r>
            <a:br>
              <a:rPr lang="en-US" dirty="0" smtClean="0"/>
            </a:br>
            <a:r>
              <a:rPr lang="en-US" b="1" dirty="0" smtClean="0">
                <a:solidFill>
                  <a:srgbClr val="000000"/>
                </a:solidFill>
                <a:latin typeface="Montserrat"/>
              </a:rPr>
              <a:t>May 2022</a:t>
            </a:r>
            <a:r>
              <a:rPr lang="en-US" dirty="0">
                <a:solidFill>
                  <a:srgbClr val="000000"/>
                </a:solidFill>
                <a:latin typeface="Montserrat"/>
              </a:rPr>
              <a:t>: Shri Ram </a:t>
            </a:r>
            <a:r>
              <a:rPr lang="en-US" dirty="0" err="1">
                <a:solidFill>
                  <a:srgbClr val="000000"/>
                </a:solidFill>
                <a:latin typeface="Montserrat"/>
              </a:rPr>
              <a:t>Janmbhoomi</a:t>
            </a:r>
            <a:r>
              <a:rPr lang="en-US" dirty="0">
                <a:solidFill>
                  <a:srgbClr val="000000"/>
                </a:solidFill>
                <a:latin typeface="Montserrat"/>
              </a:rPr>
              <a:t> Teerth Kshetra informed that the construction of the Ram Mandir in Ayodhya is in full swing. According to the report, the foundation has been laid, and the plinth or the pedestal raising work, </a:t>
            </a:r>
            <a:r>
              <a:rPr lang="en-US" dirty="0" smtClean="0">
                <a:solidFill>
                  <a:srgbClr val="000000"/>
                </a:solidFill>
                <a:latin typeface="Montserrat"/>
              </a:rPr>
              <a:t>began </a:t>
            </a:r>
            <a:r>
              <a:rPr lang="en-US" dirty="0">
                <a:solidFill>
                  <a:srgbClr val="000000"/>
                </a:solidFill>
                <a:latin typeface="Montserrat"/>
              </a:rPr>
              <a:t>in </a:t>
            </a:r>
            <a:r>
              <a:rPr lang="en-US" dirty="0" smtClean="0">
                <a:solidFill>
                  <a:srgbClr val="000000"/>
                </a:solidFill>
                <a:latin typeface="Montserrat"/>
              </a:rPr>
              <a:t>January.</a:t>
            </a:r>
          </a:p>
          <a:p>
            <a:endParaRPr lang="en-US" dirty="0">
              <a:solidFill>
                <a:srgbClr val="000000"/>
              </a:solidFill>
              <a:latin typeface="Montserrat"/>
            </a:endParaRPr>
          </a:p>
          <a:p>
            <a:r>
              <a:rPr lang="en-US" b="1" dirty="0">
                <a:solidFill>
                  <a:srgbClr val="000000"/>
                </a:solidFill>
                <a:latin typeface="Montserrat"/>
              </a:rPr>
              <a:t>January 2024</a:t>
            </a:r>
            <a:r>
              <a:rPr lang="en-US" dirty="0">
                <a:solidFill>
                  <a:srgbClr val="000000"/>
                </a:solidFill>
                <a:latin typeface="Montserrat"/>
              </a:rPr>
              <a:t>: Shri Ram </a:t>
            </a:r>
            <a:r>
              <a:rPr lang="en-US" dirty="0" err="1">
                <a:solidFill>
                  <a:srgbClr val="000000"/>
                </a:solidFill>
                <a:latin typeface="Montserrat"/>
              </a:rPr>
              <a:t>Janambhoomi</a:t>
            </a:r>
            <a:r>
              <a:rPr lang="en-US" dirty="0">
                <a:solidFill>
                  <a:srgbClr val="000000"/>
                </a:solidFill>
                <a:latin typeface="Montserrat"/>
              </a:rPr>
              <a:t> Trust </a:t>
            </a:r>
            <a:r>
              <a:rPr lang="en-US" dirty="0" err="1">
                <a:solidFill>
                  <a:srgbClr val="000000"/>
                </a:solidFill>
                <a:latin typeface="Montserrat"/>
              </a:rPr>
              <a:t>Champat</a:t>
            </a:r>
            <a:r>
              <a:rPr lang="en-US" dirty="0">
                <a:solidFill>
                  <a:srgbClr val="000000"/>
                </a:solidFill>
                <a:latin typeface="Montserrat"/>
              </a:rPr>
              <a:t> </a:t>
            </a:r>
            <a:r>
              <a:rPr lang="en-US" dirty="0" err="1">
                <a:solidFill>
                  <a:srgbClr val="000000"/>
                </a:solidFill>
                <a:latin typeface="Montserrat"/>
              </a:rPr>
              <a:t>Rai</a:t>
            </a:r>
            <a:r>
              <a:rPr lang="en-US" dirty="0">
                <a:solidFill>
                  <a:srgbClr val="000000"/>
                </a:solidFill>
                <a:latin typeface="Montserrat"/>
              </a:rPr>
              <a:t> has confirmed that the idol of Lord Ram will be installed at the temple on January 22, 2024, and PM </a:t>
            </a:r>
            <a:r>
              <a:rPr lang="en-US" dirty="0" err="1">
                <a:solidFill>
                  <a:srgbClr val="000000"/>
                </a:solidFill>
                <a:latin typeface="Montserrat"/>
              </a:rPr>
              <a:t>Modi</a:t>
            </a:r>
            <a:r>
              <a:rPr lang="en-US" dirty="0">
                <a:solidFill>
                  <a:srgbClr val="000000"/>
                </a:solidFill>
                <a:latin typeface="Montserrat"/>
              </a:rPr>
              <a:t> will attend the inauguration. The </a:t>
            </a:r>
            <a:r>
              <a:rPr lang="en-US" dirty="0" err="1">
                <a:solidFill>
                  <a:srgbClr val="000000"/>
                </a:solidFill>
                <a:latin typeface="Montserrat"/>
              </a:rPr>
              <a:t>Vishva</a:t>
            </a:r>
            <a:r>
              <a:rPr lang="en-US" dirty="0">
                <a:solidFill>
                  <a:srgbClr val="000000"/>
                </a:solidFill>
                <a:latin typeface="Montserrat"/>
              </a:rPr>
              <a:t> Hindu </a:t>
            </a:r>
            <a:r>
              <a:rPr lang="en-US" dirty="0" err="1">
                <a:solidFill>
                  <a:srgbClr val="000000"/>
                </a:solidFill>
                <a:latin typeface="Montserrat"/>
              </a:rPr>
              <a:t>Parishad</a:t>
            </a:r>
            <a:r>
              <a:rPr lang="en-US" dirty="0">
                <a:solidFill>
                  <a:srgbClr val="000000"/>
                </a:solidFill>
                <a:latin typeface="Montserrat"/>
              </a:rPr>
              <a:t> has said it will invite more than 10 crore families in the country and abroad to take part in the consecration ceremony to be held at Ram temple in Ayodhya on January 22.</a:t>
            </a:r>
            <a:br>
              <a:rPr lang="en-US" dirty="0">
                <a:solidFill>
                  <a:srgbClr val="000000"/>
                </a:solidFill>
                <a:latin typeface="Montserrat"/>
              </a:rPr>
            </a:br>
            <a:r>
              <a:rPr lang="en-US" dirty="0" smtClean="0"/>
              <a:t/>
            </a:r>
            <a:br>
              <a:rPr lang="en-US" dirty="0" smtClean="0"/>
            </a:br>
            <a:r>
              <a:rPr lang="en-US" b="1" dirty="0">
                <a:solidFill>
                  <a:srgbClr val="000000"/>
                </a:solidFill>
                <a:latin typeface="Montserrat"/>
              </a:rPr>
              <a:t>January 22, 2024</a:t>
            </a:r>
            <a:r>
              <a:rPr lang="en-US" dirty="0">
                <a:solidFill>
                  <a:srgbClr val="000000"/>
                </a:solidFill>
                <a:latin typeface="Montserrat"/>
              </a:rPr>
              <a:t>: Ram Mandir '</a:t>
            </a:r>
            <a:r>
              <a:rPr lang="en-US" dirty="0" err="1">
                <a:solidFill>
                  <a:srgbClr val="000000"/>
                </a:solidFill>
                <a:latin typeface="Montserrat"/>
              </a:rPr>
              <a:t>pran</a:t>
            </a:r>
            <a:r>
              <a:rPr lang="en-US" dirty="0">
                <a:solidFill>
                  <a:srgbClr val="000000"/>
                </a:solidFill>
                <a:latin typeface="Montserrat"/>
              </a:rPr>
              <a:t> </a:t>
            </a:r>
            <a:r>
              <a:rPr lang="en-US" dirty="0" err="1">
                <a:solidFill>
                  <a:srgbClr val="000000"/>
                </a:solidFill>
                <a:latin typeface="Montserrat"/>
              </a:rPr>
              <a:t>pratishtha</a:t>
            </a:r>
            <a:r>
              <a:rPr lang="en-US" dirty="0">
                <a:solidFill>
                  <a:srgbClr val="000000"/>
                </a:solidFill>
                <a:latin typeface="Montserrat"/>
              </a:rPr>
              <a:t>' or consecration ceremony </a:t>
            </a:r>
            <a:r>
              <a:rPr lang="en-US" dirty="0" smtClean="0">
                <a:solidFill>
                  <a:srgbClr val="000000"/>
                </a:solidFill>
                <a:latin typeface="Montserrat"/>
              </a:rPr>
              <a:t>took </a:t>
            </a:r>
            <a:r>
              <a:rPr lang="en-US" dirty="0">
                <a:solidFill>
                  <a:srgbClr val="000000"/>
                </a:solidFill>
                <a:latin typeface="Montserrat"/>
              </a:rPr>
              <a:t>place.</a:t>
            </a:r>
            <a:br>
              <a:rPr lang="en-US" dirty="0">
                <a:solidFill>
                  <a:srgbClr val="000000"/>
                </a:solidFill>
                <a:latin typeface="Montserrat"/>
              </a:rPr>
            </a:br>
            <a:endParaRPr lang="en-US" dirty="0">
              <a:solidFill>
                <a:srgbClr val="000000"/>
              </a:solidFill>
              <a:latin typeface="Montserrat"/>
            </a:endParaRPr>
          </a:p>
        </p:txBody>
      </p:sp>
    </p:spTree>
    <p:extLst>
      <p:ext uri="{BB962C8B-B14F-4D97-AF65-F5344CB8AC3E}">
        <p14:creationId xmlns:p14="http://schemas.microsoft.com/office/powerpoint/2010/main" val="1262444133"/>
      </p:ext>
    </p:extLst>
  </p:cSld>
  <p:clrMapOvr>
    <a:masterClrMapping/>
  </p:clrMapOvr>
  <p:transition spd="med" advTm="5000">
    <p:pull/>
    <p:sndAc>
      <p:stSnd>
        <p:snd r:embed="rId2" name="arrow.wav"/>
      </p:stSnd>
    </p:sndAc>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722824"/>
            <a:ext cx="9601196" cy="1303867"/>
          </a:xfrm>
        </p:spPr>
        <p:style>
          <a:lnRef idx="3">
            <a:schemeClr val="lt1"/>
          </a:lnRef>
          <a:fillRef idx="1">
            <a:schemeClr val="accent5"/>
          </a:fillRef>
          <a:effectRef idx="1">
            <a:schemeClr val="accent5"/>
          </a:effectRef>
          <a:fontRef idx="minor">
            <a:schemeClr val="lt1"/>
          </a:fontRef>
        </p:style>
        <p:txBody>
          <a:bodyPr/>
          <a:lstStyle/>
          <a:p>
            <a:r>
              <a:rPr lang="en-US" b="1"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Construction of Ram Mandir</a:t>
            </a:r>
            <a:endParaRPr lang="en-US" dirty="0"/>
          </a:p>
        </p:txBody>
      </p:sp>
      <p:sp>
        <p:nvSpPr>
          <p:cNvPr id="3" name="Content Placeholder 2"/>
          <p:cNvSpPr>
            <a:spLocks noGrp="1"/>
          </p:cNvSpPr>
          <p:nvPr>
            <p:ph sz="half" idx="1"/>
          </p:nvPr>
        </p:nvSpPr>
        <p:spPr>
          <a:xfrm>
            <a:off x="846161" y="2185006"/>
            <a:ext cx="5058770" cy="3310128"/>
          </a:xfrm>
        </p:spPr>
        <p:txBody>
          <a:bodyPr>
            <a:normAutofit fontScale="92500" lnSpcReduction="20000"/>
          </a:bodyPr>
          <a:lstStyle/>
          <a:p>
            <a:r>
              <a:rPr lang="en-US" sz="2000" dirty="0" smtClean="0">
                <a:effectLst>
                  <a:glow rad="101600">
                    <a:schemeClr val="accent2">
                      <a:satMod val="175000"/>
                      <a:alpha val="40000"/>
                    </a:schemeClr>
                  </a:glow>
                </a:effectLst>
              </a:rPr>
              <a:t>Architectural Design And Features:</a:t>
            </a:r>
          </a:p>
          <a:p>
            <a:r>
              <a:rPr lang="en-US" sz="2200" dirty="0"/>
              <a:t>The Ram Mandir, which is being supervised by the Shri Ram Janmabhoomi Teerth Kshetra Trust, is designed in the </a:t>
            </a:r>
            <a:r>
              <a:rPr lang="en-US" sz="2200" dirty="0" err="1"/>
              <a:t>Nagara</a:t>
            </a:r>
            <a:r>
              <a:rPr lang="en-US" sz="2200" dirty="0"/>
              <a:t> </a:t>
            </a:r>
            <a:r>
              <a:rPr lang="en-US" sz="2200" dirty="0" smtClean="0"/>
              <a:t>style(</a:t>
            </a:r>
            <a:r>
              <a:rPr lang="en-US" sz="2200" dirty="0"/>
              <a:t>a prominent tradition in North Indian temple </a:t>
            </a:r>
            <a:r>
              <a:rPr lang="en-US" sz="2200" dirty="0" smtClean="0"/>
              <a:t>architecture) </a:t>
            </a:r>
            <a:r>
              <a:rPr lang="en-US" sz="2200" dirty="0"/>
              <a:t>of architecture by </a:t>
            </a:r>
            <a:r>
              <a:rPr lang="en-US" sz="2200" dirty="0" err="1"/>
              <a:t>Chandrakant</a:t>
            </a:r>
            <a:r>
              <a:rPr lang="en-US" sz="2200" dirty="0"/>
              <a:t> </a:t>
            </a:r>
            <a:r>
              <a:rPr lang="en-US" sz="2200" dirty="0" err="1"/>
              <a:t>Sompura</a:t>
            </a:r>
            <a:r>
              <a:rPr lang="en-US" sz="2200" dirty="0"/>
              <a:t> and his son Ashish </a:t>
            </a:r>
            <a:r>
              <a:rPr lang="en-US" sz="2200" dirty="0" err="1"/>
              <a:t>Sompura</a:t>
            </a:r>
            <a:r>
              <a:rPr lang="en-US" sz="2200" dirty="0" smtClean="0"/>
              <a:t>. </a:t>
            </a:r>
            <a:r>
              <a:rPr lang="en-US" sz="2200" dirty="0"/>
              <a:t>the temple boasts curvilinear towers (</a:t>
            </a:r>
            <a:r>
              <a:rPr lang="en-US" sz="2200" dirty="0" err="1"/>
              <a:t>shikharas</a:t>
            </a:r>
            <a:r>
              <a:rPr lang="en-US" sz="2200" dirty="0"/>
              <a:t>), a front hall (</a:t>
            </a:r>
            <a:r>
              <a:rPr lang="en-US" sz="2200" dirty="0" err="1"/>
              <a:t>mandapa</a:t>
            </a:r>
            <a:r>
              <a:rPr lang="en-US" sz="2200" dirty="0"/>
              <a:t>), a sanctum (</a:t>
            </a:r>
            <a:r>
              <a:rPr lang="en-US" sz="2200" dirty="0" err="1"/>
              <a:t>garbhagriha</a:t>
            </a:r>
            <a:r>
              <a:rPr lang="en-US" sz="2200" dirty="0"/>
              <a:t>), and intricate carvings. Considered an architectural masterpiece, it reflects traditional Indian heritage.</a:t>
            </a:r>
            <a:endParaRPr lang="en-US" sz="2200" dirty="0" smtClean="0">
              <a:effectLst>
                <a:glow rad="101600">
                  <a:schemeClr val="accent2">
                    <a:satMod val="175000"/>
                    <a:alpha val="40000"/>
                  </a:schemeClr>
                </a:glow>
              </a:effectLst>
            </a:endParaRPr>
          </a:p>
          <a:p>
            <a:endParaRPr lang="en-US" sz="2000" dirty="0">
              <a:effectLst>
                <a:glow rad="101600">
                  <a:schemeClr val="accent2">
                    <a:satMod val="175000"/>
                    <a:alpha val="40000"/>
                  </a:schemeClr>
                </a:glow>
              </a:effectLst>
            </a:endParaRPr>
          </a:p>
        </p:txBody>
      </p:sp>
      <p:sp>
        <p:nvSpPr>
          <p:cNvPr id="4" name="Content Placeholder 3"/>
          <p:cNvSpPr>
            <a:spLocks noGrp="1"/>
          </p:cNvSpPr>
          <p:nvPr>
            <p:ph sz="half" idx="2"/>
          </p:nvPr>
        </p:nvSpPr>
        <p:spPr>
          <a:xfrm>
            <a:off x="6178293" y="1918875"/>
            <a:ext cx="5190291" cy="3990605"/>
          </a:xfrm>
        </p:spPr>
        <p:txBody>
          <a:bodyPr>
            <a:normAutofit fontScale="92500" lnSpcReduction="20000"/>
          </a:bodyPr>
          <a:lstStyle/>
          <a:p>
            <a:r>
              <a:rPr lang="en-US" sz="2000" dirty="0" smtClean="0">
                <a:ln>
                  <a:solidFill>
                    <a:srgbClr val="FF0000"/>
                  </a:solidFill>
                </a:ln>
                <a:effectLst>
                  <a:glow rad="63500">
                    <a:schemeClr val="accent4">
                      <a:satMod val="175000"/>
                      <a:alpha val="40000"/>
                    </a:schemeClr>
                  </a:glow>
                </a:effectLst>
              </a:rPr>
              <a:t>Significance of Temple’s Architecture In Hindu Tradition</a:t>
            </a:r>
            <a:r>
              <a:rPr lang="en-US" dirty="0" smtClean="0">
                <a:ln>
                  <a:solidFill>
                    <a:srgbClr val="FF0000"/>
                  </a:solidFill>
                </a:ln>
                <a:effectLst>
                  <a:glow rad="63500">
                    <a:schemeClr val="accent4">
                      <a:satMod val="175000"/>
                      <a:alpha val="40000"/>
                    </a:schemeClr>
                  </a:glow>
                </a:effectLst>
              </a:rPr>
              <a:t>:</a:t>
            </a:r>
          </a:p>
          <a:p>
            <a:r>
              <a:rPr lang="en-US" dirty="0"/>
              <a:t>The form and meanings of architectural elements in a Hindu temple are designed to function as the place where it is the link between man and the divine, to help his progress to spiritual knowledge and truth, his liberation it calls moksha</a:t>
            </a:r>
            <a:r>
              <a:rPr lang="en-US" dirty="0" smtClean="0"/>
              <a:t>. </a:t>
            </a:r>
            <a:r>
              <a:rPr lang="en-US" dirty="0"/>
              <a:t> A Hindu temple reflects a synthesis of arts, the ideals of dharma, beliefs, values and the way of life cherished under Hinduism. It is a link between man, deities, and the Universal </a:t>
            </a:r>
            <a:r>
              <a:rPr lang="en-US" dirty="0" err="1"/>
              <a:t>Puruṣa</a:t>
            </a:r>
            <a:r>
              <a:rPr lang="en-US" dirty="0"/>
              <a:t> in a sacred space.</a:t>
            </a:r>
            <a:endParaRPr lang="en-US" dirty="0" smtClean="0">
              <a:ln>
                <a:solidFill>
                  <a:srgbClr val="FF0000"/>
                </a:solidFill>
              </a:ln>
              <a:effectLst>
                <a:glow rad="63500">
                  <a:schemeClr val="accent4">
                    <a:satMod val="175000"/>
                    <a:alpha val="40000"/>
                  </a:schemeClr>
                </a:glow>
              </a:effectLst>
            </a:endParaRPr>
          </a:p>
          <a:p>
            <a:endParaRPr lang="en-US" dirty="0">
              <a:ln>
                <a:solidFill>
                  <a:srgbClr val="FF0000"/>
                </a:solidFill>
              </a:ln>
              <a:effectLst>
                <a:glow rad="63500">
                  <a:schemeClr val="accent4">
                    <a:satMod val="175000"/>
                    <a:alpha val="40000"/>
                  </a:schemeClr>
                </a:glow>
              </a:effectLst>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14619" y="5528793"/>
            <a:ext cx="1876425" cy="1409700"/>
          </a:xfrm>
          <a:prstGeom prst="rect">
            <a:avLst/>
          </a:prstGeom>
          <a:effectLst>
            <a:softEdge rad="12700"/>
          </a:effectLst>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78827" y="5523740"/>
            <a:ext cx="2434123" cy="1334260"/>
          </a:xfrm>
          <a:prstGeom prst="rect">
            <a:avLst/>
          </a:prstGeom>
          <a:effectLst>
            <a:glow rad="63500">
              <a:schemeClr val="accent1">
                <a:satMod val="175000"/>
                <a:alpha val="40000"/>
              </a:schemeClr>
            </a:glow>
          </a:effectLst>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903141" y="5317633"/>
            <a:ext cx="2423695" cy="1409700"/>
          </a:xfrm>
          <a:prstGeom prst="rect">
            <a:avLst/>
          </a:prstGeom>
          <a:effectLst>
            <a:glow rad="101600">
              <a:schemeClr val="accent4">
                <a:satMod val="175000"/>
                <a:alpha val="40000"/>
              </a:schemeClr>
            </a:glow>
          </a:effectLst>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07548" y="5317633"/>
            <a:ext cx="2019533" cy="1654520"/>
          </a:xfrm>
          <a:prstGeom prst="rect">
            <a:avLst/>
          </a:prstGeom>
          <a:effectLst>
            <a:glow rad="63500">
              <a:schemeClr val="accent6">
                <a:satMod val="175000"/>
                <a:alpha val="40000"/>
              </a:schemeClr>
            </a:glow>
          </a:effectLst>
        </p:spPr>
      </p:pic>
    </p:spTree>
    <p:extLst>
      <p:ext uri="{BB962C8B-B14F-4D97-AF65-F5344CB8AC3E}">
        <p14:creationId xmlns:p14="http://schemas.microsoft.com/office/powerpoint/2010/main" val="478177822"/>
      </p:ext>
    </p:extLst>
  </p:cSld>
  <p:clrMapOvr>
    <a:masterClrMapping/>
  </p:clrMapOvr>
  <p:transition spd="med" advTm="7000">
    <p:pull/>
    <p:sndAc>
      <p:stSnd>
        <p:snd r:embed="rId2" name="applause.wav"/>
      </p:stSnd>
    </p:sndAc>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2400" dirty="0"/>
              <a:t>According to Hindu mythology, Lord Rama was born in Ayodhya to King </a:t>
            </a:r>
            <a:r>
              <a:rPr lang="en-US" sz="2400" dirty="0" err="1"/>
              <a:t>Dasharatha</a:t>
            </a:r>
            <a:r>
              <a:rPr lang="en-US" sz="2400" dirty="0"/>
              <a:t> and Queen </a:t>
            </a:r>
            <a:r>
              <a:rPr lang="en-US" sz="2400" dirty="0" err="1"/>
              <a:t>Kaushalya</a:t>
            </a:r>
            <a:r>
              <a:rPr lang="en-US" sz="2400" dirty="0"/>
              <a:t>. The epic begins with the divine birth of Rama and his three brothers, </a:t>
            </a:r>
            <a:r>
              <a:rPr lang="en-US" sz="2400" dirty="0" err="1"/>
              <a:t>Bharata</a:t>
            </a:r>
            <a:r>
              <a:rPr lang="en-US" sz="2400" dirty="0"/>
              <a:t>, </a:t>
            </a:r>
            <a:r>
              <a:rPr lang="en-US" sz="2400" dirty="0" err="1"/>
              <a:t>Lakshmana</a:t>
            </a:r>
            <a:r>
              <a:rPr lang="en-US" sz="2400" dirty="0"/>
              <a:t>, and </a:t>
            </a:r>
            <a:r>
              <a:rPr lang="en-US" sz="2400" dirty="0" err="1"/>
              <a:t>Shatrughna</a:t>
            </a:r>
            <a:r>
              <a:rPr lang="en-US" sz="2400" dirty="0"/>
              <a:t>. The early years of Rama's life are marked by his marriage to </a:t>
            </a:r>
            <a:r>
              <a:rPr lang="en-US" sz="2400" dirty="0" err="1"/>
              <a:t>Sita</a:t>
            </a:r>
            <a:r>
              <a:rPr lang="en-US" sz="2400" dirty="0"/>
              <a:t>, an incarnation of the goddess Lakshmi.</a:t>
            </a:r>
          </a:p>
        </p:txBody>
      </p:sp>
      <p:sp>
        <p:nvSpPr>
          <p:cNvPr id="4" name="Text Placeholder 3"/>
          <p:cNvSpPr>
            <a:spLocks noGrp="1"/>
          </p:cNvSpPr>
          <p:nvPr>
            <p:ph type="body" sz="half" idx="2"/>
          </p:nvPr>
        </p:nvSpPr>
        <p:spPr>
          <a:xfrm>
            <a:off x="1295399" y="3255431"/>
            <a:ext cx="6241816" cy="2299207"/>
          </a:xfrm>
        </p:spPr>
        <p:txBody>
          <a:bodyPr>
            <a:normAutofit/>
          </a:bodyPr>
          <a:lstStyle/>
          <a:p>
            <a:pPr algn="l"/>
            <a:r>
              <a:rPr lang="en-US" sz="2400" dirty="0"/>
              <a:t>At the heart of the temple's significance lies the belief that it stands on the spot where Lord Rama, the seventh avatar of Lord Vishnu, was born. The Ayodhya Ram Mandir becomes not just a structure but a sacred ground, revered by devotees who see it as a living connection to </a:t>
            </a:r>
            <a:r>
              <a:rPr lang="en-US" sz="2400" dirty="0" smtClean="0"/>
              <a:t>our </a:t>
            </a:r>
            <a:r>
              <a:rPr lang="en-US" sz="2400" dirty="0"/>
              <a:t>beloved </a:t>
            </a:r>
            <a:r>
              <a:rPr lang="en-US" sz="2400" dirty="0" smtClean="0"/>
              <a:t>deity.</a:t>
            </a:r>
            <a:endParaRPr lang="en-US" sz="2400" dirty="0"/>
          </a:p>
        </p:txBody>
      </p:sp>
      <p:pic>
        <p:nvPicPr>
          <p:cNvPr id="7" name="Picture Placeholder 6"/>
          <p:cNvPicPr>
            <a:picLocks noGrp="1" noChangeAspect="1"/>
          </p:cNvPicPr>
          <p:nvPr>
            <p:ph type="pic" idx="1"/>
          </p:nvPr>
        </p:nvPicPr>
        <p:blipFill>
          <a:blip r:embed="rId3">
            <a:extLst>
              <a:ext uri="{28A0092B-C50C-407E-A947-70E740481C1C}">
                <a14:useLocalDpi xmlns:a14="http://schemas.microsoft.com/office/drawing/2010/main" val="0"/>
              </a:ext>
            </a:extLst>
          </a:blip>
          <a:srcRect l="30541" r="30541"/>
          <a:stretch>
            <a:fillRect/>
          </a:stretch>
        </p:blipFill>
        <p:spPr>
          <a:xfrm>
            <a:off x="8204013" y="4015658"/>
            <a:ext cx="2946207" cy="1964716"/>
          </a:xfr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04012" y="1018179"/>
            <a:ext cx="3037385" cy="1997976"/>
          </a:xfrm>
          <a:prstGeom prst="rect">
            <a:avLst/>
          </a:prstGeom>
        </p:spPr>
      </p:pic>
    </p:spTree>
    <p:extLst>
      <p:ext uri="{BB962C8B-B14F-4D97-AF65-F5344CB8AC3E}">
        <p14:creationId xmlns:p14="http://schemas.microsoft.com/office/powerpoint/2010/main" val="3383060817"/>
      </p:ext>
    </p:extLst>
  </p:cSld>
  <p:clrMapOvr>
    <a:masterClrMapping/>
  </p:clrMapOvr>
  <p:transition spd="med" advTm="5000">
    <p:cover/>
    <p:sndAc>
      <p:stSnd>
        <p:snd r:embed="rId2" name="click.wav"/>
      </p:stSnd>
    </p:sndAc>
  </p:transition>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236</TotalTime>
  <Words>549</Words>
  <Application>Microsoft Office PowerPoint</Application>
  <PresentationFormat>Widescreen</PresentationFormat>
  <Paragraphs>57</Paragraphs>
  <Slides>15</Slides>
  <Notes>0</Notes>
  <HiddenSlides>0</HiddenSlides>
  <MMClips>1</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DM Sans Merlin</vt:lpstr>
      <vt:lpstr>Garamond</vt:lpstr>
      <vt:lpstr>Google Sans</vt:lpstr>
      <vt:lpstr>Montserrat</vt:lpstr>
      <vt:lpstr>Organic</vt:lpstr>
      <vt:lpstr>RAM MANDIR</vt:lpstr>
      <vt:lpstr>The Ram Mandir (  'Rama Temple') is a Hindu temple complex in Ayodhya, Uttar Pradesh, India. We Indians believe that it is located at the site of Ram Janmabhoomi, the mythical birthplace of Rama, a principal deity of Hinduism.</vt:lpstr>
      <vt:lpstr>PowerPoint Presentation</vt:lpstr>
      <vt:lpstr> In 1528, the commander of the Mughal Empire, Mir Baqi, constructed the Babri Masjid mosque, under the order of Babur, on the site of the Ram Janmabhoomi, the birthplace of Lord Shri Rama</vt:lpstr>
      <vt:lpstr>1853: A Hindu sector claims that a temple was destroyed during Babur’s reign to make way for the mosque, which was the first recorded instance of conflict.  1859: The British colonial administration partitions the site into two separate sections for Hindus and Muslims. Muslims allowed to pray inside, while Hindus allowed to worship in the outer courtyard and thus the British erected a fence.  1949: Devotees of Rama placed idols dedicated to him in the mosque, and the structure was subsequently declared off-limits to Muslims. The Babri Masjid was destroyed during a political rally on 6 December 1992, triggering riots all over the Indian subcontinent.</vt:lpstr>
      <vt:lpstr>PowerPoint Presentation</vt:lpstr>
      <vt:lpstr>PowerPoint Presentation</vt:lpstr>
      <vt:lpstr>Construction of Ram Mandir</vt:lpstr>
      <vt:lpstr>According to Hindu mythology, Lord Rama was born in Ayodhya to King Dasharatha and Queen Kaushalya. The epic begins with the divine birth of Rama and his three brothers, Bharata, Lakshmana, and Shatrughna. The early years of Rama's life are marked by his marriage to Sita, an incarnation of the goddess Lakshmi.</vt:lpstr>
      <vt:lpstr>Political And Legal Dimensions</vt:lpstr>
      <vt:lpstr>PowerPoint Presentation</vt:lpstr>
      <vt:lpstr>CULTURAL IMPACT:  </vt:lpstr>
      <vt:lpstr>The temple's inauguration has lead to a revival of Hindu traditions, arts, and practices. The temple's story, from its controversial past to its recent inauguration, is now part of India's collective consciousness, influencing how society responds to future communal challenges.</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RAM MANDIR</dc:title>
  <dc:creator>LAB 2- PC 6</dc:creator>
  <cp:lastModifiedBy>Microsoft account</cp:lastModifiedBy>
  <cp:revision>68</cp:revision>
  <dcterms:created xsi:type="dcterms:W3CDTF">2024-05-02T05:37:31Z</dcterms:created>
  <dcterms:modified xsi:type="dcterms:W3CDTF">2024-05-02T13:08:59Z</dcterms:modified>
</cp:coreProperties>
</file>