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56" r:id="rId2"/>
    <p:sldId id="257" r:id="rId3"/>
    <p:sldId id="284" r:id="rId4"/>
    <p:sldId id="260" r:id="rId5"/>
    <p:sldId id="285" r:id="rId6"/>
    <p:sldId id="286" r:id="rId7"/>
    <p:sldId id="287" r:id="rId8"/>
    <p:sldId id="288" r:id="rId9"/>
    <p:sldId id="289" r:id="rId10"/>
    <p:sldId id="290" r:id="rId11"/>
    <p:sldId id="278" r:id="rId12"/>
    <p:sldId id="291" r:id="rId13"/>
    <p:sldId id="292" r:id="rId14"/>
    <p:sldId id="293" r:id="rId15"/>
    <p:sldId id="295" r:id="rId16"/>
    <p:sldId id="294" r:id="rId17"/>
    <p:sldId id="296" r:id="rId18"/>
    <p:sldId id="297" r:id="rId19"/>
  </p:sldIdLst>
  <p:sldSz cx="9144000" cy="6858000" type="screen4x3"/>
  <p:notesSz cx="7102475" cy="89916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A5CA"/>
    <a:srgbClr val="5F5F5F"/>
    <a:srgbClr val="AAC1DA"/>
    <a:srgbClr val="D1DBEB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>
      <p:cViewPr varScale="1">
        <p:scale>
          <a:sx n="115" d="100"/>
          <a:sy n="115" d="100"/>
        </p:scale>
        <p:origin x="14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6DEF8AC3-2208-4F39-8CBD-3D3ABEE27A7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1" name="Group 29"/>
          <p:cNvGrpSpPr>
            <a:grpSpLocks/>
          </p:cNvGrpSpPr>
          <p:nvPr/>
        </p:nvGrpSpPr>
        <p:grpSpPr bwMode="auto">
          <a:xfrm>
            <a:off x="1143000" y="628650"/>
            <a:ext cx="8012113" cy="2571750"/>
            <a:chOff x="720" y="396"/>
            <a:chExt cx="5047" cy="1620"/>
          </a:xfrm>
        </p:grpSpPr>
        <p:sp>
          <p:nvSpPr>
            <p:cNvPr id="3090" name="Rectangle 18"/>
            <p:cNvSpPr>
              <a:spLocks noChangeArrowheads="1"/>
            </p:cNvSpPr>
            <p:nvPr userDrawn="1"/>
          </p:nvSpPr>
          <p:spPr bwMode="gray">
            <a:xfrm>
              <a:off x="1081" y="396"/>
              <a:ext cx="4686" cy="15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" name="Rectangle 28"/>
            <p:cNvSpPr>
              <a:spLocks noChangeArrowheads="1"/>
            </p:cNvSpPr>
            <p:nvPr userDrawn="1"/>
          </p:nvSpPr>
          <p:spPr bwMode="gray">
            <a:xfrm>
              <a:off x="720" y="1440"/>
              <a:ext cx="576" cy="57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1130300" y="3141663"/>
            <a:ext cx="8013700" cy="574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573088" y="2520950"/>
            <a:ext cx="576262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gray">
          <a:xfrm>
            <a:off x="1716088" y="628650"/>
            <a:ext cx="566737" cy="6365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gray">
          <a:xfrm>
            <a:off x="2278063" y="0"/>
            <a:ext cx="585787" cy="635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gray">
          <a:xfrm>
            <a:off x="2281238" y="628650"/>
            <a:ext cx="585787" cy="6318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gray">
          <a:xfrm>
            <a:off x="1141413" y="1262063"/>
            <a:ext cx="574675" cy="6254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gray">
          <a:xfrm>
            <a:off x="1716088" y="1263650"/>
            <a:ext cx="566737" cy="6223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7" name="Rectangle 25"/>
          <p:cNvSpPr>
            <a:spLocks noChangeArrowheads="1"/>
          </p:cNvSpPr>
          <p:nvPr/>
        </p:nvSpPr>
        <p:spPr bwMode="gray">
          <a:xfrm>
            <a:off x="573088" y="1885950"/>
            <a:ext cx="576262" cy="644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8" name="Rectangle 26"/>
          <p:cNvSpPr>
            <a:spLocks noChangeArrowheads="1"/>
          </p:cNvSpPr>
          <p:nvPr/>
        </p:nvSpPr>
        <p:spPr bwMode="gray">
          <a:xfrm>
            <a:off x="1141413" y="1885950"/>
            <a:ext cx="576262" cy="644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gray">
          <a:xfrm>
            <a:off x="0" y="2528888"/>
            <a:ext cx="574675" cy="63341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752600" y="1800225"/>
            <a:ext cx="6629400" cy="1012825"/>
          </a:xfrm>
        </p:spPr>
        <p:txBody>
          <a:bodyPr/>
          <a:lstStyle>
            <a:lvl1pPr algn="ctr">
              <a:defRPr sz="3600" i="1">
                <a:latin typeface="Verdana" panose="020B0604030504040204" pitchFamily="34" charset="0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3276600"/>
            <a:ext cx="63246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  <a:endParaRPr lang="en-US" altLang="zh-CN" noProof="0" smtClean="0"/>
          </a:p>
        </p:txBody>
      </p:sp>
      <p:grpSp>
        <p:nvGrpSpPr>
          <p:cNvPr id="3088" name="Group 16"/>
          <p:cNvGrpSpPr>
            <a:grpSpLocks/>
          </p:cNvGrpSpPr>
          <p:nvPr/>
        </p:nvGrpSpPr>
        <p:grpSpPr bwMode="auto">
          <a:xfrm>
            <a:off x="4191000" y="5410200"/>
            <a:ext cx="1295400" cy="695325"/>
            <a:chOff x="2680" y="3678"/>
            <a:chExt cx="680" cy="438"/>
          </a:xfrm>
        </p:grpSpPr>
        <p:sp>
          <p:nvSpPr>
            <p:cNvPr id="3086" name="Text Box 14"/>
            <p:cNvSpPr txBox="1">
              <a:spLocks noChangeArrowheads="1"/>
            </p:cNvSpPr>
            <p:nvPr userDrawn="1"/>
          </p:nvSpPr>
          <p:spPr bwMode="gray">
            <a:xfrm>
              <a:off x="2680" y="3789"/>
              <a:ext cx="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>
                  <a:solidFill>
                    <a:schemeClr val="tx2"/>
                  </a:solidFill>
                  <a:ea typeface="宋体" panose="02010600030101010101" pitchFamily="2" charset="-122"/>
                </a:rPr>
                <a:t>LOGO</a:t>
              </a:r>
            </a:p>
          </p:txBody>
        </p:sp>
        <p:sp>
          <p:nvSpPr>
            <p:cNvPr id="3087" name="AutoShape 15"/>
            <p:cNvSpPr>
              <a:spLocks noChangeArrowheads="1"/>
            </p:cNvSpPr>
            <p:nvPr userDrawn="1"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name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89FB42-E4D3-4B96-B776-2BB9B8F42C0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50697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name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546F457-5F8E-405C-AB0C-8BE5FD2DA34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2470473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943600" y="65373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name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2971800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FB928D13-3BDE-48D3-B62A-C39A4979E3C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5943600" y="68263"/>
            <a:ext cx="2590800" cy="23653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57010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name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5936FA7-6BD3-4416-852E-374A5100EAB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90358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name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9D3B79-3721-4C3F-907D-DCB33F68DBD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262870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name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A71D1A-FB65-42B3-B6AD-0C87273E593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162475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name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ED4EAA3-3DE8-442A-8092-1A8EC636A55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416413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name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88566C-4399-43E3-9FB8-E7B5B78E841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91137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name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877DA1-51A5-4C7A-BBF7-2F35F229718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261704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name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9D47EC-907C-4872-8F22-31FC8C13936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74505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name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F9CB59F-E66C-48C8-83E3-9BB4A3A3717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67897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655638" y="360363"/>
            <a:ext cx="8497887" cy="7191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373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Company name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9718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fld id="{2330E67D-D2FD-4C16-9CA6-8BD3073722F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457200"/>
            <a:ext cx="7391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0" y="719138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gray">
          <a:xfrm>
            <a:off x="328613" y="357188"/>
            <a:ext cx="328612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657225" y="0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657225" y="361950"/>
            <a:ext cx="328613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gray">
          <a:xfrm>
            <a:off x="328613" y="719138"/>
            <a:ext cx="328612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43600" y="68263"/>
            <a:ext cx="2590800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n-lt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www.themegallery.com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/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sz="3200" dirty="0">
                <a:ea typeface="宋体" panose="02010600030101010101" pitchFamily="2" charset="-122"/>
              </a:rPr>
              <a:t> </a:t>
            </a:r>
            <a:r>
              <a:rPr lang="en-US" altLang="zh-CN" sz="7000" dirty="0" smtClean="0">
                <a:ea typeface="宋体" panose="02010600030101010101" pitchFamily="2" charset="-122"/>
              </a:rPr>
              <a:t>NSGA-II</a:t>
            </a:r>
            <a:r>
              <a:rPr lang="zh-CN" altLang="en-US" sz="7000" dirty="0" smtClean="0">
                <a:ea typeface="宋体" panose="02010600030101010101" pitchFamily="2" charset="-122"/>
              </a:rPr>
              <a:t>优化</a:t>
            </a:r>
            <a:endParaRPr lang="en-US" altLang="zh-CN" sz="7000" dirty="0"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3276600"/>
            <a:ext cx="6324600" cy="381000"/>
          </a:xfrm>
        </p:spPr>
        <p:txBody>
          <a:bodyPr/>
          <a:lstStyle/>
          <a:p>
            <a:r>
              <a:rPr lang="zh-CN" altLang="en-US" sz="2000" dirty="0">
                <a:ea typeface="宋体" panose="02010600030101010101" pitchFamily="2" charset="-122"/>
              </a:rPr>
              <a:t>淡一</a:t>
            </a:r>
            <a:r>
              <a:rPr lang="zh-CN" altLang="en-US" sz="2000" dirty="0" smtClean="0">
                <a:ea typeface="宋体" panose="02010600030101010101" pitchFamily="2" charset="-122"/>
              </a:rPr>
              <a:t>航</a:t>
            </a:r>
            <a:r>
              <a:rPr lang="en-US" altLang="zh-CN" sz="2000" dirty="0" smtClean="0">
                <a:ea typeface="宋体" panose="02010600030101010101" pitchFamily="2" charset="-122"/>
              </a:rPr>
              <a:t>	8</a:t>
            </a:r>
            <a:r>
              <a:rPr lang="zh-CN" altLang="en-US" sz="2000" dirty="0" smtClean="0">
                <a:ea typeface="宋体" panose="02010600030101010101" pitchFamily="2" charset="-122"/>
              </a:rPr>
              <a:t>月</a:t>
            </a:r>
            <a:r>
              <a:rPr lang="en-US" altLang="zh-CN" sz="2000" dirty="0" smtClean="0">
                <a:ea typeface="宋体" panose="02010600030101010101" pitchFamily="2" charset="-122"/>
              </a:rPr>
              <a:t>3</a:t>
            </a:r>
            <a:r>
              <a:rPr lang="zh-CN" altLang="en-US" sz="2000" dirty="0" smtClean="0">
                <a:ea typeface="宋体" panose="02010600030101010101" pitchFamily="2" charset="-122"/>
              </a:rPr>
              <a:t>日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NSGA-II</a:t>
            </a:r>
            <a:r>
              <a:rPr lang="zh-CN" altLang="en-US" dirty="0" smtClean="0">
                <a:ea typeface="宋体" panose="02010600030101010101" pitchFamily="2" charset="-122"/>
              </a:rPr>
              <a:t>实例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708860" y="1412776"/>
            <a:ext cx="7824788" cy="489654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测试函数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ZDT1</a:t>
            </a:r>
            <a:endParaRPr lang="en-US" altLang="zh-CN"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algn="just">
              <a:buNone/>
            </a:pPr>
            <a:endParaRPr lang="en-US" altLang="zh-CN" sz="20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algn="just">
              <a:buNone/>
            </a:pPr>
            <a:endParaRPr lang="en-US" altLang="zh-CN" sz="20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1"/>
          <a:stretch/>
        </p:blipFill>
        <p:spPr>
          <a:xfrm>
            <a:off x="467544" y="2492896"/>
            <a:ext cx="3402297" cy="2400635"/>
          </a:xfrm>
          <a:prstGeom prst="rect">
            <a:avLst/>
          </a:prstGeom>
        </p:spPr>
      </p:pic>
      <p:pic>
        <p:nvPicPr>
          <p:cNvPr id="105476" name="Picture 4" descr="https://img-blog.csdn.net/20180626202945434?watermark/2/text/aHR0cHM6Ly9ibG9nLmNzZG4ubmV0L2pvZWtlcGxlcg==/font/5a6L5L2T/fontsize/400/fill/I0JBQkFCMA==/dissolve/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882" y="1678092"/>
            <a:ext cx="4624313" cy="403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83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anose="02010600030101010101" pitchFamily="2" charset="-122"/>
              </a:rPr>
              <a:t>NSGA-II</a:t>
            </a:r>
            <a:r>
              <a:rPr lang="zh-CN" altLang="en-US" sz="3200" dirty="0" smtClean="0">
                <a:ea typeface="宋体" panose="02010600030101010101" pitchFamily="2" charset="-122"/>
              </a:rPr>
              <a:t>优化光逻辑门</a:t>
            </a:r>
            <a:r>
              <a:rPr lang="en-US" altLang="zh-CN" sz="3200" dirty="0" smtClean="0">
                <a:ea typeface="宋体" panose="02010600030101010101" pitchFamily="2" charset="-122"/>
              </a:rPr>
              <a:t>-</a:t>
            </a:r>
            <a:r>
              <a:rPr lang="zh-CN" altLang="en-US" sz="3200" dirty="0" smtClean="0">
                <a:ea typeface="宋体" panose="02010600030101010101" pitchFamily="2" charset="-122"/>
              </a:rPr>
              <a:t>非门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708860" y="1412776"/>
            <a:ext cx="7824788" cy="489654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目标函数</a:t>
            </a:r>
            <a:endParaRPr lang="en-US" altLang="zh-CN"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algn="just"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优化目标是特定波长输入</a:t>
            </a: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下，输出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光的透射率，期望为：</a:t>
            </a:r>
            <a:endParaRPr lang="en-US" altLang="zh-CN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algn="just"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输入逻辑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，输出逻辑为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，即高透射率</a:t>
            </a:r>
            <a:endParaRPr lang="en-US" altLang="zh-CN" sz="20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algn="just"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输入逻辑</a:t>
            </a:r>
            <a:r>
              <a:rPr lang="en-US" altLang="zh-CN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，输出逻辑为</a:t>
            </a:r>
            <a:r>
              <a:rPr lang="en-US" altLang="zh-CN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，即低透射率</a:t>
            </a:r>
            <a:endParaRPr lang="en-US" altLang="zh-CN" sz="20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algn="just"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  <a:p>
            <a:pPr algn="just"/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</a:t>
            </a:r>
            <a:endParaRPr lang="en-US" altLang="zh-CN"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algn="just"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种群：</a:t>
            </a:r>
            <a:r>
              <a:rPr lang="en-US" altLang="zh-CN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200</a:t>
            </a: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0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algn="just"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代数</a:t>
            </a: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0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algn="just"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遗传交叉概率：</a:t>
            </a:r>
            <a:r>
              <a:rPr lang="en-US" altLang="zh-CN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0.9</a:t>
            </a: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0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algn="just"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染色体交叉</a:t>
            </a: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率：</a:t>
            </a:r>
            <a:r>
              <a:rPr lang="en-US" altLang="zh-CN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0.3</a:t>
            </a: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0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algn="just"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变异率：</a:t>
            </a:r>
            <a:r>
              <a:rPr lang="en-US" altLang="zh-CN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0.03</a:t>
            </a: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0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>
              <a:buNone/>
            </a:pPr>
            <a:endParaRPr lang="en-US" alt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algn="just">
              <a:buNone/>
            </a:pPr>
            <a:endParaRPr lang="en-US" altLang="zh-CN" sz="20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algn="just">
              <a:buNone/>
            </a:pPr>
            <a:endParaRPr lang="en-US" altLang="zh-CN" sz="20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anose="02010600030101010101" pitchFamily="2" charset="-122"/>
              </a:rPr>
              <a:t>NSGA-II</a:t>
            </a:r>
            <a:r>
              <a:rPr lang="zh-CN" altLang="en-US" sz="3200" dirty="0" smtClean="0">
                <a:ea typeface="宋体" panose="02010600030101010101" pitchFamily="2" charset="-122"/>
              </a:rPr>
              <a:t>优化光逻辑门</a:t>
            </a:r>
            <a:r>
              <a:rPr lang="en-US" altLang="zh-CN" sz="3200" dirty="0" smtClean="0">
                <a:ea typeface="宋体" panose="02010600030101010101" pitchFamily="2" charset="-122"/>
              </a:rPr>
              <a:t>-</a:t>
            </a:r>
            <a:r>
              <a:rPr lang="zh-CN" altLang="en-US" sz="3200" dirty="0" smtClean="0">
                <a:ea typeface="宋体" panose="02010600030101010101" pitchFamily="2" charset="-122"/>
              </a:rPr>
              <a:t>非门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708860" y="1412776"/>
            <a:ext cx="7824788" cy="5040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优化结果</a:t>
            </a:r>
            <a:endParaRPr lang="en-US" alt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algn="just">
              <a:buNone/>
            </a:pPr>
            <a:endParaRPr lang="en-US" altLang="zh-CN" sz="20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algn="just">
              <a:buNone/>
            </a:pPr>
            <a:endParaRPr lang="en-US" altLang="zh-CN" sz="20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916832"/>
            <a:ext cx="4968552" cy="4444233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835696" y="6337758"/>
            <a:ext cx="7200800" cy="108012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蓝色标记是第</a:t>
            </a:r>
            <a:r>
              <a:rPr lang="en-US" altLang="zh-CN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代种群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红色标记是第</a:t>
            </a:r>
            <a:r>
              <a:rPr lang="en-US" altLang="zh-CN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代种群</a:t>
            </a:r>
            <a:endParaRPr lang="en-US" altLang="zh-CN" sz="20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96752"/>
            <a:ext cx="7920880" cy="553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1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anose="02010600030101010101" pitchFamily="2" charset="-122"/>
              </a:rPr>
              <a:t>NSGA-II</a:t>
            </a:r>
            <a:r>
              <a:rPr lang="zh-CN" altLang="en-US" sz="3200" dirty="0" smtClean="0">
                <a:ea typeface="宋体" panose="02010600030101010101" pitchFamily="2" charset="-122"/>
              </a:rPr>
              <a:t>优化光逻辑门</a:t>
            </a:r>
            <a:r>
              <a:rPr lang="en-US" altLang="zh-CN" sz="3200" dirty="0" smtClean="0">
                <a:ea typeface="宋体" panose="02010600030101010101" pitchFamily="2" charset="-122"/>
              </a:rPr>
              <a:t>-</a:t>
            </a:r>
            <a:r>
              <a:rPr lang="zh-CN" altLang="en-US" sz="3200" dirty="0" smtClean="0">
                <a:ea typeface="宋体" panose="02010600030101010101" pitchFamily="2" charset="-122"/>
              </a:rPr>
              <a:t>非门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708860" y="1412776"/>
            <a:ext cx="7824788" cy="5040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优化结果</a:t>
            </a:r>
            <a:endParaRPr lang="en-US" alt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algn="just">
              <a:buNone/>
            </a:pPr>
            <a:endParaRPr lang="en-US" altLang="zh-CN" sz="20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algn="just">
              <a:buNone/>
            </a:pPr>
            <a:endParaRPr lang="en-US" altLang="zh-CN" sz="20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204864"/>
            <a:ext cx="3481474" cy="289928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83761"/>
            <a:ext cx="3413870" cy="2922913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483768" y="5373603"/>
            <a:ext cx="4752528" cy="108012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输入逻辑</a:t>
            </a:r>
            <a:r>
              <a:rPr lang="en-US" altLang="zh-CN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，输出透射率</a:t>
            </a:r>
            <a:r>
              <a:rPr lang="en-US" altLang="zh-CN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0.623429</a:t>
            </a:r>
          </a:p>
          <a:p>
            <a:pPr marL="0" indent="0" algn="just"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输入逻辑</a:t>
            </a:r>
            <a:r>
              <a:rPr lang="en-US" altLang="zh-CN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，输出透射率</a:t>
            </a:r>
            <a:r>
              <a:rPr lang="en-US" altLang="zh-CN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0.055134</a:t>
            </a:r>
          </a:p>
        </p:txBody>
      </p:sp>
    </p:spTree>
    <p:extLst>
      <p:ext uri="{BB962C8B-B14F-4D97-AF65-F5344CB8AC3E}">
        <p14:creationId xmlns:p14="http://schemas.microsoft.com/office/powerpoint/2010/main" val="28598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anose="02010600030101010101" pitchFamily="2" charset="-122"/>
              </a:rPr>
              <a:t>NSGA-II</a:t>
            </a:r>
            <a:r>
              <a:rPr lang="zh-CN" altLang="en-US" sz="3200" dirty="0" smtClean="0">
                <a:ea typeface="宋体" panose="02010600030101010101" pitchFamily="2" charset="-122"/>
              </a:rPr>
              <a:t>优化光逻辑门</a:t>
            </a:r>
            <a:r>
              <a:rPr lang="en-US" altLang="zh-CN" sz="3200" dirty="0" smtClean="0">
                <a:ea typeface="宋体" panose="02010600030101010101" pitchFamily="2" charset="-122"/>
              </a:rPr>
              <a:t>-</a:t>
            </a:r>
            <a:r>
              <a:rPr lang="zh-CN" altLang="en-US" sz="3200" dirty="0" smtClean="0">
                <a:ea typeface="宋体" panose="02010600030101010101" pitchFamily="2" charset="-122"/>
              </a:rPr>
              <a:t>非门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708860" y="1412776"/>
            <a:ext cx="7824788" cy="5040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改良版：增加一个目标函数为前两个目标函数的和</a:t>
            </a:r>
            <a:endParaRPr lang="en-US" altLang="zh-CN" sz="20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algn="just">
              <a:buNone/>
            </a:pPr>
            <a:endParaRPr lang="en-US" altLang="zh-CN" sz="20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94" y="1904042"/>
            <a:ext cx="7452320" cy="481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1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anose="02010600030101010101" pitchFamily="2" charset="-122"/>
              </a:rPr>
              <a:t>NSGA-II</a:t>
            </a:r>
            <a:r>
              <a:rPr lang="zh-CN" altLang="en-US" sz="3200" dirty="0" smtClean="0">
                <a:ea typeface="宋体" panose="02010600030101010101" pitchFamily="2" charset="-122"/>
              </a:rPr>
              <a:t>优化光逻辑门</a:t>
            </a:r>
            <a:r>
              <a:rPr lang="en-US" altLang="zh-CN" sz="3200" dirty="0" smtClean="0">
                <a:ea typeface="宋体" panose="02010600030101010101" pitchFamily="2" charset="-122"/>
              </a:rPr>
              <a:t>-</a:t>
            </a:r>
            <a:r>
              <a:rPr lang="zh-CN" altLang="en-US" sz="3200" dirty="0" smtClean="0">
                <a:ea typeface="宋体" panose="02010600030101010101" pitchFamily="2" charset="-122"/>
              </a:rPr>
              <a:t>非门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708860" y="1412776"/>
            <a:ext cx="7824788" cy="5040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优化结果</a:t>
            </a:r>
            <a:endParaRPr lang="en-US" alt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algn="just">
              <a:buNone/>
            </a:pPr>
            <a:endParaRPr lang="en-US" altLang="zh-CN" sz="20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algn="just">
              <a:buNone/>
            </a:pPr>
            <a:endParaRPr lang="en-US" altLang="zh-CN" sz="20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835696" y="6337758"/>
            <a:ext cx="7200800" cy="108012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蓝色标记是第</a:t>
            </a:r>
            <a:r>
              <a:rPr lang="en-US" altLang="zh-CN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代种群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红色标记是第</a:t>
            </a:r>
            <a:r>
              <a:rPr lang="en-US" altLang="zh-CN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代种群</a:t>
            </a:r>
            <a:endParaRPr lang="en-US" altLang="zh-CN" sz="20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844824"/>
            <a:ext cx="4985765" cy="444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7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anose="02010600030101010101" pitchFamily="2" charset="-122"/>
              </a:rPr>
              <a:t>NSGA-II</a:t>
            </a:r>
            <a:r>
              <a:rPr lang="zh-CN" altLang="en-US" sz="3200" dirty="0" smtClean="0">
                <a:ea typeface="宋体" panose="02010600030101010101" pitchFamily="2" charset="-122"/>
              </a:rPr>
              <a:t>优化光逻辑门</a:t>
            </a:r>
            <a:r>
              <a:rPr lang="en-US" altLang="zh-CN" sz="3200" dirty="0" smtClean="0">
                <a:ea typeface="宋体" panose="02010600030101010101" pitchFamily="2" charset="-122"/>
              </a:rPr>
              <a:t>-</a:t>
            </a:r>
            <a:r>
              <a:rPr lang="zh-CN" altLang="en-US" sz="3200" dirty="0" smtClean="0">
                <a:ea typeface="宋体" panose="02010600030101010101" pitchFamily="2" charset="-122"/>
              </a:rPr>
              <a:t>非门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708860" y="1412776"/>
            <a:ext cx="7824788" cy="5040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优化结果</a:t>
            </a:r>
            <a:endParaRPr lang="en-US" alt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algn="just">
              <a:buNone/>
            </a:pPr>
            <a:endParaRPr lang="en-US" altLang="zh-CN" sz="20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algn="just">
              <a:buNone/>
            </a:pPr>
            <a:endParaRPr lang="en-US" altLang="zh-CN" sz="20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483768" y="5373603"/>
            <a:ext cx="4752528" cy="108012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输入逻辑</a:t>
            </a:r>
            <a:r>
              <a:rPr lang="en-US" altLang="zh-CN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，输出透射率</a:t>
            </a:r>
            <a:r>
              <a:rPr lang="en-US" altLang="zh-CN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0.6810</a:t>
            </a:r>
          </a:p>
          <a:p>
            <a:pPr marL="0" indent="0" algn="just"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输入逻辑</a:t>
            </a:r>
            <a:r>
              <a:rPr lang="en-US" altLang="zh-CN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，输出透射率</a:t>
            </a:r>
            <a:r>
              <a:rPr lang="en-US" altLang="zh-CN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0.0867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04864"/>
            <a:ext cx="3240360" cy="30011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254" y="2132796"/>
            <a:ext cx="3265912" cy="302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0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anose="02010600030101010101" pitchFamily="2" charset="-122"/>
              </a:rPr>
              <a:t>NSGA-II</a:t>
            </a:r>
            <a:r>
              <a:rPr lang="zh-CN" altLang="en-US" sz="3200" dirty="0" smtClean="0">
                <a:ea typeface="宋体" panose="02010600030101010101" pitchFamily="2" charset="-122"/>
              </a:rPr>
              <a:t>优化光逻辑门</a:t>
            </a:r>
            <a:r>
              <a:rPr lang="en-US" altLang="zh-CN" sz="3200" dirty="0" smtClean="0">
                <a:ea typeface="宋体" panose="02010600030101010101" pitchFamily="2" charset="-122"/>
              </a:rPr>
              <a:t>-</a:t>
            </a:r>
            <a:r>
              <a:rPr lang="zh-CN" altLang="en-US" sz="3200" dirty="0">
                <a:ea typeface="宋体" panose="02010600030101010101" pitchFamily="2" charset="-122"/>
              </a:rPr>
              <a:t>与</a:t>
            </a:r>
            <a:r>
              <a:rPr lang="zh-CN" altLang="en-US" sz="3200" dirty="0" smtClean="0">
                <a:ea typeface="宋体" panose="02010600030101010101" pitchFamily="2" charset="-122"/>
              </a:rPr>
              <a:t>门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708860" y="1412776"/>
            <a:ext cx="7824788" cy="5040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优化结果</a:t>
            </a:r>
            <a:endParaRPr lang="en-US" alt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algn="just">
              <a:buNone/>
            </a:pPr>
            <a:endParaRPr lang="en-US" altLang="zh-CN" sz="20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algn="just">
              <a:buNone/>
            </a:pPr>
            <a:endParaRPr lang="en-US" altLang="zh-CN" sz="20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835696" y="6337758"/>
            <a:ext cx="7200800" cy="108012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蓝色标记是第</a:t>
            </a:r>
            <a:r>
              <a:rPr lang="en-US" altLang="zh-CN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代种群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红色标记是第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代种群</a:t>
            </a:r>
            <a:endParaRPr lang="en-US" altLang="zh-CN" sz="20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 descr="Fig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7" t="11019" r="6688" b="5245"/>
          <a:stretch/>
        </p:blipFill>
        <p:spPr>
          <a:xfrm>
            <a:off x="910957" y="1916832"/>
            <a:ext cx="7632848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3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anose="02010600030101010101" pitchFamily="2" charset="-122"/>
              </a:rPr>
              <a:t>NSGA-II</a:t>
            </a:r>
            <a:r>
              <a:rPr lang="zh-CN" altLang="en-US" sz="3200" dirty="0" smtClean="0">
                <a:ea typeface="宋体" panose="02010600030101010101" pitchFamily="2" charset="-122"/>
              </a:rPr>
              <a:t>优化光逻辑门</a:t>
            </a:r>
            <a:r>
              <a:rPr lang="en-US" altLang="zh-CN" sz="3200" dirty="0" smtClean="0">
                <a:ea typeface="宋体" panose="02010600030101010101" pitchFamily="2" charset="-122"/>
              </a:rPr>
              <a:t>-</a:t>
            </a:r>
            <a:r>
              <a:rPr lang="zh-CN" altLang="en-US" sz="3200" dirty="0">
                <a:ea typeface="宋体" panose="02010600030101010101" pitchFamily="2" charset="-122"/>
              </a:rPr>
              <a:t>与</a:t>
            </a:r>
            <a:r>
              <a:rPr lang="zh-CN" altLang="en-US" sz="3200" dirty="0" smtClean="0">
                <a:ea typeface="宋体" panose="02010600030101010101" pitchFamily="2" charset="-122"/>
              </a:rPr>
              <a:t>门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708860" y="1412776"/>
            <a:ext cx="7824788" cy="5040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优化结果</a:t>
            </a:r>
            <a:endParaRPr lang="en-US" alt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algn="just">
              <a:buNone/>
            </a:pPr>
            <a:endParaRPr lang="en-US" altLang="zh-CN" sz="20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457200" algn="just">
              <a:buNone/>
            </a:pPr>
            <a:endParaRPr lang="en-US" altLang="zh-CN" sz="20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0994" y="5157192"/>
            <a:ext cx="4680520" cy="108012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左：输入逻辑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1 0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，输出透射率</a:t>
            </a:r>
            <a:r>
              <a:rPr lang="en-US" altLang="zh-CN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0.4367</a:t>
            </a:r>
          </a:p>
          <a:p>
            <a:pPr marL="0" indent="0" algn="just"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中：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输入逻辑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0 1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，输出透射率</a:t>
            </a:r>
            <a:r>
              <a:rPr lang="en-US" altLang="zh-CN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0.4981</a:t>
            </a:r>
          </a:p>
          <a:p>
            <a:pPr marL="0" indent="0" algn="just"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右：输入逻辑</a:t>
            </a:r>
            <a:r>
              <a:rPr lang="en-US" altLang="zh-CN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1 1</a:t>
            </a: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输出透射率</a:t>
            </a:r>
            <a:r>
              <a:rPr lang="en-US" altLang="zh-CN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0.9330</a:t>
            </a:r>
            <a:endParaRPr lang="en-US" altLang="zh-CN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>
              <a:buNone/>
            </a:pPr>
            <a:endParaRPr lang="en-US" altLang="zh-CN" sz="20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33" y="2232343"/>
            <a:ext cx="2620726" cy="242728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242468"/>
            <a:ext cx="2606092" cy="24137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408" y="2210995"/>
            <a:ext cx="2640072" cy="24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9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目标问题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619125" y="1544638"/>
            <a:ext cx="7824788" cy="4246562"/>
          </a:xfrm>
        </p:spPr>
        <p:txBody>
          <a:bodyPr/>
          <a:lstStyle/>
          <a:p>
            <a:pPr algn="just"/>
            <a:r>
              <a:rPr lang="zh-CN" altLang="en-US" sz="2400" b="1" dirty="0">
                <a:solidFill>
                  <a:schemeClr val="tx2"/>
                </a:solidFill>
                <a:ea typeface="宋体" panose="02010600030101010101" pitchFamily="2" charset="-122"/>
              </a:rPr>
              <a:t>在</a:t>
            </a:r>
            <a:r>
              <a:rPr lang="zh-CN" altLang="en-US" sz="24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光逻辑门器件的逆向设计中，在不同的逻辑输入下，有多个目标输出，普通遗传算法、粒子群算法等，均采用单目标</a:t>
            </a:r>
            <a:r>
              <a:rPr lang="zh-CN" altLang="en-US" sz="2400" b="1" dirty="0">
                <a:solidFill>
                  <a:schemeClr val="tx2"/>
                </a:solidFill>
                <a:ea typeface="宋体" panose="02010600030101010101" pitchFamily="2" charset="-122"/>
              </a:rPr>
              <a:t>优化</a:t>
            </a:r>
            <a:r>
              <a:rPr lang="zh-CN" altLang="en-US" sz="24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，所求解期望优于</a:t>
            </a:r>
            <a:r>
              <a:rPr lang="zh-CN" altLang="en-US" sz="2400" b="1" dirty="0">
                <a:solidFill>
                  <a:schemeClr val="tx2"/>
                </a:solidFill>
                <a:ea typeface="宋体" panose="02010600030101010101" pitchFamily="2" charset="-122"/>
              </a:rPr>
              <a:t>其他所有</a:t>
            </a:r>
            <a:r>
              <a:rPr lang="zh-CN" altLang="en-US" sz="24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解，通常</a:t>
            </a:r>
            <a:r>
              <a:rPr lang="zh-CN" altLang="en-US" sz="2400" b="1" dirty="0">
                <a:solidFill>
                  <a:schemeClr val="tx2"/>
                </a:solidFill>
                <a:ea typeface="宋体" panose="02010600030101010101" pitchFamily="2" charset="-122"/>
              </a:rPr>
              <a:t>是全局最大或</a:t>
            </a:r>
            <a:r>
              <a:rPr lang="zh-CN" altLang="en-US" sz="24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最小，即</a:t>
            </a:r>
            <a:r>
              <a:rPr lang="zh-CN" altLang="en-US" sz="2400" b="1" dirty="0">
                <a:solidFill>
                  <a:schemeClr val="tx2"/>
                </a:solidFill>
                <a:ea typeface="宋体" panose="02010600030101010101" pitchFamily="2" charset="-122"/>
              </a:rPr>
              <a:t>全局最优</a:t>
            </a:r>
            <a:r>
              <a:rPr lang="zh-CN" altLang="en-US" sz="24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解。</a:t>
            </a:r>
            <a:r>
              <a:rPr lang="zh-CN" altLang="en-US" sz="2400" b="1" dirty="0">
                <a:solidFill>
                  <a:schemeClr val="tx2"/>
                </a:solidFill>
                <a:ea typeface="宋体" panose="02010600030101010101" pitchFamily="2" charset="-122"/>
              </a:rPr>
              <a:t>但是多目标函数下，由于目标之间存在冲突无法</a:t>
            </a:r>
            <a:r>
              <a:rPr lang="zh-CN" altLang="en-US" sz="24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比较，所以</a:t>
            </a:r>
            <a:r>
              <a:rPr lang="zh-CN" altLang="en-US" sz="2400" b="1" dirty="0">
                <a:solidFill>
                  <a:schemeClr val="tx2"/>
                </a:solidFill>
                <a:ea typeface="宋体" panose="02010600030101010101" pitchFamily="2" charset="-122"/>
              </a:rPr>
              <a:t>很难找到一个解使得所有的目标函数同时最</a:t>
            </a:r>
            <a:r>
              <a:rPr lang="zh-CN" altLang="en-US" sz="24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优</a:t>
            </a:r>
            <a:endParaRPr lang="en-US" altLang="zh-CN" sz="2400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066254"/>
              </p:ext>
            </p:extLst>
          </p:nvPr>
        </p:nvGraphicFramePr>
        <p:xfrm>
          <a:off x="1619672" y="407707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43883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24682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35822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某些解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带宽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最大透射率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5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No.1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+mn-ea"/>
                          <a:ea typeface="+mn-ea"/>
                        </a:rPr>
                        <a:t>20nm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0.9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23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No.2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+mn-ea"/>
                          <a:ea typeface="+mn-ea"/>
                        </a:rPr>
                        <a:t>30nm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0.8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12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No.3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+mn-ea"/>
                          <a:ea typeface="+mn-ea"/>
                        </a:rPr>
                        <a:t>25nm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0.95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00751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814364" y="6021288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No.1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No.3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属于无法比较优劣的解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多目标优化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619125" y="1544638"/>
            <a:ext cx="7824788" cy="4246562"/>
          </a:xfrm>
        </p:spPr>
        <p:txBody>
          <a:bodyPr/>
          <a:lstStyle/>
          <a:p>
            <a:pPr algn="just"/>
            <a:r>
              <a:rPr lang="zh-CN" altLang="en-US" sz="24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在多目标函数的情况下，既然很难找到同时使所有目标最优的解，那么退而求其次，尽可能寻找那些不能再比较优劣的较优的解</a:t>
            </a:r>
            <a:endParaRPr lang="en-US" altLang="zh-CN" sz="2400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594733"/>
              </p:ext>
            </p:extLst>
          </p:nvPr>
        </p:nvGraphicFramePr>
        <p:xfrm>
          <a:off x="1547664" y="2996952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43883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24682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35822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某些解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带宽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最大透射率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5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No.1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20nm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0.9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23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No.2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+mn-ea"/>
                          <a:ea typeface="+mn-ea"/>
                        </a:rPr>
                        <a:t>30nm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0.8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12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No.3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25nm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0.95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00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No.4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19nm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0.7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48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No.5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26nm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0.96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45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No.6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+mn-ea"/>
                          <a:ea typeface="+mn-ea"/>
                        </a:rPr>
                        <a:t>27nm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0.5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314644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571328" y="6021288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这些解称作非支配解或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Pareto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最优解</a:t>
            </a:r>
          </a:p>
        </p:txBody>
      </p:sp>
    </p:spTree>
    <p:extLst>
      <p:ext uri="{BB962C8B-B14F-4D97-AF65-F5344CB8AC3E}">
        <p14:creationId xmlns:p14="http://schemas.microsoft.com/office/powerpoint/2010/main" val="250071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NSGA-II</a:t>
            </a:r>
            <a:r>
              <a:rPr lang="zh-CN" altLang="en-US" dirty="0" smtClean="0">
                <a:ea typeface="宋体" panose="02010600030101010101" pitchFamily="2" charset="-122"/>
              </a:rPr>
              <a:t>（</a:t>
            </a:r>
            <a:r>
              <a:rPr lang="zh-CN" altLang="en-US" dirty="0">
                <a:ea typeface="宋体" panose="02010600030101010101" pitchFamily="2" charset="-122"/>
              </a:rPr>
              <a:t>快速非</a:t>
            </a:r>
            <a:r>
              <a:rPr lang="zh-CN" altLang="en-US" dirty="0" smtClean="0">
                <a:ea typeface="宋体" panose="02010600030101010101" pitchFamily="2" charset="-122"/>
              </a:rPr>
              <a:t>支配排序遗传算法）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/>
              <p:cNvSpPr txBox="1">
                <a:spLocks noChangeArrowheads="1"/>
              </p:cNvSpPr>
              <p:nvPr/>
            </p:nvSpPr>
            <p:spPr>
              <a:xfrm>
                <a:off x="611560" y="1196752"/>
                <a:ext cx="7824788" cy="531336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zh-CN" sz="24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Pareto</a:t>
                </a:r>
                <a:r>
                  <a:rPr lang="zh-CN" altLang="en-US" sz="24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支配关系</a:t>
                </a:r>
                <a:endParaRPr lang="en-US" altLang="zh-CN" sz="2400" b="1" dirty="0" smtClean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457200" algn="just">
                  <a:buNone/>
                </a:pPr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对于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最小化多目标优化问题，对于</a:t>
                </a:r>
                <a:r>
                  <a:rPr lang="en-US" altLang="zh-CN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n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个目标</a:t>
                </a:r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分量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zh-CN" altLang="en-US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𝒊</m:t>
                    </m:r>
                  </m:oMath>
                </a14:m>
                <a:r>
                  <a:rPr lang="en-US" altLang="zh-CN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= 1,2,3,…n</a:t>
                </a:r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，任意给定两个决策变量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altLang="zh-CN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en-US" altLang="zh-CN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altLang="zh-CN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如果：</a:t>
                </a:r>
                <a:endParaRPr lang="en-US" altLang="zh-CN" sz="2000" b="1" dirty="0" smtClean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457200" indent="-457200" algn="just">
                  <a:buAutoNum type="arabicPeriod"/>
                </a:pPr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对于</a:t>
                </a:r>
                <a14:m>
                  <m:oMath xmlns:m="http://schemas.openxmlformats.org/officeDocument/2006/math">
                    <m:r>
                      <a:rPr lang="zh-CN" altLang="en-US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∀</m:t>
                    </m:r>
                    <m:r>
                      <a:rPr lang="en-US" altLang="zh-CN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𝒊</m:t>
                    </m:r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都有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𝒂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𝒃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成立</a:t>
                </a:r>
                <a:endParaRPr lang="en-US" altLang="zh-CN" sz="2000" b="1" dirty="0" smtClean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457200" indent="-457200" algn="just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altLang="zh-CN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altLang="zh-CN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𝒂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&lt;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𝒃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成立</a:t>
                </a:r>
                <a:endParaRPr lang="en-US" altLang="zh-CN" sz="2000" b="1" dirty="0" smtClean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457200" algn="just">
                  <a:buNone/>
                </a:pPr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支配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𝒃</m:t>
                        </m:r>
                      </m:sub>
                    </m:sSub>
                  </m:oMath>
                </a14:m>
                <a:endParaRPr lang="en-US" altLang="zh-CN" sz="2000" b="1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/>
                <a:r>
                  <a:rPr lang="en-US" altLang="zh-CN" sz="24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Pareto</a:t>
                </a:r>
                <a:r>
                  <a:rPr lang="zh-CN" altLang="en-US" sz="24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最优解</a:t>
                </a:r>
                <a:endParaRPr lang="en-US" altLang="zh-CN" sz="2400" b="1" dirty="0" smtClean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457200" algn="just">
                  <a:buNone/>
                </a:pPr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如果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对于一个决策变量，不存在其他决策变量能够支配他，那么就称该决策变量为非支配解</a:t>
                </a:r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b="1" dirty="0" smtClean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457200" algn="just">
                  <a:buNone/>
                </a:pPr>
                <a:r>
                  <a:rPr lang="en-US" altLang="zh-CN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Pareto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等级：在一组解中，非支配解</a:t>
                </a:r>
                <a:r>
                  <a:rPr lang="en-US" altLang="zh-CN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Pareto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等级定义为</a:t>
                </a:r>
                <a:r>
                  <a:rPr lang="en-US" altLang="zh-CN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，将非支配解从解的集合中删除，剩下解的</a:t>
                </a:r>
                <a:r>
                  <a:rPr lang="en-US" altLang="zh-CN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Pareto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等级定义为</a:t>
                </a:r>
                <a:r>
                  <a:rPr lang="en-US" altLang="zh-CN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，依次类推，可以得到该解集合中所有解的</a:t>
                </a:r>
                <a:r>
                  <a:rPr lang="en-US" altLang="zh-CN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Pareto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等级</a:t>
                </a:r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b="1" dirty="0" smtClean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96752"/>
                <a:ext cx="7824788" cy="5313362"/>
              </a:xfrm>
              <a:prstGeom prst="rect">
                <a:avLst/>
              </a:prstGeom>
              <a:blipFill>
                <a:blip r:embed="rId2"/>
                <a:stretch>
                  <a:fillRect l="-1012" t="-917" r="-3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图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89682"/>
            <a:ext cx="7922840" cy="5315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/>
              <p:cNvSpPr txBox="1">
                <a:spLocks noChangeArrowheads="1"/>
              </p:cNvSpPr>
              <p:nvPr/>
            </p:nvSpPr>
            <p:spPr>
              <a:xfrm>
                <a:off x="611560" y="1196752"/>
                <a:ext cx="7824788" cy="531336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zh-CN" altLang="en-US" sz="24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快速非支配排序</a:t>
                </a:r>
                <a:endParaRPr lang="en-US" altLang="zh-CN" sz="2400" b="1" dirty="0" smtClean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457200" algn="just">
                  <a:buNone/>
                </a:pPr>
                <a:r>
                  <a:rPr lang="zh-CN" altLang="en-US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假设种群大小为</a:t>
                </a:r>
                <a:r>
                  <a:rPr lang="en-US" altLang="zh-CN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P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，该算法需要计算每个个体</a:t>
                </a:r>
                <a:r>
                  <a:rPr lang="en-US" altLang="zh-CN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p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的被支配个数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n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该个体支配的解的</a:t>
                </a:r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这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两个参数。遍历整个种群，该参数的计算复杂度为</a:t>
                </a:r>
                <a:r>
                  <a:rPr lang="en-US" altLang="zh-CN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O(m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𝑷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),m</a:t>
                </a:r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是目标函数的个数。</a:t>
                </a:r>
                <a:endParaRPr lang="en-US" altLang="zh-CN" sz="2000" b="1" dirty="0" smtClean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/>
                <a:r>
                  <a:rPr lang="zh-CN" altLang="en-US" sz="24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算法流程</a:t>
                </a:r>
                <a:endParaRPr lang="en-US" altLang="zh-CN" sz="2400" b="1" dirty="0" smtClean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 algn="just">
                  <a:buNone/>
                </a:pPr>
                <a:r>
                  <a:rPr lang="en-US" altLang="zh-CN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1. </a:t>
                </a:r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计算出种群中每个个体的两个参数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n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𝒑</m:t>
                        </m:r>
                      </m:sub>
                    </m:sSub>
                  </m:oMath>
                </a14:m>
                <a:endParaRPr lang="en-US" altLang="zh-CN" sz="2000" b="1" dirty="0" smtClean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 algn="just">
                  <a:buNone/>
                </a:pPr>
                <a:r>
                  <a:rPr lang="en-US" altLang="zh-CN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2. </a:t>
                </a:r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将种群中参数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n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altLang="zh-CN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=0</a:t>
                </a:r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的个体放入集合</a:t>
                </a:r>
                <a:r>
                  <a:rPr lang="en-US" altLang="zh-CN" sz="2000" b="1" dirty="0" err="1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F1</a:t>
                </a:r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中，属于</a:t>
                </a:r>
                <a:r>
                  <a:rPr lang="en-US" altLang="zh-CN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Pareto</a:t>
                </a:r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一级解</a:t>
                </a:r>
                <a:endParaRPr lang="en-US" altLang="zh-CN" sz="2000" b="1" dirty="0" smtClean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 algn="just">
                  <a:buNone/>
                </a:pPr>
                <a:r>
                  <a:rPr lang="en-US" altLang="zh-CN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3. for </a:t>
                </a:r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个体 </a:t>
                </a:r>
                <a:r>
                  <a:rPr lang="en-US" altLang="zh-CN" sz="2000" b="1" dirty="0" err="1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r>
                      <m:rPr>
                        <m:sty m:val="p"/>
                      </m:rPr>
                      <a:rPr lang="en-US" altLang="zh-CN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altLang="zh-CN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1:</a:t>
                </a:r>
              </a:p>
              <a:p>
                <a:pPr marL="0" indent="0" algn="just">
                  <a:buNone/>
                </a:pPr>
                <a:r>
                  <a:rPr lang="en-US" altLang="zh-CN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	</a:t>
                </a:r>
                <a:r>
                  <a:rPr lang="en-US" altLang="zh-CN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for </a:t>
                </a:r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个体 </a:t>
                </a:r>
                <a:r>
                  <a:rPr lang="en-US" altLang="zh-CN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l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:</a:t>
                </a:r>
              </a:p>
              <a:p>
                <a:pPr marL="0" indent="0" algn="just">
                  <a:buNone/>
                </a:pPr>
                <a:r>
                  <a:rPr lang="en-US" altLang="zh-CN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	</a:t>
                </a:r>
                <a:r>
                  <a:rPr lang="en-US" altLang="zh-CN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n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en-US" altLang="zh-CN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n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en-US" altLang="zh-CN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- </a:t>
                </a:r>
                <a:r>
                  <a:rPr lang="en-US" altLang="zh-CN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en-US" altLang="zh-CN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;(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消除</a:t>
                </a:r>
                <a:r>
                  <a:rPr lang="en-US" altLang="zh-CN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Pareto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等级</a:t>
                </a:r>
                <a:r>
                  <a:rPr lang="en-US" altLang="zh-CN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对其余个体的支配</a:t>
                </a:r>
                <a:r>
                  <a:rPr lang="en-US" altLang="zh-CN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</a:p>
              <a:p>
                <a:pPr marL="0" indent="0" algn="just">
                  <a:buNone/>
                </a:pPr>
                <a:r>
                  <a:rPr lang="en-US" altLang="zh-CN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	</a:t>
                </a:r>
                <a:r>
                  <a:rPr lang="en-US" altLang="zh-CN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n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en-US" altLang="zh-CN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= = 0;</a:t>
                </a:r>
              </a:p>
              <a:p>
                <a:pPr marL="0" indent="0" algn="just">
                  <a:buNone/>
                </a:pPr>
                <a:r>
                  <a:rPr lang="en-US" altLang="zh-CN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	</a:t>
                </a:r>
                <a:r>
                  <a:rPr lang="en-US" altLang="zh-CN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		</a:t>
                </a:r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将个体</a:t>
                </a:r>
                <a:r>
                  <a:rPr lang="en-US" altLang="zh-CN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l</a:t>
                </a:r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加入集合</a:t>
                </a:r>
                <a:r>
                  <a:rPr lang="en-US" altLang="zh-CN" sz="2000" b="1" dirty="0" err="1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F2</a:t>
                </a:r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属于</a:t>
                </a:r>
                <a:r>
                  <a:rPr lang="en-US" altLang="zh-CN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Pareto</a:t>
                </a:r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二级解</a:t>
                </a:r>
                <a:endParaRPr lang="en-US" altLang="zh-CN" sz="2000" b="1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 algn="just">
                  <a:buNone/>
                </a:pPr>
                <a:r>
                  <a:rPr lang="en-US" altLang="zh-CN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4. </a:t>
                </a:r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上面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得到</a:t>
                </a:r>
                <a:r>
                  <a:rPr lang="en-US" altLang="zh-CN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Pareto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等级</a:t>
                </a:r>
                <a:r>
                  <a:rPr lang="en-US" altLang="zh-CN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的个体的集合</a:t>
                </a:r>
                <a:r>
                  <a:rPr lang="en-US" altLang="zh-CN" sz="2000" b="1" dirty="0" err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F2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，对集合</a:t>
                </a:r>
                <a:r>
                  <a:rPr lang="en-US" altLang="zh-CN" sz="2000" b="1" dirty="0" err="1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F2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中的个体继续重复步骤</a:t>
                </a:r>
                <a:r>
                  <a:rPr lang="en-US" altLang="zh-CN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，依次类推直到种群等级被全部划分</a:t>
                </a:r>
                <a:endParaRPr lang="en-US" altLang="zh-CN" sz="2000" b="1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96752"/>
                <a:ext cx="7824788" cy="5313362"/>
              </a:xfrm>
              <a:prstGeom prst="rect">
                <a:avLst/>
              </a:prstGeom>
              <a:blipFill>
                <a:blip r:embed="rId2"/>
                <a:stretch>
                  <a:fillRect l="-1012" t="-917" r="-779" b="-5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NSGA-II</a:t>
            </a:r>
            <a:r>
              <a:rPr lang="zh-CN" altLang="en-US" dirty="0" smtClean="0">
                <a:ea typeface="宋体" panose="02010600030101010101" pitchFamily="2" charset="-122"/>
              </a:rPr>
              <a:t>（</a:t>
            </a:r>
            <a:r>
              <a:rPr lang="zh-CN" altLang="en-US" dirty="0">
                <a:ea typeface="宋体" panose="02010600030101010101" pitchFamily="2" charset="-122"/>
              </a:rPr>
              <a:t>快速非</a:t>
            </a:r>
            <a:r>
              <a:rPr lang="zh-CN" altLang="en-US" dirty="0" smtClean="0">
                <a:ea typeface="宋体" panose="02010600030101010101" pitchFamily="2" charset="-122"/>
              </a:rPr>
              <a:t>支配排序遗传算法）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89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NSGA-II</a:t>
            </a:r>
            <a:r>
              <a:rPr lang="zh-CN" altLang="en-US" dirty="0" smtClean="0">
                <a:ea typeface="宋体" panose="02010600030101010101" pitchFamily="2" charset="-122"/>
              </a:rPr>
              <a:t>（</a:t>
            </a:r>
            <a:r>
              <a:rPr lang="zh-CN" altLang="en-US" dirty="0">
                <a:ea typeface="宋体" panose="02010600030101010101" pitchFamily="2" charset="-122"/>
              </a:rPr>
              <a:t>快速非</a:t>
            </a:r>
            <a:r>
              <a:rPr lang="zh-CN" altLang="en-US" dirty="0" smtClean="0">
                <a:ea typeface="宋体" panose="02010600030101010101" pitchFamily="2" charset="-122"/>
              </a:rPr>
              <a:t>支配排序遗传算法）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/>
              <p:cNvSpPr txBox="1">
                <a:spLocks noChangeArrowheads="1"/>
              </p:cNvSpPr>
              <p:nvPr/>
            </p:nvSpPr>
            <p:spPr>
              <a:xfrm>
                <a:off x="611560" y="1196752"/>
                <a:ext cx="7824788" cy="531336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zh-CN" altLang="en-US" sz="24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拥挤度</a:t>
                </a:r>
                <a:endParaRPr lang="en-US" altLang="zh-CN" sz="2400" b="1" dirty="0" smtClean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457200" algn="just">
                  <a:buNone/>
                </a:pPr>
                <a:r>
                  <a:rPr lang="en-US" altLang="zh-CN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NSGA—II</a:t>
                </a:r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的目的就是尽可能寻找</a:t>
                </a:r>
                <a:r>
                  <a:rPr lang="en-US" altLang="zh-CN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Pareto</a:t>
                </a:r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一级解，并使它们在遗传过程中得到保留，为了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使得到的解在目标空间中更加均匀，这里引入了</a:t>
                </a:r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拥挤度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𝒏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，拥挤度大的个体优先保留</a:t>
                </a:r>
                <a:endParaRPr lang="en-US" altLang="zh-CN" sz="2000" b="1" dirty="0" smtClean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457200" algn="just">
                  <a:buNone/>
                </a:pPr>
                <a:endParaRPr lang="en-US" altLang="zh-CN" sz="2000" b="1" dirty="0" smtClean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457200" algn="just">
                  <a:buNone/>
                </a:pPr>
                <a:endParaRPr lang="en-US" altLang="zh-CN" sz="2000" b="1" dirty="0" smtClean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457200" algn="just">
                  <a:buNone/>
                </a:pPr>
                <a:endParaRPr lang="en-US" altLang="zh-CN" sz="2000" b="1" dirty="0" smtClean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96752"/>
                <a:ext cx="7824788" cy="5313362"/>
              </a:xfrm>
              <a:prstGeom prst="rect">
                <a:avLst/>
              </a:prstGeom>
              <a:blipFill>
                <a:blip r:embed="rId2"/>
                <a:stretch>
                  <a:fillRect l="-1012" t="-917" r="-7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924944"/>
            <a:ext cx="8450167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5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NSGA-II</a:t>
            </a:r>
            <a:r>
              <a:rPr lang="zh-CN" altLang="en-US" dirty="0" smtClean="0">
                <a:ea typeface="宋体" panose="02010600030101010101" pitchFamily="2" charset="-122"/>
              </a:rPr>
              <a:t>（</a:t>
            </a:r>
            <a:r>
              <a:rPr lang="zh-CN" altLang="en-US" dirty="0">
                <a:ea typeface="宋体" panose="02010600030101010101" pitchFamily="2" charset="-122"/>
              </a:rPr>
              <a:t>快速非</a:t>
            </a:r>
            <a:r>
              <a:rPr lang="zh-CN" altLang="en-US" dirty="0" smtClean="0">
                <a:ea typeface="宋体" panose="02010600030101010101" pitchFamily="2" charset="-122"/>
              </a:rPr>
              <a:t>支配</a:t>
            </a:r>
            <a:r>
              <a:rPr lang="zh-CN" altLang="en-US" dirty="0">
                <a:ea typeface="宋体" panose="02010600030101010101" pitchFamily="2" charset="-122"/>
              </a:rPr>
              <a:t>排序</a:t>
            </a:r>
            <a:r>
              <a:rPr lang="zh-CN" altLang="en-US" dirty="0" smtClean="0">
                <a:ea typeface="宋体" panose="02010600030101010101" pitchFamily="2" charset="-122"/>
              </a:rPr>
              <a:t>遗传算法）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/>
              <p:cNvSpPr txBox="1">
                <a:spLocks noChangeArrowheads="1"/>
              </p:cNvSpPr>
              <p:nvPr/>
            </p:nvSpPr>
            <p:spPr>
              <a:xfrm>
                <a:off x="611560" y="1196752"/>
                <a:ext cx="7824788" cy="165618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zh-CN" altLang="en-US" sz="24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拥挤度</a:t>
                </a:r>
                <a:endParaRPr lang="en-US" altLang="zh-CN" sz="2400" b="1" dirty="0" smtClean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457200" algn="just">
                  <a:buNone/>
                </a:pPr>
                <a:r>
                  <a:rPr lang="en-US" altLang="zh-CN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NSGA—II</a:t>
                </a:r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的目的就是尽可能寻找</a:t>
                </a:r>
                <a:r>
                  <a:rPr lang="en-US" altLang="zh-CN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Pareto</a:t>
                </a:r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一级解，并使它们在遗传过程中得到保留，为了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使得到的解在目标空间中更加均匀，这里引入了</a:t>
                </a:r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拥挤度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𝒏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，拥挤度大的个体优先保留</a:t>
                </a:r>
                <a:endParaRPr lang="en-US" altLang="zh-CN" sz="2000" b="1" dirty="0" smtClean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457200" algn="just">
                  <a:buNone/>
                </a:pPr>
                <a:endParaRPr lang="en-US" altLang="zh-CN" sz="2000" b="1" dirty="0" smtClean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457200" algn="just">
                  <a:buNone/>
                </a:pPr>
                <a:endParaRPr lang="en-US" altLang="zh-CN" sz="2000" b="1" dirty="0" smtClean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457200" algn="just">
                  <a:buNone/>
                </a:pPr>
                <a:endParaRPr lang="en-US" altLang="zh-CN" sz="2000" b="1" dirty="0" smtClean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96752"/>
                <a:ext cx="7824788" cy="1656184"/>
              </a:xfrm>
              <a:prstGeom prst="rect">
                <a:avLst/>
              </a:prstGeom>
              <a:blipFill>
                <a:blip r:embed="rId2"/>
                <a:stretch>
                  <a:fillRect l="-1012" t="-2941" r="-7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89" y="3140968"/>
            <a:ext cx="4201111" cy="3191320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218732" y="3645024"/>
            <a:ext cx="3315668" cy="189672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从二目标优化问题来看，就像是该个体在目标空间所能生成的最大的矩形（该矩形不能触碰目标空间其他的点）的边长之和</a:t>
            </a: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281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NSGA-II</a:t>
            </a:r>
            <a:r>
              <a:rPr lang="zh-CN" altLang="en-US" dirty="0" smtClean="0">
                <a:ea typeface="宋体" panose="02010600030101010101" pitchFamily="2" charset="-122"/>
              </a:rPr>
              <a:t>（</a:t>
            </a:r>
            <a:r>
              <a:rPr lang="zh-CN" altLang="en-US" dirty="0">
                <a:ea typeface="宋体" panose="02010600030101010101" pitchFamily="2" charset="-122"/>
              </a:rPr>
              <a:t>快速非</a:t>
            </a:r>
            <a:r>
              <a:rPr lang="zh-CN" altLang="en-US" dirty="0" smtClean="0">
                <a:ea typeface="宋体" panose="02010600030101010101" pitchFamily="2" charset="-122"/>
              </a:rPr>
              <a:t>支配</a:t>
            </a:r>
            <a:r>
              <a:rPr lang="zh-CN" altLang="en-US" dirty="0">
                <a:ea typeface="宋体" panose="02010600030101010101" pitchFamily="2" charset="-122"/>
              </a:rPr>
              <a:t>排序</a:t>
            </a:r>
            <a:r>
              <a:rPr lang="zh-CN" altLang="en-US" dirty="0" smtClean="0">
                <a:ea typeface="宋体" panose="02010600030101010101" pitchFamily="2" charset="-122"/>
              </a:rPr>
              <a:t>遗传算法）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/>
              <p:cNvSpPr txBox="1">
                <a:spLocks noChangeArrowheads="1"/>
              </p:cNvSpPr>
              <p:nvPr/>
            </p:nvSpPr>
            <p:spPr>
              <a:xfrm>
                <a:off x="708860" y="1412776"/>
                <a:ext cx="7824788" cy="489654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zh-CN" altLang="en-US" sz="24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精英保留策略</a:t>
                </a:r>
                <a:endParaRPr lang="en-US" altLang="zh-CN" sz="2400" b="1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457200" algn="just">
                  <a:buNone/>
                </a:pPr>
                <a:r>
                  <a:rPr lang="en-US" altLang="zh-CN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1. </a:t>
                </a:r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首先将父代种群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𝑪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子代</a:t>
                </a:r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种群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𝑫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合成种群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i</m:t>
                        </m:r>
                      </m:sub>
                    </m:sSub>
                  </m:oMath>
                </a14:m>
                <a:endParaRPr lang="en-US" altLang="zh-CN" sz="2000" b="1" dirty="0" smtClean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457200" algn="just">
                  <a:buNone/>
                </a:pPr>
                <a:r>
                  <a:rPr lang="en-US" altLang="zh-CN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2. </a:t>
                </a:r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根据以下规则从种群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新的父代种群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𝑪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i</m:t>
                        </m:r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endParaRPr lang="en-US" altLang="zh-CN" sz="2000" b="1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457200" algn="just">
                  <a:buNone/>
                </a:pPr>
                <a:r>
                  <a:rPr lang="en-US" altLang="zh-CN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	a. </a:t>
                </a:r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根据</a:t>
                </a:r>
                <a:r>
                  <a:rPr lang="en-US" altLang="zh-CN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Pareto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等级从低到高的顺序，将整层种群放入父代</a:t>
                </a:r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种群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𝑪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i</m:t>
                        </m:r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，直到某一层该层个体不能全部放入父代种群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𝑪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i</m:t>
                        </m:r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；</a:t>
                </a:r>
                <a:endParaRPr lang="en-US" altLang="zh-CN" sz="2000" b="1" dirty="0" smtClean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457200" algn="just">
                  <a:buNone/>
                </a:pPr>
                <a:r>
                  <a:rPr lang="en-US" altLang="zh-CN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	b.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将该层个体根据拥挤度从大到小排列，依次放入父代</a:t>
                </a:r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种群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𝑪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i</m:t>
                        </m:r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中，直到父代种群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𝑪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i</m:t>
                        </m:r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填满。</a:t>
                </a:r>
                <a:endParaRPr lang="en-US" altLang="zh-CN" sz="2000" b="1" dirty="0" smtClean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/>
                <a:r>
                  <a:rPr lang="zh-CN" altLang="en-US" sz="24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交叉和</a:t>
                </a:r>
                <a:r>
                  <a:rPr lang="zh-CN" altLang="en-US" sz="24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变异</a:t>
                </a:r>
                <a:endParaRPr lang="en-US" altLang="zh-CN" sz="2400" b="1" dirty="0" smtClean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457200" algn="just">
                  <a:buNone/>
                </a:pPr>
                <a:r>
                  <a:rPr lang="zh-CN" altLang="en-US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这里和遗传</a:t>
                </a:r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算法规则一样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，但是针对二进制编码进行了重写，采用</a:t>
                </a:r>
                <a:r>
                  <a:rPr lang="zh-CN" altLang="en-US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单点染色体交叉，染色体就是二维码的</a:t>
                </a:r>
                <a:r>
                  <a:rPr lang="en-US" altLang="zh-CN" sz="20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0 1</a:t>
                </a:r>
                <a:r>
                  <a:rPr lang="zh-CN" altLang="en-US" sz="2000" b="1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序列</a:t>
                </a:r>
                <a:endParaRPr lang="en-US" altLang="zh-CN" sz="2000" b="1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/>
                <a:r>
                  <a:rPr lang="zh-CN" altLang="en-US" sz="24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二进制竞</a:t>
                </a:r>
                <a:r>
                  <a:rPr lang="zh-CN" altLang="en-US" sz="2400" b="1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标</a:t>
                </a:r>
                <a:r>
                  <a:rPr lang="zh-CN" altLang="en-US" sz="2400" b="1" dirty="0" smtClean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赛选择</a:t>
                </a:r>
                <a:endParaRPr lang="en-US" altLang="zh-CN" sz="2400" b="1" dirty="0" smtClean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/>
                <a:endParaRPr lang="en-US" altLang="zh-CN" sz="2400" b="1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457200" algn="just">
                  <a:buNone/>
                </a:pPr>
                <a:endParaRPr lang="en-US" altLang="zh-CN" sz="2000" b="1" dirty="0" smtClean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457200" algn="just">
                  <a:buNone/>
                </a:pPr>
                <a:endParaRPr lang="en-US" altLang="zh-CN" sz="2000" b="1" dirty="0" smtClean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60" y="1412776"/>
                <a:ext cx="7824788" cy="4896544"/>
              </a:xfrm>
              <a:prstGeom prst="rect">
                <a:avLst/>
              </a:prstGeom>
              <a:blipFill>
                <a:blip r:embed="rId2"/>
                <a:stretch>
                  <a:fillRect l="-1012" t="-996" r="-7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61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NSGA-II</a:t>
            </a:r>
            <a:r>
              <a:rPr lang="zh-CN" altLang="en-US" dirty="0" smtClean="0">
                <a:ea typeface="宋体" panose="02010600030101010101" pitchFamily="2" charset="-122"/>
              </a:rPr>
              <a:t>流程图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196752"/>
            <a:ext cx="4839660" cy="525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2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1">
      <a:dk1>
        <a:srgbClr val="000000"/>
      </a:dk1>
      <a:lt1>
        <a:srgbClr val="FFFFFF"/>
      </a:lt1>
      <a:dk2>
        <a:srgbClr val="000798"/>
      </a:dk2>
      <a:lt2>
        <a:srgbClr val="B2B2B2"/>
      </a:lt2>
      <a:accent1>
        <a:srgbClr val="1B33E7"/>
      </a:accent1>
      <a:accent2>
        <a:srgbClr val="6699FF"/>
      </a:accent2>
      <a:accent3>
        <a:srgbClr val="FFFFFF"/>
      </a:accent3>
      <a:accent4>
        <a:srgbClr val="000000"/>
      </a:accent4>
      <a:accent5>
        <a:srgbClr val="ABADF1"/>
      </a:accent5>
      <a:accent6>
        <a:srgbClr val="5C8AE7"/>
      </a:accent6>
      <a:hlink>
        <a:srgbClr val="99CCFF"/>
      </a:hlink>
      <a:folHlink>
        <a:srgbClr val="3366CC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866</TotalTime>
  <Words>1253</Words>
  <Application>Microsoft Office PowerPoint</Application>
  <PresentationFormat>全屏显示(4:3)</PresentationFormat>
  <Paragraphs>121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宋体</vt:lpstr>
      <vt:lpstr>Arial</vt:lpstr>
      <vt:lpstr>Cambria Math</vt:lpstr>
      <vt:lpstr>Verdana</vt:lpstr>
      <vt:lpstr>Wingdings</vt:lpstr>
      <vt:lpstr>sample</vt:lpstr>
      <vt:lpstr>  NSGA-II优化</vt:lpstr>
      <vt:lpstr>目标问题</vt:lpstr>
      <vt:lpstr>多目标优化</vt:lpstr>
      <vt:lpstr>NSGA-II（快速非支配排序遗传算法）</vt:lpstr>
      <vt:lpstr>NSGA-II（快速非支配排序遗传算法）</vt:lpstr>
      <vt:lpstr>NSGA-II（快速非支配排序遗传算法）</vt:lpstr>
      <vt:lpstr>NSGA-II（快速非支配排序遗传算法）</vt:lpstr>
      <vt:lpstr>NSGA-II（快速非支配排序遗传算法）</vt:lpstr>
      <vt:lpstr>NSGA-II流程图</vt:lpstr>
      <vt:lpstr>NSGA-II实例</vt:lpstr>
      <vt:lpstr>NSGA-II优化光逻辑门-非门</vt:lpstr>
      <vt:lpstr>NSGA-II优化光逻辑门-非门</vt:lpstr>
      <vt:lpstr>NSGA-II优化光逻辑门-非门</vt:lpstr>
      <vt:lpstr>NSGA-II优化光逻辑门-非门</vt:lpstr>
      <vt:lpstr>NSGA-II优化光逻辑门-非门</vt:lpstr>
      <vt:lpstr>NSGA-II优化光逻辑门-非门</vt:lpstr>
      <vt:lpstr>NSGA-II优化光逻辑门-与门</vt:lpstr>
      <vt:lpstr>NSGA-II优化光逻辑门-与门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NSGA-II优化</dc:title>
  <dc:creator>淡 一航</dc:creator>
  <cp:lastModifiedBy>淡 一航</cp:lastModifiedBy>
  <cp:revision>50</cp:revision>
  <dcterms:created xsi:type="dcterms:W3CDTF">2020-08-02T02:18:13Z</dcterms:created>
  <dcterms:modified xsi:type="dcterms:W3CDTF">2020-08-03T06:09:16Z</dcterms:modified>
</cp:coreProperties>
</file>