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1" r:id="rId9"/>
    <p:sldId id="273" r:id="rId10"/>
    <p:sldId id="274" r:id="rId11"/>
    <p:sldId id="275" r:id="rId12"/>
    <p:sldId id="262" r:id="rId13"/>
    <p:sldId id="263" r:id="rId14"/>
    <p:sldId id="276" r:id="rId15"/>
    <p:sldId id="277" r:id="rId16"/>
    <p:sldId id="278" r:id="rId17"/>
    <p:sldId id="264" r:id="rId18"/>
    <p:sldId id="265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06"/>
  </p:normalViewPr>
  <p:slideViewPr>
    <p:cSldViewPr snapToGrid="0" snapToObjects="1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10.221.1.41/#/main/dashboard-job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C64DF-7E2E-B64D-9774-E5FCE5CC9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10268"/>
            <a:ext cx="7766936" cy="1646302"/>
          </a:xfrm>
        </p:spPr>
        <p:txBody>
          <a:bodyPr/>
          <a:lstStyle/>
          <a:p>
            <a:r>
              <a:rPr kumimoji="1" lang="zh-CN" altLang="en-US" sz="4000" dirty="0"/>
              <a:t>深度学习环境的搭建和基本使用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B99197-143E-2E4A-B000-FA06E2C04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609398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2800" dirty="0"/>
              <a:t>报告人：李鹏</a:t>
            </a:r>
          </a:p>
        </p:txBody>
      </p:sp>
    </p:spTree>
    <p:extLst>
      <p:ext uri="{BB962C8B-B14F-4D97-AF65-F5344CB8AC3E}">
        <p14:creationId xmlns:p14="http://schemas.microsoft.com/office/powerpoint/2010/main" val="326638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0BDB6B1-1E63-4079-9F01-CAD0F79A1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195" y="957238"/>
            <a:ext cx="6442643" cy="494352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CEFF3F3-93AC-42A0-9C2D-6FD5EC253854}"/>
              </a:ext>
            </a:extLst>
          </p:cNvPr>
          <p:cNvSpPr txBox="1"/>
          <p:nvPr/>
        </p:nvSpPr>
        <p:spPr>
          <a:xfrm>
            <a:off x="1171851" y="372862"/>
            <a:ext cx="896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</a:t>
            </a:r>
            <a:r>
              <a:rPr lang="en-US" altLang="zh-CN" dirty="0"/>
              <a:t>Anaconda</a:t>
            </a:r>
            <a:r>
              <a:rPr lang="zh-CN" altLang="en-US" dirty="0"/>
              <a:t>中相应的</a:t>
            </a:r>
            <a:r>
              <a:rPr lang="en-US" altLang="zh-CN" dirty="0"/>
              <a:t>Python</a:t>
            </a:r>
            <a:r>
              <a:rPr lang="zh-CN" altLang="en-US" dirty="0"/>
              <a:t>虚拟环境（以</a:t>
            </a:r>
            <a:r>
              <a:rPr lang="en-US" altLang="zh-CN" dirty="0"/>
              <a:t>Tensorflow2.0</a:t>
            </a:r>
            <a:r>
              <a:rPr lang="zh-CN" altLang="en-US" dirty="0"/>
              <a:t>为例）</a:t>
            </a:r>
          </a:p>
        </p:txBody>
      </p:sp>
    </p:spTree>
    <p:extLst>
      <p:ext uri="{BB962C8B-B14F-4D97-AF65-F5344CB8AC3E}">
        <p14:creationId xmlns:p14="http://schemas.microsoft.com/office/powerpoint/2010/main" val="2783053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A551739-8937-4188-B51F-36DF5763A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41" y="577048"/>
            <a:ext cx="9113988" cy="52362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C5EEEF3-08F3-482A-9B45-D79DB4AA2992}"/>
              </a:ext>
            </a:extLst>
          </p:cNvPr>
          <p:cNvSpPr txBox="1"/>
          <p:nvPr/>
        </p:nvSpPr>
        <p:spPr>
          <a:xfrm>
            <a:off x="2876365" y="596579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最后逐步点击确定即可。</a:t>
            </a:r>
          </a:p>
        </p:txBody>
      </p:sp>
    </p:spTree>
    <p:extLst>
      <p:ext uri="{BB962C8B-B14F-4D97-AF65-F5344CB8AC3E}">
        <p14:creationId xmlns:p14="http://schemas.microsoft.com/office/powerpoint/2010/main" val="80117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B7547D-AA81-A34A-ACF9-00FBEBE4457C}"/>
              </a:ext>
            </a:extLst>
          </p:cNvPr>
          <p:cNvSpPr txBox="1"/>
          <p:nvPr/>
        </p:nvSpPr>
        <p:spPr>
          <a:xfrm>
            <a:off x="998482" y="32582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五、</a:t>
            </a:r>
            <a:r>
              <a:rPr kumimoji="1" lang="en-US" altLang="zh-CN" dirty="0" err="1">
                <a:latin typeface="SimHei" panose="02010609060101010101" pitchFamily="49" charset="-122"/>
                <a:ea typeface="SimHei" panose="02010609060101010101" pitchFamily="49" charset="-122"/>
              </a:rPr>
              <a:t>Tensorflow</a:t>
            </a:r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简要介绍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062C7B-0548-7345-B97E-17D093EE0CAF}"/>
              </a:ext>
            </a:extLst>
          </p:cNvPr>
          <p:cNvSpPr txBox="1"/>
          <p:nvPr/>
        </p:nvSpPr>
        <p:spPr>
          <a:xfrm>
            <a:off x="998482" y="882870"/>
            <a:ext cx="80088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" dirty="0"/>
              <a:t>简介</a:t>
            </a:r>
            <a:r>
              <a:rPr lang="zh-CN" altLang="en-US" dirty="0"/>
              <a:t>：</a:t>
            </a:r>
            <a:r>
              <a:rPr lang="en" altLang="zh-CN" dirty="0"/>
              <a:t>TensorFlow </a:t>
            </a:r>
            <a:r>
              <a:rPr lang="zh-CN" altLang="en-US" dirty="0"/>
              <a:t>是一个端到端开源机器学习平台。它拥有一个全面而灵活的生态系统，其中包含各种工具、库和社区资源，可助力研究人员推动先进机器学习技术的发展，并使开发者能够轻松地构建和部署由机器学习提供支持的应用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Tensorflow2.0</a:t>
            </a:r>
            <a:r>
              <a:rPr kumimoji="1" lang="zh-CN" altLang="en-US" dirty="0"/>
              <a:t>学习视频推荐：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178F97-63DB-BD47-9179-B3FE6E6BB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62" y="2668197"/>
            <a:ext cx="9259614" cy="4919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99B7EB4-9D45-654D-BA8E-1798435B0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62" y="3146267"/>
            <a:ext cx="7217980" cy="137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73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D928761-7BB4-4F48-B451-88B86E9764E1}"/>
              </a:ext>
            </a:extLst>
          </p:cNvPr>
          <p:cNvSpPr txBox="1"/>
          <p:nvPr/>
        </p:nvSpPr>
        <p:spPr>
          <a:xfrm>
            <a:off x="998482" y="325821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六、全连神经网络（分类问题）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C42207-6A9C-4999-8D1C-ECE86C90A735}"/>
              </a:ext>
            </a:extLst>
          </p:cNvPr>
          <p:cNvSpPr txBox="1"/>
          <p:nvPr/>
        </p:nvSpPr>
        <p:spPr>
          <a:xfrm>
            <a:off x="998482" y="1083076"/>
            <a:ext cx="23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数据集：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B49697-D505-44A8-8659-0BEDDFAD1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023" y="2827522"/>
            <a:ext cx="4826262" cy="334069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1B9A3AD2-0F19-4DE1-82D7-9E6468DC813B}"/>
              </a:ext>
            </a:extLst>
          </p:cNvPr>
          <p:cNvGrpSpPr/>
          <p:nvPr/>
        </p:nvGrpSpPr>
        <p:grpSpPr>
          <a:xfrm>
            <a:off x="2554608" y="1231926"/>
            <a:ext cx="5138079" cy="1165355"/>
            <a:chOff x="4339020" y="1083076"/>
            <a:chExt cx="5138079" cy="116535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1BC4D86-DF66-456C-A7C5-D4CA3F23B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8549" y="1083076"/>
              <a:ext cx="3638550" cy="116205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C03199-E05D-4E66-92C0-29054B08D009}"/>
                </a:ext>
              </a:extLst>
            </p:cNvPr>
            <p:cNvSpPr txBox="1"/>
            <p:nvPr/>
          </p:nvSpPr>
          <p:spPr>
            <a:xfrm>
              <a:off x="4339020" y="1083076"/>
              <a:ext cx="2608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验证集大小：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221959E-0355-4539-BAF1-236E829FD791}"/>
                </a:ext>
              </a:extLst>
            </p:cNvPr>
            <p:cNvSpPr txBox="1"/>
            <p:nvPr/>
          </p:nvSpPr>
          <p:spPr>
            <a:xfrm>
              <a:off x="4339020" y="1459521"/>
              <a:ext cx="2608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训练集大小：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740BF00-F743-40C0-8755-DD01DE9A9A2D}"/>
                </a:ext>
              </a:extLst>
            </p:cNvPr>
            <p:cNvSpPr txBox="1"/>
            <p:nvPr/>
          </p:nvSpPr>
          <p:spPr>
            <a:xfrm>
              <a:off x="4339020" y="1879099"/>
              <a:ext cx="2608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测试集大小：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6074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B44FDDE-1C00-48AF-B221-C6F948D20382}"/>
              </a:ext>
            </a:extLst>
          </p:cNvPr>
          <p:cNvSpPr txBox="1"/>
          <p:nvPr/>
        </p:nvSpPr>
        <p:spPr>
          <a:xfrm>
            <a:off x="701337" y="3429000"/>
            <a:ext cx="520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训练结果：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DD50A0-409B-41E6-92E2-44335345B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785" y="3387013"/>
            <a:ext cx="8646850" cy="5484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062AD23-9585-4C3E-B337-4676163FF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970" y="504827"/>
            <a:ext cx="6862807" cy="295181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00CB917-EB49-4C9D-BB68-3D6544E919C4}"/>
              </a:ext>
            </a:extLst>
          </p:cNvPr>
          <p:cNvSpPr txBox="1"/>
          <p:nvPr/>
        </p:nvSpPr>
        <p:spPr>
          <a:xfrm>
            <a:off x="772358" y="646996"/>
            <a:ext cx="23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网络结构：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A0E788-1A7E-4498-901E-A0EA5F58D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10" y="3935439"/>
            <a:ext cx="4500796" cy="279099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DC192F3-51A4-4497-8491-4417ED092D9F}"/>
              </a:ext>
            </a:extLst>
          </p:cNvPr>
          <p:cNvSpPr txBox="1"/>
          <p:nvPr/>
        </p:nvSpPr>
        <p:spPr>
          <a:xfrm>
            <a:off x="5828373" y="40659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测试集结果：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72B713-11D7-4254-903A-DFD1CC86C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8373" y="4857918"/>
            <a:ext cx="5421803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48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E6DCE43-7ACE-4BBD-9FF9-079979E1B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27" y="1152525"/>
            <a:ext cx="7200900" cy="2276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BA78DDC-146F-48A8-BDA6-ECFB13472FC9}"/>
                  </a:ext>
                </a:extLst>
              </p:cNvPr>
              <p:cNvSpPr txBox="1"/>
              <p:nvPr/>
            </p:nvSpPr>
            <p:spPr>
              <a:xfrm>
                <a:off x="963227" y="712004"/>
                <a:ext cx="332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全连接</m:t>
                    </m:r>
                  </m:oMath>
                </a14:m>
                <a:r>
                  <a:rPr lang="zh-CN" altLang="en-US" dirty="0"/>
                  <a:t>神经网络用到的</a:t>
                </a:r>
                <a:r>
                  <a:rPr lang="en-US" altLang="zh-CN" dirty="0"/>
                  <a:t>API</a:t>
                </a:r>
                <a:r>
                  <a:rPr lang="zh-CN" altLang="en-US" dirty="0"/>
                  <a:t>介绍：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BA78DDC-146F-48A8-BDA6-ECFB13472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27" y="712004"/>
                <a:ext cx="3329438" cy="276999"/>
              </a:xfrm>
              <a:prstGeom prst="rect">
                <a:avLst/>
              </a:prstGeom>
              <a:blipFill>
                <a:blip r:embed="rId3"/>
                <a:stretch>
                  <a:fillRect l="-2930" t="-33333" r="-4029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1CC2FB1C-E90E-4F31-9B9C-A102A9247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507" y="4024608"/>
            <a:ext cx="11426493" cy="72202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FEBF759-0313-4A92-8B9A-E462C0680A50}"/>
              </a:ext>
            </a:extLst>
          </p:cNvPr>
          <p:cNvSpPr txBox="1"/>
          <p:nvPr/>
        </p:nvSpPr>
        <p:spPr>
          <a:xfrm>
            <a:off x="2752077" y="5368787"/>
            <a:ext cx="466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打印网络的基本信息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2C23693-F8D3-4FF1-921B-9858AD3B0C91}"/>
              </a:ext>
            </a:extLst>
          </p:cNvPr>
          <p:cNvCxnSpPr/>
          <p:nvPr/>
        </p:nvCxnSpPr>
        <p:spPr>
          <a:xfrm flipH="1" flipV="1">
            <a:off x="2352583" y="4746634"/>
            <a:ext cx="736846" cy="622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9FE3808-2B76-4983-BFAB-DC242F3BD0DA}"/>
              </a:ext>
            </a:extLst>
          </p:cNvPr>
          <p:cNvSpPr txBox="1"/>
          <p:nvPr/>
        </p:nvSpPr>
        <p:spPr>
          <a:xfrm>
            <a:off x="3897297" y="3524435"/>
            <a:ext cx="426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设置神经网络训练时的相关参数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C335B2A-6539-4B5F-BD14-260D4D04B5C7}"/>
              </a:ext>
            </a:extLst>
          </p:cNvPr>
          <p:cNvCxnSpPr>
            <a:stCxn id="8" idx="1"/>
          </p:cNvCxnSpPr>
          <p:nvPr/>
        </p:nvCxnSpPr>
        <p:spPr>
          <a:xfrm flipH="1">
            <a:off x="2485748" y="3709101"/>
            <a:ext cx="1411549" cy="41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86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CF6636C-E8C8-4263-BC67-1B728F3C1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93" y="1119141"/>
            <a:ext cx="11077575" cy="2019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FDF3408-9881-44EE-B182-6FC9342E3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" y="3801861"/>
            <a:ext cx="11744325" cy="94297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3C4EF09-8201-45DB-BD72-773BFAEDD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93" y="5319759"/>
            <a:ext cx="4257675" cy="4191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28673D9-F969-498B-97CA-A285943EF311}"/>
              </a:ext>
            </a:extLst>
          </p:cNvPr>
          <p:cNvSpPr txBox="1"/>
          <p:nvPr/>
        </p:nvSpPr>
        <p:spPr>
          <a:xfrm>
            <a:off x="1681070" y="6207526"/>
            <a:ext cx="5397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使用测试集数据，对训练好的神经网络进行测试。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37508A9-B605-4E05-A64C-740223357848}"/>
              </a:ext>
            </a:extLst>
          </p:cNvPr>
          <p:cNvCxnSpPr/>
          <p:nvPr/>
        </p:nvCxnSpPr>
        <p:spPr>
          <a:xfrm flipH="1" flipV="1">
            <a:off x="3009530" y="5738859"/>
            <a:ext cx="195309" cy="468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FFFB293-3C0D-4F2A-8349-6783D30A10E8}"/>
              </a:ext>
            </a:extLst>
          </p:cNvPr>
          <p:cNvSpPr txBox="1"/>
          <p:nvPr/>
        </p:nvSpPr>
        <p:spPr>
          <a:xfrm>
            <a:off x="3888419" y="3310040"/>
            <a:ext cx="364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对神经网络进行训练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3CDFC36-6413-4B08-B835-235C6069EEF0}"/>
              </a:ext>
            </a:extLst>
          </p:cNvPr>
          <p:cNvCxnSpPr/>
          <p:nvPr/>
        </p:nvCxnSpPr>
        <p:spPr>
          <a:xfrm flipH="1">
            <a:off x="2352583" y="3713364"/>
            <a:ext cx="1535836" cy="246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2EE5674-DD0C-4E7F-B1CB-F095B372595F}"/>
              </a:ext>
            </a:extLst>
          </p:cNvPr>
          <p:cNvSpPr txBox="1"/>
          <p:nvPr/>
        </p:nvSpPr>
        <p:spPr>
          <a:xfrm>
            <a:off x="4154750" y="745724"/>
            <a:ext cx="5042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</a:t>
            </a:r>
            <a:r>
              <a:rPr lang="en-US" altLang="zh-CN" dirty="0" err="1"/>
              <a:t>Tensorboard</a:t>
            </a:r>
            <a:r>
              <a:rPr lang="zh-CN" altLang="en-US" dirty="0"/>
              <a:t>和训练好的网络结构参数的保存位置。并为网络加上</a:t>
            </a:r>
            <a:r>
              <a:rPr lang="en-US" altLang="zh-CN" dirty="0"/>
              <a:t>Early Stopping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55345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1856665-ECAB-AC43-97BF-D40E25003955}"/>
              </a:ext>
            </a:extLst>
          </p:cNvPr>
          <p:cNvSpPr txBox="1"/>
          <p:nvPr/>
        </p:nvSpPr>
        <p:spPr>
          <a:xfrm>
            <a:off x="998482" y="325821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七、卷积神经网络（分类问题）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32DDB6-2AAF-43B8-A1C3-C2730A1C325A}"/>
              </a:ext>
            </a:extLst>
          </p:cNvPr>
          <p:cNvSpPr txBox="1"/>
          <p:nvPr/>
        </p:nvSpPr>
        <p:spPr>
          <a:xfrm>
            <a:off x="1060626" y="1065321"/>
            <a:ext cx="23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数据集：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DBADF2-C26A-43CC-81A7-FF2FFCBB0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023" y="2827522"/>
            <a:ext cx="4826262" cy="3340690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C9CE31A4-8E42-4D6C-8CFA-B56591AF5F94}"/>
              </a:ext>
            </a:extLst>
          </p:cNvPr>
          <p:cNvGrpSpPr/>
          <p:nvPr/>
        </p:nvGrpSpPr>
        <p:grpSpPr>
          <a:xfrm>
            <a:off x="2554608" y="1231926"/>
            <a:ext cx="5745366" cy="1247775"/>
            <a:chOff x="2554608" y="1231926"/>
            <a:chExt cx="5745366" cy="1247775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7D1AB67-4A52-44CD-8AE4-E395389FC7E3}"/>
                </a:ext>
              </a:extLst>
            </p:cNvPr>
            <p:cNvSpPr txBox="1"/>
            <p:nvPr/>
          </p:nvSpPr>
          <p:spPr>
            <a:xfrm>
              <a:off x="2554608" y="1231926"/>
              <a:ext cx="2608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验证集大小：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A820423-89BA-41F2-825F-4FB2E1DB519C}"/>
                </a:ext>
              </a:extLst>
            </p:cNvPr>
            <p:cNvSpPr txBox="1"/>
            <p:nvPr/>
          </p:nvSpPr>
          <p:spPr>
            <a:xfrm>
              <a:off x="2554608" y="1608371"/>
              <a:ext cx="2608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训练集大小：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CEB6EFB-8438-46AF-8D89-421CE74FD14C}"/>
                </a:ext>
              </a:extLst>
            </p:cNvPr>
            <p:cNvSpPr txBox="1"/>
            <p:nvPr/>
          </p:nvSpPr>
          <p:spPr>
            <a:xfrm>
              <a:off x="2554608" y="2027949"/>
              <a:ext cx="2608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测试集大小：</a:t>
              </a: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580FDFB-7737-4630-A024-CBA20300D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1824" y="1231926"/>
              <a:ext cx="4248150" cy="1247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8760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783C482-B9B2-4DB5-8620-6551D554D45E}"/>
              </a:ext>
            </a:extLst>
          </p:cNvPr>
          <p:cNvSpPr txBox="1"/>
          <p:nvPr/>
        </p:nvSpPr>
        <p:spPr>
          <a:xfrm>
            <a:off x="893685" y="527767"/>
            <a:ext cx="23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网络结构：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8084DF-F1AD-4D06-B6D5-319737EE9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788" y="0"/>
            <a:ext cx="6565706" cy="46313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4D8B5A-91B8-4BDF-936C-FE17FF2A5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788" y="4510345"/>
            <a:ext cx="6456214" cy="218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26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EED78C1-FA43-4D6B-8836-AC6772BF4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17" y="2736836"/>
            <a:ext cx="5915025" cy="37814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C38F281-D723-45C5-95B7-9819ACA15E9D}"/>
              </a:ext>
            </a:extLst>
          </p:cNvPr>
          <p:cNvSpPr txBox="1"/>
          <p:nvPr/>
        </p:nvSpPr>
        <p:spPr>
          <a:xfrm>
            <a:off x="893685" y="650520"/>
            <a:ext cx="520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训练结果：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19D992-42AA-4055-BF9A-B3072346F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85" y="1154783"/>
            <a:ext cx="9164714" cy="138497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F59D05A-93E2-4C04-8A6F-215C633F0AE3}"/>
              </a:ext>
            </a:extLst>
          </p:cNvPr>
          <p:cNvSpPr txBox="1"/>
          <p:nvPr/>
        </p:nvSpPr>
        <p:spPr>
          <a:xfrm>
            <a:off x="6831550" y="284085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测试集结果：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47FA5C5-F71D-4015-BE09-09C8C8BCA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549" y="4033207"/>
            <a:ext cx="4858809" cy="28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0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B152D2B-CBA7-DB40-9647-BC17EEC72A87}"/>
              </a:ext>
            </a:extLst>
          </p:cNvPr>
          <p:cNvSpPr txBox="1"/>
          <p:nvPr/>
        </p:nvSpPr>
        <p:spPr>
          <a:xfrm>
            <a:off x="998483" y="189186"/>
            <a:ext cx="732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一、服务器连接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A6CEAF-3BD6-4542-84B1-861DE46CF50D}"/>
              </a:ext>
            </a:extLst>
          </p:cNvPr>
          <p:cNvSpPr txBox="1"/>
          <p:nvPr/>
        </p:nvSpPr>
        <p:spPr>
          <a:xfrm>
            <a:off x="1587061" y="683172"/>
            <a:ext cx="985625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理学院服务器（</a:t>
            </a:r>
            <a:r>
              <a:rPr kumimoji="1" lang="en-US" altLang="zh-CN" dirty="0"/>
              <a:t>Tesla</a:t>
            </a:r>
            <a:r>
              <a:rPr kumimoji="1" lang="zh-CN" altLang="en-US" dirty="0"/>
              <a:t> </a:t>
            </a:r>
            <a:r>
              <a:rPr kumimoji="1" lang="en-US" altLang="zh-CN" dirty="0"/>
              <a:t>P100 X 2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IP</a:t>
            </a:r>
            <a:r>
              <a:rPr kumimoji="1" lang="zh-CN" altLang="en-US" dirty="0"/>
              <a:t>：</a:t>
            </a:r>
            <a:r>
              <a:rPr kumimoji="1" lang="en-US" altLang="zh-CN" dirty="0"/>
              <a:t>10.112.3.105</a:t>
            </a:r>
          </a:p>
          <a:p>
            <a:r>
              <a:rPr kumimoji="1" lang="zh-CN" altLang="en-US" dirty="0"/>
              <a:t>用户名：</a:t>
            </a:r>
            <a:r>
              <a:rPr kumimoji="1" lang="en-US" altLang="zh-CN" dirty="0"/>
              <a:t>root</a:t>
            </a:r>
          </a:p>
          <a:p>
            <a:r>
              <a:rPr kumimoji="1" lang="zh-CN" altLang="en-US" dirty="0"/>
              <a:t>密码：</a:t>
            </a:r>
            <a:r>
              <a:rPr kumimoji="1" lang="en-US" altLang="zh-CN" dirty="0" err="1"/>
              <a:t>zhangtian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光国重服务器（</a:t>
            </a:r>
            <a:r>
              <a:rPr kumimoji="1" lang="en-US" altLang="zh-CN" dirty="0"/>
              <a:t>Dell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GTX1080Ti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IP:10.108.48.140</a:t>
            </a:r>
          </a:p>
          <a:p>
            <a:r>
              <a:rPr kumimoji="1" lang="zh-CN" altLang="en-US" dirty="0"/>
              <a:t>用户名：</a:t>
            </a:r>
            <a:r>
              <a:rPr kumimoji="1" lang="en-US" altLang="zh-CN" dirty="0"/>
              <a:t>root</a:t>
            </a:r>
          </a:p>
          <a:p>
            <a:r>
              <a:rPr kumimoji="1" lang="zh-CN" altLang="en-US" dirty="0"/>
              <a:t>密码：</a:t>
            </a:r>
            <a:r>
              <a:rPr kumimoji="1" lang="en-US" altLang="zh-CN" dirty="0"/>
              <a:t>rof315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光国重公用服务器</a:t>
            </a:r>
            <a:endParaRPr kumimoji="1" lang="en-US" altLang="zh-CN" dirty="0"/>
          </a:p>
          <a:p>
            <a:r>
              <a:rPr kumimoji="1" lang="en-US" altLang="zh-CN" dirty="0"/>
              <a:t>IP</a:t>
            </a:r>
            <a:r>
              <a:rPr kumimoji="1" lang="zh-CN" altLang="en-US" dirty="0"/>
              <a:t>：</a:t>
            </a:r>
            <a:r>
              <a:rPr kumimoji="1" lang="en-US" altLang="zh-CN" dirty="0"/>
              <a:t>10.108.48.66</a:t>
            </a:r>
          </a:p>
          <a:p>
            <a:r>
              <a:rPr kumimoji="1" lang="zh-CN" altLang="en-US" dirty="0"/>
              <a:t>用户名：</a:t>
            </a:r>
            <a:r>
              <a:rPr kumimoji="1" lang="en-US" altLang="zh-CN" dirty="0"/>
              <a:t>IPOC-18</a:t>
            </a:r>
          </a:p>
          <a:p>
            <a:r>
              <a:rPr kumimoji="1" lang="zh-CN" altLang="en-US" dirty="0"/>
              <a:t>密码：</a:t>
            </a:r>
            <a:r>
              <a:rPr kumimoji="1" lang="en-US" altLang="zh-CN" dirty="0" err="1"/>
              <a:t>zhangtian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超算（权限不足无法自己装软件，可在上面跑深度学习）</a:t>
            </a:r>
            <a:endParaRPr kumimoji="1" lang="en-US" altLang="zh-CN" dirty="0"/>
          </a:p>
          <a:p>
            <a:r>
              <a:rPr kumimoji="1" lang="en-US" altLang="zh-CN" dirty="0"/>
              <a:t>IP</a:t>
            </a:r>
            <a:r>
              <a:rPr kumimoji="1" lang="zh-CN" altLang="en-US" dirty="0"/>
              <a:t>：</a:t>
            </a:r>
            <a:r>
              <a:rPr kumimoji="1" lang="en-US" altLang="zh-CN" dirty="0"/>
              <a:t>10.221.1.41</a:t>
            </a:r>
            <a:r>
              <a:rPr kumimoji="1" lang="zh-CN" altLang="en-US" dirty="0"/>
              <a:t>或直接登录</a:t>
            </a:r>
            <a:r>
              <a:rPr kumimoji="1" lang="en-US" altLang="zh-CN" dirty="0">
                <a:hlinkClick r:id="rId2"/>
              </a:rPr>
              <a:t>https://10.221.1.41/#/main/dashboard-job</a:t>
            </a:r>
            <a:r>
              <a:rPr kumimoji="1" lang="zh-CN" altLang="en-US" dirty="0"/>
              <a:t>（推荐）</a:t>
            </a:r>
            <a:endParaRPr kumimoji="1" lang="en-US" altLang="zh-CN" dirty="0"/>
          </a:p>
          <a:p>
            <a:r>
              <a:rPr kumimoji="1" lang="zh-CN" altLang="en-US" dirty="0"/>
              <a:t>用户名：</a:t>
            </a:r>
            <a:r>
              <a:rPr kumimoji="1" lang="en-US" altLang="zh-CN" dirty="0" err="1"/>
              <a:t>zhangtian</a:t>
            </a:r>
            <a:endParaRPr kumimoji="1" lang="en-US" altLang="zh-CN" dirty="0"/>
          </a:p>
          <a:p>
            <a:r>
              <a:rPr kumimoji="1" lang="zh-CN" altLang="en-US" dirty="0"/>
              <a:t>密码：</a:t>
            </a:r>
            <a:r>
              <a:rPr kumimoji="1" lang="en-US" altLang="zh-CN" dirty="0"/>
              <a:t>Rof315-zhang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817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67E314-CC8A-4DC4-ADE0-BD2C97730627}"/>
              </a:ext>
            </a:extLst>
          </p:cNvPr>
          <p:cNvSpPr txBox="1"/>
          <p:nvPr/>
        </p:nvSpPr>
        <p:spPr>
          <a:xfrm>
            <a:off x="963227" y="712004"/>
            <a:ext cx="309860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/>
              <a:t>卷积神经网络用到的</a:t>
            </a:r>
            <a:r>
              <a:rPr lang="en-US" altLang="zh-CN" dirty="0"/>
              <a:t>API</a:t>
            </a:r>
            <a:r>
              <a:rPr lang="zh-CN" altLang="en-US" dirty="0"/>
              <a:t>介绍：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34AB29B-B013-4360-B0A6-177371027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27" y="1219392"/>
            <a:ext cx="8586094" cy="70794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D5EB6AB-A72F-4F64-A474-D5C5C2D7EEF3}"/>
              </a:ext>
            </a:extLst>
          </p:cNvPr>
          <p:cNvSpPr txBox="1"/>
          <p:nvPr/>
        </p:nvSpPr>
        <p:spPr>
          <a:xfrm>
            <a:off x="907740" y="2183907"/>
            <a:ext cx="841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Padding</a:t>
            </a:r>
            <a:r>
              <a:rPr lang="zh-CN" altLang="en-US" dirty="0"/>
              <a:t>的方式有</a:t>
            </a:r>
            <a:r>
              <a:rPr lang="en-US" altLang="zh-CN" dirty="0"/>
              <a:t>Same</a:t>
            </a:r>
            <a:r>
              <a:rPr lang="zh-CN" altLang="en-US" dirty="0"/>
              <a:t>和</a:t>
            </a:r>
            <a:r>
              <a:rPr lang="en-US" altLang="zh-CN" dirty="0"/>
              <a:t>Valid</a:t>
            </a:r>
            <a:r>
              <a:rPr lang="zh-CN" altLang="en-US" dirty="0"/>
              <a:t>，如下所示：</a:t>
            </a:r>
            <a:r>
              <a:rPr lang="en-US" altLang="zh-CN" dirty="0"/>
              <a:t>S</a:t>
            </a:r>
            <a:r>
              <a:rPr lang="zh-CN" altLang="en-US" dirty="0"/>
              <a:t>表示</a:t>
            </a:r>
            <a:r>
              <a:rPr lang="en-US" altLang="zh-CN" dirty="0"/>
              <a:t>Stride</a:t>
            </a:r>
            <a:r>
              <a:rPr lang="zh-CN" altLang="en-US" dirty="0"/>
              <a:t>，</a:t>
            </a:r>
            <a:r>
              <a:rPr lang="en-US" altLang="zh-CN" dirty="0"/>
              <a:t>f</a:t>
            </a:r>
            <a:r>
              <a:rPr lang="zh-CN" altLang="en-US" dirty="0"/>
              <a:t>表示卷积核的大小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5DA46F6-D0BE-41EB-A675-6ED07C7B9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825" y="4494273"/>
            <a:ext cx="3781425" cy="14382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A83AE35-5B3B-4A28-AD7F-26EF2F330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699" y="2930037"/>
            <a:ext cx="2733675" cy="13620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396A98B-11C5-49EB-864A-177092BFE3D4}"/>
              </a:ext>
            </a:extLst>
          </p:cNvPr>
          <p:cNvSpPr txBox="1"/>
          <p:nvPr/>
        </p:nvSpPr>
        <p:spPr>
          <a:xfrm>
            <a:off x="1384917" y="3429000"/>
            <a:ext cx="158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Same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8B5A8A-FC4A-4442-8422-5FD16E6FC978}"/>
              </a:ext>
            </a:extLst>
          </p:cNvPr>
          <p:cNvSpPr txBox="1"/>
          <p:nvPr/>
        </p:nvSpPr>
        <p:spPr>
          <a:xfrm>
            <a:off x="1384917" y="5000347"/>
            <a:ext cx="158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Valid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D33EA17-0F71-4145-A4EB-7453145DF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227" y="5824710"/>
            <a:ext cx="5381625" cy="46672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A21AC32-8913-4690-9A10-D2CE1FA38A51}"/>
              </a:ext>
            </a:extLst>
          </p:cNvPr>
          <p:cNvSpPr txBox="1"/>
          <p:nvPr/>
        </p:nvSpPr>
        <p:spPr>
          <a:xfrm>
            <a:off x="6480374" y="5922103"/>
            <a:ext cx="174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池化层</a:t>
            </a:r>
          </a:p>
        </p:txBody>
      </p:sp>
    </p:spTree>
    <p:extLst>
      <p:ext uri="{BB962C8B-B14F-4D97-AF65-F5344CB8AC3E}">
        <p14:creationId xmlns:p14="http://schemas.microsoft.com/office/powerpoint/2010/main" val="261987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D50E219-C574-6E42-B71F-B90E14E3A39C}"/>
              </a:ext>
            </a:extLst>
          </p:cNvPr>
          <p:cNvSpPr txBox="1"/>
          <p:nvPr/>
        </p:nvSpPr>
        <p:spPr>
          <a:xfrm>
            <a:off x="998483" y="189186"/>
            <a:ext cx="732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二、服务器连接方式</a:t>
            </a:r>
            <a:endParaRPr kumimoji="1"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AB7D3C-E043-4E40-BD85-D4C00A6469DE}"/>
              </a:ext>
            </a:extLst>
          </p:cNvPr>
          <p:cNvSpPr txBox="1"/>
          <p:nvPr/>
        </p:nvSpPr>
        <p:spPr>
          <a:xfrm>
            <a:off x="998483" y="767255"/>
            <a:ext cx="8502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直接使用</a:t>
            </a:r>
            <a:r>
              <a:rPr kumimoji="1" lang="en-US" altLang="zh-CN" dirty="0" err="1"/>
              <a:t>ssh</a:t>
            </a:r>
            <a:r>
              <a:rPr kumimoji="1" lang="zh-CN" altLang="en-US" dirty="0"/>
              <a:t>命令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92DE61-C210-3B45-BCBA-68B914958AAB}"/>
              </a:ext>
            </a:extLst>
          </p:cNvPr>
          <p:cNvSpPr txBox="1"/>
          <p:nvPr/>
        </p:nvSpPr>
        <p:spPr>
          <a:xfrm>
            <a:off x="998483" y="2943223"/>
            <a:ext cx="8502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使用</a:t>
            </a:r>
            <a:r>
              <a:rPr kumimoji="1" lang="en-US" altLang="zh-CN" dirty="0" err="1"/>
              <a:t>Xshell</a:t>
            </a:r>
            <a:r>
              <a:rPr kumimoji="1" lang="zh-CN" altLang="en-US" dirty="0"/>
              <a:t>系列软件（推荐使用）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5F655B-BC01-43EE-BCCF-296CAE04B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70" y="1196254"/>
            <a:ext cx="8871314" cy="104921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8BE51A4-185F-4053-A04D-A1BA154F1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069" y="4012407"/>
            <a:ext cx="742950" cy="876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A4C5EA-454B-4ECA-A148-B95D19084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322" y="4040982"/>
            <a:ext cx="685800" cy="733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DAE9827-2E97-441D-83FE-0B89C8539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7325" y="4040982"/>
            <a:ext cx="8286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6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6E117C-F45D-F249-9EDB-D9517D790E21}"/>
              </a:ext>
            </a:extLst>
          </p:cNvPr>
          <p:cNvSpPr txBox="1"/>
          <p:nvPr/>
        </p:nvSpPr>
        <p:spPr>
          <a:xfrm>
            <a:off x="998482" y="325821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三、</a:t>
            </a:r>
            <a:r>
              <a:rPr kumimoji="1"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Python</a:t>
            </a:r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环境的创建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73D9F9-B746-0D4C-8A73-7C7ADDDA5353}"/>
              </a:ext>
            </a:extLst>
          </p:cNvPr>
          <p:cNvSpPr txBox="1"/>
          <p:nvPr/>
        </p:nvSpPr>
        <p:spPr>
          <a:xfrm>
            <a:off x="1028664" y="1597472"/>
            <a:ext cx="8143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Anaconda</a:t>
            </a:r>
            <a:r>
              <a:rPr kumimoji="1" lang="zh-CN" altLang="en-US" dirty="0"/>
              <a:t>提供的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环境，每个人可以分别创建一个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虚拟环境，</a:t>
            </a:r>
            <a:endParaRPr kumimoji="1" lang="en-US" altLang="zh-CN" dirty="0"/>
          </a:p>
          <a:p>
            <a:r>
              <a:rPr kumimoji="1" lang="zh-CN" altLang="en-US" dirty="0"/>
              <a:t>这样大家可以在自己的环境中装自己需要的库，可以做到互不影响。</a:t>
            </a:r>
            <a:endParaRPr kumimoji="1"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E2DFEC-A433-9741-BD41-13BE913E8145}"/>
              </a:ext>
            </a:extLst>
          </p:cNvPr>
          <p:cNvSpPr txBox="1"/>
          <p:nvPr/>
        </p:nvSpPr>
        <p:spPr>
          <a:xfrm>
            <a:off x="1072055" y="2830811"/>
            <a:ext cx="83031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相关命令：</a:t>
            </a:r>
            <a:endParaRPr kumimoji="1" lang="en-US" altLang="zh-CN" dirty="0"/>
          </a:p>
          <a:p>
            <a:r>
              <a:rPr kumimoji="1" lang="zh-CN" altLang="en-US" dirty="0"/>
              <a:t>创建环境：</a:t>
            </a:r>
            <a:r>
              <a:rPr kumimoji="1" lang="en" altLang="zh-CN" dirty="0"/>
              <a:t>﻿</a:t>
            </a:r>
            <a:r>
              <a:rPr kumimoji="1" lang="en" altLang="zh-CN" dirty="0" err="1"/>
              <a:t>conda</a:t>
            </a:r>
            <a:r>
              <a:rPr kumimoji="1" lang="en" altLang="zh-CN" dirty="0"/>
              <a:t> create --name &lt;</a:t>
            </a:r>
            <a:r>
              <a:rPr kumimoji="1" lang="zh-CN" altLang="en-US" dirty="0"/>
              <a:t>环境名</a:t>
            </a:r>
            <a:r>
              <a:rPr kumimoji="1" lang="en-US" altLang="zh-CN" dirty="0"/>
              <a:t>&gt; &lt;</a:t>
            </a:r>
            <a:r>
              <a:rPr kumimoji="1" lang="en" altLang="zh-CN" dirty="0" err="1"/>
              <a:t>package_name</a:t>
            </a:r>
            <a:r>
              <a:rPr kumimoji="1" lang="en" altLang="zh-CN" dirty="0"/>
              <a:t>&gt;</a:t>
            </a:r>
          </a:p>
          <a:p>
            <a:r>
              <a:rPr kumimoji="1" lang="zh-CN" altLang="en" dirty="0"/>
              <a:t>查询</a:t>
            </a:r>
            <a:r>
              <a:rPr kumimoji="1" lang="zh-CN" altLang="en-US" dirty="0"/>
              <a:t>已创建的环境：</a:t>
            </a:r>
            <a:r>
              <a:rPr kumimoji="1" lang="en" altLang="zh-CN" dirty="0"/>
              <a:t>﻿</a:t>
            </a:r>
            <a:r>
              <a:rPr kumimoji="1" lang="en" altLang="zh-CN" dirty="0" err="1"/>
              <a:t>conda</a:t>
            </a:r>
            <a:r>
              <a:rPr kumimoji="1" lang="en" altLang="zh-CN" dirty="0"/>
              <a:t> info –</a:t>
            </a:r>
            <a:r>
              <a:rPr kumimoji="1" lang="en" altLang="zh-CN" dirty="0" err="1"/>
              <a:t>envs</a:t>
            </a:r>
            <a:endParaRPr kumimoji="1" lang="en" altLang="zh-CN" dirty="0"/>
          </a:p>
          <a:p>
            <a:r>
              <a:rPr kumimoji="1" lang="zh-CN" altLang="en-US" dirty="0"/>
              <a:t>删除环境：</a:t>
            </a:r>
            <a:r>
              <a:rPr kumimoji="1" lang="en" altLang="zh-CN" dirty="0"/>
              <a:t>﻿</a:t>
            </a:r>
            <a:r>
              <a:rPr kumimoji="1" lang="en" altLang="zh-CN" dirty="0" err="1"/>
              <a:t>conda</a:t>
            </a:r>
            <a:r>
              <a:rPr kumimoji="1" lang="en" altLang="zh-CN" dirty="0"/>
              <a:t> remove --name &lt;</a:t>
            </a:r>
            <a:r>
              <a:rPr kumimoji="1" lang="zh-CN" altLang="en-US" dirty="0"/>
              <a:t>环境名</a:t>
            </a:r>
            <a:r>
              <a:rPr kumimoji="1" lang="en-US" altLang="zh-CN" dirty="0"/>
              <a:t>&gt; --</a:t>
            </a:r>
            <a:r>
              <a:rPr kumimoji="1" lang="en" altLang="zh-CN" dirty="0"/>
              <a:t>all</a:t>
            </a:r>
          </a:p>
          <a:p>
            <a:r>
              <a:rPr kumimoji="1" lang="zh-CN" altLang="en" dirty="0"/>
              <a:t>环境</a:t>
            </a:r>
            <a:r>
              <a:rPr kumimoji="1" lang="zh-CN" altLang="en-US" dirty="0"/>
              <a:t>切换：</a:t>
            </a:r>
            <a:r>
              <a:rPr kumimoji="1" lang="en" altLang="zh-CN" dirty="0"/>
              <a:t>﻿</a:t>
            </a:r>
            <a:r>
              <a:rPr kumimoji="1" lang="en" altLang="zh-CN" dirty="0" err="1"/>
              <a:t>conda</a:t>
            </a:r>
            <a:r>
              <a:rPr kumimoji="1" lang="en" altLang="zh-CN" dirty="0"/>
              <a:t> activate &lt;</a:t>
            </a:r>
            <a:r>
              <a:rPr kumimoji="1" lang="zh-CN" altLang="en-US" dirty="0"/>
              <a:t>环境名</a:t>
            </a:r>
            <a:r>
              <a:rPr kumimoji="1" lang="en-US" altLang="zh-CN" dirty="0"/>
              <a:t>&gt;</a:t>
            </a:r>
          </a:p>
          <a:p>
            <a:r>
              <a:rPr kumimoji="1" lang="zh-CN" altLang="en-US" dirty="0"/>
              <a:t>退出当前环境：</a:t>
            </a:r>
            <a:r>
              <a:rPr kumimoji="1" lang="en" altLang="zh-CN" dirty="0"/>
              <a:t>﻿</a:t>
            </a:r>
            <a:r>
              <a:rPr kumimoji="1" lang="en" altLang="zh-CN" dirty="0" err="1"/>
              <a:t>conda</a:t>
            </a:r>
            <a:r>
              <a:rPr kumimoji="1" lang="en" altLang="zh-CN" dirty="0"/>
              <a:t> deactivate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88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832CEB1-9638-BC42-938A-2BD68DCC7187}"/>
              </a:ext>
            </a:extLst>
          </p:cNvPr>
          <p:cNvSpPr txBox="1"/>
          <p:nvPr/>
        </p:nvSpPr>
        <p:spPr>
          <a:xfrm>
            <a:off x="998482" y="325821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四、在</a:t>
            </a:r>
            <a:r>
              <a:rPr kumimoji="1" lang="en-US" altLang="zh-CN" dirty="0" err="1">
                <a:latin typeface="SimHei" panose="02010609060101010101" pitchFamily="49" charset="-122"/>
                <a:ea typeface="SimHei" panose="02010609060101010101" pitchFamily="49" charset="-122"/>
              </a:rPr>
              <a:t>Pycharm</a:t>
            </a:r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上使用服务器跑</a:t>
            </a:r>
            <a:r>
              <a:rPr kumimoji="1"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Python</a:t>
            </a:r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代码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E827D3-C6BD-BF41-9ACD-A3E36DDB93A1}"/>
              </a:ext>
            </a:extLst>
          </p:cNvPr>
          <p:cNvSpPr txBox="1"/>
          <p:nvPr/>
        </p:nvSpPr>
        <p:spPr>
          <a:xfrm>
            <a:off x="998482" y="945931"/>
            <a:ext cx="8145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首先要安装</a:t>
            </a:r>
            <a:r>
              <a:rPr kumimoji="1" lang="en-US" altLang="zh-CN" dirty="0" err="1"/>
              <a:t>Pycharm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Professional</a:t>
            </a:r>
            <a:r>
              <a:rPr kumimoji="1" lang="zh-CN" altLang="en-US" dirty="0"/>
              <a:t>版本，因为社区版的没有连接服务器这项功能，可通过学校的邮箱申请免费使用</a:t>
            </a:r>
            <a:r>
              <a:rPr kumimoji="1" lang="en-US" altLang="zh-CN" dirty="0" err="1"/>
              <a:t>Pycharm</a:t>
            </a:r>
            <a:r>
              <a:rPr kumimoji="1" lang="zh-CN" altLang="en-US" dirty="0"/>
              <a:t>专业版。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配置过程如下：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306461-6DB1-4358-8721-3F79A9164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032" y="2202167"/>
            <a:ext cx="5076594" cy="44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7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3A0FAD1-543D-4C5B-A91D-A89B72391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72" y="934929"/>
            <a:ext cx="6810144" cy="205331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E861FE5-8A66-4953-BD76-998857F1E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325" y="3751300"/>
            <a:ext cx="48577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0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221315D-DBEC-4D37-B74D-E1A38C9F8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969" y="158482"/>
            <a:ext cx="7620997" cy="32705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D8AE036-524A-4E25-9D5F-4E6313405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189" y="3808104"/>
            <a:ext cx="7700777" cy="260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0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65A1B94-1022-4F61-960E-E353094D6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70" y="271925"/>
            <a:ext cx="7701320" cy="240913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B045EDE-B8D9-4F42-AA87-1F7911D0F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248" y="2787053"/>
            <a:ext cx="2770157" cy="39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0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5E0174D-F5F6-4FF3-97D9-FFFEBD745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60" y="208492"/>
            <a:ext cx="8185211" cy="38027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B168E4-B385-4436-9D4D-465243B08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594" y="2617340"/>
            <a:ext cx="5878358" cy="395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3087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302</TotalTime>
  <Words>467</Words>
  <Application>Microsoft Office PowerPoint</Application>
  <PresentationFormat>宽屏</PresentationFormat>
  <Paragraphs>71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SimHei</vt:lpstr>
      <vt:lpstr>Arial</vt:lpstr>
      <vt:lpstr>Cambria Math</vt:lpstr>
      <vt:lpstr>Trebuchet MS</vt:lpstr>
      <vt:lpstr>Wingdings 3</vt:lpstr>
      <vt:lpstr>平面</vt:lpstr>
      <vt:lpstr>深度学习环境的搭建和基本使用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鹏 李</dc:creator>
  <cp:lastModifiedBy>鹏 李</cp:lastModifiedBy>
  <cp:revision>77</cp:revision>
  <dcterms:created xsi:type="dcterms:W3CDTF">2020-11-16T06:37:09Z</dcterms:created>
  <dcterms:modified xsi:type="dcterms:W3CDTF">2020-11-18T01:51:32Z</dcterms:modified>
</cp:coreProperties>
</file>