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58" r:id="rId5"/>
    <p:sldId id="260" r:id="rId6"/>
    <p:sldId id="263" r:id="rId7"/>
    <p:sldId id="262" r:id="rId8"/>
    <p:sldId id="264" r:id="rId9"/>
    <p:sldId id="266" r:id="rId10"/>
    <p:sldId id="267" r:id="rId11"/>
    <p:sldId id="268" r:id="rId12"/>
    <p:sldId id="269" r:id="rId13"/>
    <p:sldId id="25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D33030C-4E8C-495B-940D-E6876C25EC57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33DB30F-1BCB-4B1C-9158-412EA7F180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30C-4E8C-495B-940D-E6876C25EC57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30F-1BCB-4B1C-9158-412EA7F180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30C-4E8C-495B-940D-E6876C25EC57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30F-1BCB-4B1C-9158-412EA7F180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30C-4E8C-495B-940D-E6876C25EC57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30F-1BCB-4B1C-9158-412EA7F180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30C-4E8C-495B-940D-E6876C25EC57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30F-1BCB-4B1C-9158-412EA7F180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30C-4E8C-495B-940D-E6876C25EC57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30F-1BCB-4B1C-9158-412EA7F180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D33030C-4E8C-495B-940D-E6876C25EC57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33DB30F-1BCB-4B1C-9158-412EA7F180E8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D33030C-4E8C-495B-940D-E6876C25EC57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33DB30F-1BCB-4B1C-9158-412EA7F180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30C-4E8C-495B-940D-E6876C25EC57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30F-1BCB-4B1C-9158-412EA7F180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30C-4E8C-495B-940D-E6876C25EC57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30F-1BCB-4B1C-9158-412EA7F180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030C-4E8C-495B-940D-E6876C25EC57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B30F-1BCB-4B1C-9158-412EA7F180E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D33030C-4E8C-495B-940D-E6876C25EC57}" type="datetimeFigureOut">
              <a:rPr lang="pt-BR" smtClean="0"/>
              <a:t>27/07/2022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33DB30F-1BCB-4B1C-9158-412EA7F180E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Apresentação dos Resultados</a:t>
            </a:r>
            <a:endParaRPr lang="pt-B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5112568" cy="1752600"/>
          </a:xfrm>
        </p:spPr>
        <p:txBody>
          <a:bodyPr>
            <a:normAutofit/>
          </a:bodyPr>
          <a:lstStyle/>
          <a:p>
            <a:r>
              <a:rPr lang="pt-BR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People Analytics – Previsão se o colaborador vai ou não deixar a empresa.</a:t>
            </a:r>
            <a:endParaRPr lang="pt-BR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932040" y="638132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Realizador por: Henrique K. </a:t>
            </a:r>
            <a:r>
              <a:rPr lang="pt-B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Secchi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6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0" y="188640"/>
            <a:ext cx="8229600" cy="1066800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Seleção de atributos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923591"/>
              </p:ext>
            </p:extLst>
          </p:nvPr>
        </p:nvGraphicFramePr>
        <p:xfrm>
          <a:off x="371872" y="1196752"/>
          <a:ext cx="4704184" cy="464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92"/>
                <a:gridCol w="2352092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Atributo</a:t>
                      </a: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/>
                      </a:r>
                      <a:b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pt-BR" sz="16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38100" marB="38100" anchor="ctr">
                    <a:solidFill>
                      <a:srgbClr val="4244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Importância</a:t>
                      </a:r>
                      <a:endParaRPr lang="pt-BR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42445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nivel_satisfacao</a:t>
                      </a:r>
                      <a:endParaRPr lang="pt-BR" sz="1600" b="1" i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0.290887</a:t>
                      </a:r>
                    </a:p>
                  </a:txBody>
                  <a:tcPr marL="76200" marR="762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tempo_empresa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0.229679</a:t>
                      </a:r>
                    </a:p>
                  </a:txBody>
                  <a:tcPr marL="76200" marR="762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horas_medias_por_mes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0.155505</a:t>
                      </a:r>
                    </a:p>
                  </a:txBody>
                  <a:tcPr marL="76200" marR="762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numero_projetos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0.141435</a:t>
                      </a:r>
                    </a:p>
                  </a:txBody>
                  <a:tcPr marL="76200" marR="762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ultima_avaliacao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0.122763</a:t>
                      </a:r>
                    </a:p>
                  </a:txBody>
                  <a:tcPr marL="76200" marR="762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acidente_trabalho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0.013874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salario_high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0.006540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salario_low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0.006295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area_technical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0.005101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area_sales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0.004219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salario_medium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0.004052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5148064" y="1203717"/>
            <a:ext cx="38884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Utilizei o algoritmo de </a:t>
            </a:r>
            <a:r>
              <a:rPr lang="pt-BR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Forest para selecionar os atributos mais relevantes para o modelo;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Apliquei o critério: importância &gt; 0.1  para a seleção;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0" y="188640"/>
            <a:ext cx="8229600" cy="1066800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Avaliação dos Algoritmos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17250"/>
              </p:ext>
            </p:extLst>
          </p:nvPr>
        </p:nvGraphicFramePr>
        <p:xfrm>
          <a:off x="755576" y="1179537"/>
          <a:ext cx="7440489" cy="505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2736304"/>
                <a:gridCol w="1391817"/>
              </a:tblGrid>
              <a:tr h="495458"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Nome do Algoritmo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rgbClr val="4244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Método de Escala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rgbClr val="4244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Avaliação</a:t>
                      </a:r>
                      <a:r>
                        <a:rPr lang="pt-BR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t-BR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f1 </a:t>
                      </a:r>
                      <a:r>
                        <a:rPr lang="pt-B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score</a:t>
                      </a:r>
                    </a:p>
                  </a:txBody>
                  <a:tcPr marL="9525" marR="9525" marT="9525" marB="0">
                    <a:solidFill>
                      <a:srgbClr val="424456"/>
                    </a:solidFill>
                  </a:tcPr>
                </a:tc>
              </a:tr>
              <a:tr h="252475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Random 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StandardScaler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97,27</a:t>
                      </a:r>
                    </a:p>
                  </a:txBody>
                  <a:tcPr marL="9525" marR="9525" marT="9525" marB="0" anchor="b"/>
                </a:tc>
              </a:tr>
              <a:tr h="252475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Random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RobustScaler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96,88</a:t>
                      </a:r>
                    </a:p>
                  </a:txBody>
                  <a:tcPr marL="9525" marR="9525" marT="9525" marB="0" anchor="b"/>
                </a:tc>
              </a:tr>
              <a:tr h="252475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Random Forest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Normalizer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94,46</a:t>
                      </a:r>
                    </a:p>
                  </a:txBody>
                  <a:tcPr marL="9525" marR="9525" marT="9525" marB="0" anchor="b"/>
                </a:tc>
              </a:tr>
              <a:tr h="252475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XGB - Extreme Boosting 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RobustScaler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91,5</a:t>
                      </a:r>
                    </a:p>
                  </a:txBody>
                  <a:tcPr marL="9525" marR="9525" marT="9525" marB="0" anchor="b"/>
                </a:tc>
              </a:tr>
              <a:tr h="252475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XGB - Extreme Boosting 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StandardScaler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91,5</a:t>
                      </a:r>
                    </a:p>
                  </a:txBody>
                  <a:tcPr marL="9525" marR="9525" marT="9525" marB="0" anchor="b"/>
                </a:tc>
              </a:tr>
              <a:tr h="252475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SVM - Support Vector Machine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StandardScaler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90,85</a:t>
                      </a:r>
                    </a:p>
                  </a:txBody>
                  <a:tcPr marL="9525" marR="9525" marT="9525" marB="0" anchor="b"/>
                </a:tc>
              </a:tr>
              <a:tr h="252475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KNN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RobustScaler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90,45</a:t>
                      </a:r>
                    </a:p>
                  </a:txBody>
                  <a:tcPr marL="9525" marR="9525" marT="9525" marB="0" anchor="b"/>
                </a:tc>
              </a:tr>
              <a:tr h="252475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KNN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StandardScaler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90,41</a:t>
                      </a:r>
                    </a:p>
                  </a:txBody>
                  <a:tcPr marL="9525" marR="9525" marT="9525" marB="0" anchor="b"/>
                </a:tc>
              </a:tr>
              <a:tr h="252475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SVM - Support Vector Machine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RobustScaler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89,89</a:t>
                      </a:r>
                    </a:p>
                  </a:txBody>
                  <a:tcPr marL="9525" marR="9525" marT="9525" marB="0" anchor="b"/>
                </a:tc>
              </a:tr>
              <a:tr h="252475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KNN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Normalizer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87,91</a:t>
                      </a:r>
                    </a:p>
                  </a:txBody>
                  <a:tcPr marL="9525" marR="9525" marT="9525" marB="0" anchor="b"/>
                </a:tc>
              </a:tr>
              <a:tr h="252475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XGB - Extreme Boosting 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Normalizer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86,87</a:t>
                      </a:r>
                    </a:p>
                  </a:txBody>
                  <a:tcPr marL="9525" marR="9525" marT="9525" marB="0" anchor="b"/>
                </a:tc>
              </a:tr>
              <a:tr h="252475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Logistic 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RobustScaler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66,44</a:t>
                      </a:r>
                    </a:p>
                  </a:txBody>
                  <a:tcPr marL="9525" marR="9525" marT="9525" marB="0" anchor="b"/>
                </a:tc>
              </a:tr>
              <a:tr h="252475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Logistic 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StandardScaler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66,15</a:t>
                      </a:r>
                    </a:p>
                  </a:txBody>
                  <a:tcPr marL="9525" marR="9525" marT="9525" marB="0" anchor="b"/>
                </a:tc>
              </a:tr>
              <a:tr h="252475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Naive Bayes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StandardScaler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65,45</a:t>
                      </a:r>
                    </a:p>
                  </a:txBody>
                  <a:tcPr marL="9525" marR="9525" marT="9525" marB="0" anchor="b"/>
                </a:tc>
              </a:tr>
              <a:tr h="252475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Naive Bayes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RobustScaler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65,45</a:t>
                      </a:r>
                    </a:p>
                  </a:txBody>
                  <a:tcPr marL="9525" marR="9525" marT="9525" marB="0" anchor="b"/>
                </a:tc>
              </a:tr>
              <a:tr h="252475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Logistic 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Normalizer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63,68</a:t>
                      </a:r>
                    </a:p>
                  </a:txBody>
                  <a:tcPr marL="9525" marR="9525" marT="9525" marB="0" anchor="b"/>
                </a:tc>
              </a:tr>
              <a:tr h="252475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Naive Bayes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Normalizer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59,5</a:t>
                      </a:r>
                    </a:p>
                  </a:txBody>
                  <a:tcPr marL="9525" marR="9525" marT="9525" marB="0" anchor="b"/>
                </a:tc>
              </a:tr>
              <a:tr h="252475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SVM - Support Vector Machine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Normalizer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43,92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39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0" y="188640"/>
            <a:ext cx="8229600" cy="1066800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Algoritmo final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9" y="1988840"/>
            <a:ext cx="3749831" cy="328630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4769" y="5779199"/>
            <a:ext cx="88569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Algoritmo: [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Forest]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Escala:[StandardScaler] 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[ACCURACY] </a:t>
            </a: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treino:[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99.59%]  </a:t>
            </a: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testes:[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98.72%]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Escala:[StandardScaler] 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[F1 SCORE] </a:t>
            </a: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treino:[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99.59%]  </a:t>
            </a: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testes:[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97.27%]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4769" y="1340768"/>
            <a:ext cx="691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pt-B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Forest obteve a previsão final no conjunto de testes  de 97.27%.</a:t>
            </a:r>
            <a:endParaRPr lang="pt-B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5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2880320" cy="1066800"/>
          </a:xfrm>
        </p:spPr>
        <p:txBody>
          <a:bodyPr>
            <a:normAutofit/>
          </a:bodyPr>
          <a:lstStyle/>
          <a:p>
            <a:r>
              <a:rPr lang="pt-BR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Fim.</a:t>
            </a:r>
            <a:endParaRPr lang="pt-B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154288"/>
            <a:ext cx="9144000" cy="1066800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Análise Descritiva</a:t>
            </a:r>
            <a:endParaRPr lang="pt-BR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8640"/>
            <a:ext cx="8229600" cy="1066800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Colaboradores que deixaram a empresa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5508612" cy="3672408"/>
          </a:xfr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192701"/>
              </p:ext>
            </p:extLst>
          </p:nvPr>
        </p:nvGraphicFramePr>
        <p:xfrm>
          <a:off x="5868144" y="1412776"/>
          <a:ext cx="2952328" cy="949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6164"/>
                <a:gridCol w="147616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Deixou a empresa</a:t>
                      </a:r>
                      <a:endParaRPr lang="pt-BR" sz="16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rgbClr val="4244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Não Deixou</a:t>
                      </a:r>
                      <a:endParaRPr lang="pt-BR" sz="16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rgbClr val="42445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3571</a:t>
                      </a:r>
                      <a:endParaRPr lang="pt-BR" sz="16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11428</a:t>
                      </a:r>
                      <a:endParaRPr lang="pt-BR" sz="1600" b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323528" y="5027692"/>
            <a:ext cx="871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empresa possui média 6 em nível de satisfação;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Na última avaliação a média foi de 7 pontos, mostrando um aumento;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Pela matriz de correlação e pelo método </a:t>
            </a:r>
            <a:r>
              <a:rPr lang="pt-BR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Forest, observei que o principal atributo do conjunto de dados é o nível de satisfação, vamos analisar: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0" y="188640"/>
            <a:ext cx="8229600" cy="1066800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Nível de Satisfação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901632"/>
            <a:ext cx="5940152" cy="2970076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304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508104" y="4293096"/>
            <a:ext cx="3528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Quanto menor o nível de satisfação, mais propenso o colaborador está a deixar a empresa;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9.85% do total de colaboradores estão insatisfeitos e 20% possuem avaliação negativa;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0" y="188640"/>
            <a:ext cx="8229600" cy="1066800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Nível de Satisfação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" y="1124744"/>
            <a:ext cx="8794541" cy="2088232"/>
          </a:xfrm>
        </p:spPr>
      </p:pic>
      <p:sp>
        <p:nvSpPr>
          <p:cNvPr id="8" name="CaixaDeTexto 7"/>
          <p:cNvSpPr txBox="1"/>
          <p:nvPr/>
        </p:nvSpPr>
        <p:spPr>
          <a:xfrm>
            <a:off x="323528" y="3429000"/>
            <a:ext cx="87129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Pela visualização por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boxplot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fica nítido que a quantidade de horas trabalhadas por mês afeta diretamente na satisfação dos colaboradores, </a:t>
            </a: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observe 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que</a:t>
            </a: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Satisfação péssima</a:t>
            </a: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São os colaboradores que trabalham muitas horas semanais, são os trabalhadores que fazem muita hora extra no serviço;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Satisfação baixa</a:t>
            </a: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Se concentra mais nos colaboradores que trabalham poucas horas por semana;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Satisfação média</a:t>
            </a: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Colaboradores que trabalham em média 40 horas semanais;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Satisfação 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boa e </a:t>
            </a:r>
            <a:r>
              <a:rPr lang="pt-B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ótima</a:t>
            </a: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Se concentra principalmente nos trabalhadores que tem a jornada semanal de 44~ horas em média.</a:t>
            </a:r>
          </a:p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50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0" y="188640"/>
            <a:ext cx="8229600" cy="1066800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Horas Trabalhadas e Deixou a Empresa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3600400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528" y="4869160"/>
            <a:ext cx="8712968" cy="2209432"/>
          </a:xfrm>
        </p:spPr>
        <p:txBody>
          <a:bodyPr>
            <a:normAutofit/>
          </a:bodyPr>
          <a:lstStyle/>
          <a:p>
            <a:pPr algn="just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Os colaboradores que trabalham entre 125~164 horas semanais são mais propensos a deixarem a empresa;</a:t>
            </a:r>
          </a:p>
          <a:p>
            <a:pPr algn="just"/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partir das 215 horas semanais o histograma de colaboradores que deixaram a empresa volta a crescer;</a:t>
            </a:r>
          </a:p>
          <a:p>
            <a:pPr algn="just"/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Poucos 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funcionários que fazem mais de 275 horas semanais continuam na empresa;</a:t>
            </a:r>
          </a:p>
        </p:txBody>
      </p:sp>
    </p:spTree>
    <p:extLst>
      <p:ext uri="{BB962C8B-B14F-4D97-AF65-F5344CB8AC3E}">
        <p14:creationId xmlns:p14="http://schemas.microsoft.com/office/powerpoint/2010/main" val="18825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0" y="188640"/>
            <a:ext cx="8229600" cy="1066800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Nível de Satisfação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714540"/>
              </p:ext>
            </p:extLst>
          </p:nvPr>
        </p:nvGraphicFramePr>
        <p:xfrm>
          <a:off x="3131840" y="1627136"/>
          <a:ext cx="3528392" cy="3168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/>
                <a:gridCol w="1764196"/>
              </a:tblGrid>
              <a:tr h="423959">
                <a:tc>
                  <a:txBody>
                    <a:bodyPr/>
                    <a:lstStyle/>
                    <a:p>
                      <a:pPr algn="ctr" fontAlgn="t"/>
                      <a:r>
                        <a:rPr lang="pt-BR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area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rgbClr val="4244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% do grupo</a:t>
                      </a:r>
                    </a:p>
                  </a:txBody>
                  <a:tcPr marL="9525" marR="9525" marT="9525" marB="0">
                    <a:solidFill>
                      <a:srgbClr val="424456"/>
                    </a:solidFill>
                  </a:tcPr>
                </a:tc>
              </a:tr>
              <a:tr h="274439"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accounting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26,2</a:t>
                      </a:r>
                    </a:p>
                  </a:txBody>
                  <a:tcPr marL="9525" marR="9525" marT="9525" marB="0" anchor="b"/>
                </a:tc>
              </a:tr>
              <a:tr h="274439"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hr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22,19</a:t>
                      </a:r>
                    </a:p>
                  </a:txBody>
                  <a:tcPr marL="9525" marR="9525" marT="9525" marB="0" anchor="b"/>
                </a:tc>
              </a:tr>
              <a:tr h="274439"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technical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21,8</a:t>
                      </a:r>
                    </a:p>
                  </a:txBody>
                  <a:tcPr marL="9525" marR="9525" marT="9525" marB="0" anchor="b"/>
                </a:tc>
              </a:tr>
              <a:tr h="274439"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sales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20,65</a:t>
                      </a:r>
                    </a:p>
                  </a:txBody>
                  <a:tcPr marL="9525" marR="9525" marT="9525" marB="0" anchor="b"/>
                </a:tc>
              </a:tr>
              <a:tr h="274439"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20,62</a:t>
                      </a:r>
                    </a:p>
                  </a:txBody>
                  <a:tcPr marL="9525" marR="9525" marT="9525" marB="0" anchor="b"/>
                </a:tc>
              </a:tr>
              <a:tr h="274439"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support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20,46</a:t>
                      </a:r>
                    </a:p>
                  </a:txBody>
                  <a:tcPr marL="9525" marR="9525" marT="9525" marB="0" anchor="b"/>
                </a:tc>
              </a:tr>
              <a:tr h="274439"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marketing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20,28</a:t>
                      </a:r>
                    </a:p>
                  </a:txBody>
                  <a:tcPr marL="9525" marR="9525" marT="9525" marB="0" anchor="b"/>
                </a:tc>
              </a:tr>
              <a:tr h="274439"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product_mng</a:t>
                      </a:r>
                      <a:endParaRPr lang="pt-B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19,29</a:t>
                      </a:r>
                    </a:p>
                  </a:txBody>
                  <a:tcPr marL="9525" marR="9525" marT="9525" marB="0" anchor="b"/>
                </a:tc>
              </a:tr>
              <a:tr h="274439"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RandD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19,06</a:t>
                      </a:r>
                    </a:p>
                  </a:txBody>
                  <a:tcPr marL="9525" marR="9525" marT="9525" marB="0" anchor="b"/>
                </a:tc>
              </a:tr>
              <a:tr h="274439">
                <a:tc>
                  <a:txBody>
                    <a:bodyPr/>
                    <a:lstStyle/>
                    <a:p>
                      <a:pPr algn="ctr" fontAlgn="t"/>
                      <a:r>
                        <a:rPr lang="pt-BR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management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16,51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915816" y="1124744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Nível de satisfação baixa ou péssima por área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51520" y="5447546"/>
            <a:ext cx="878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própria área que utiliza o People Analytics é uma das maiores em nível de insatisfação na empresa.</a:t>
            </a:r>
          </a:p>
        </p:txBody>
      </p:sp>
    </p:spTree>
    <p:extLst>
      <p:ext uri="{BB962C8B-B14F-4D97-AF65-F5344CB8AC3E}">
        <p14:creationId xmlns:p14="http://schemas.microsoft.com/office/powerpoint/2010/main" val="42713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0" y="188640"/>
            <a:ext cx="8229600" cy="1066800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Categoria de Salário</a:t>
            </a:r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933056"/>
            <a:ext cx="6912768" cy="3165141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80728"/>
            <a:ext cx="4608512" cy="316835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615204" y="1268760"/>
            <a:ext cx="4349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Há uma relação direta entre categoria salarial e insatisfação dos colaboradores;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categoria salarial impacta diretamente no evento do colaborador deixar ou não a empresa.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8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154288"/>
            <a:ext cx="9144000" cy="1066800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Análise Preditiva</a:t>
            </a:r>
            <a:endParaRPr lang="pt-BR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33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93</TotalTime>
  <Words>570</Words>
  <Application>Microsoft Office PowerPoint</Application>
  <PresentationFormat>Apresentação na tela (4:3)</PresentationFormat>
  <Paragraphs>151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Urbano</vt:lpstr>
      <vt:lpstr>Apresentação dos Resultados</vt:lpstr>
      <vt:lpstr>Análise Descritiva</vt:lpstr>
      <vt:lpstr>Colaboradores que deixaram a empresa</vt:lpstr>
      <vt:lpstr>Nível de Satisfação</vt:lpstr>
      <vt:lpstr>Nível de Satisfação</vt:lpstr>
      <vt:lpstr>Horas Trabalhadas e Deixou a Empresa</vt:lpstr>
      <vt:lpstr>Nível de Satisfação</vt:lpstr>
      <vt:lpstr>Categoria de Salário</vt:lpstr>
      <vt:lpstr>Análise Preditiva</vt:lpstr>
      <vt:lpstr>Seleção de atributos</vt:lpstr>
      <vt:lpstr>Avaliação dos Algoritmos</vt:lpstr>
      <vt:lpstr>Algoritmo final</vt:lpstr>
      <vt:lpstr>Fim.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dos Resultados</dc:title>
  <dc:creator>Henrique Krupck</dc:creator>
  <cp:lastModifiedBy>Henrique Krupck</cp:lastModifiedBy>
  <cp:revision>10</cp:revision>
  <dcterms:created xsi:type="dcterms:W3CDTF">2022-07-27T12:59:00Z</dcterms:created>
  <dcterms:modified xsi:type="dcterms:W3CDTF">2022-07-27T14:56:57Z</dcterms:modified>
</cp:coreProperties>
</file>